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19" roundtripDataSignature="AMtx7mj14Gn4OV67khfH5y/zL1shbCHi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 name="Google Shape;4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cc6b0f59c3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2cc6b0f59c3_2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cc6b0f59c3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2cc6b0f59c3_2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844b85c642_0_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g2844b85c642_0_1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2cc6b0f59c3_2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61950" lvl="0" marL="457200" rtl="0" algn="l">
              <a:lnSpc>
                <a:spcPct val="100000"/>
              </a:lnSpc>
              <a:spcBef>
                <a:spcPts val="0"/>
              </a:spcBef>
              <a:spcAft>
                <a:spcPts val="0"/>
              </a:spcAft>
              <a:buSzPts val="2100"/>
              <a:buChar char="●"/>
            </a:pPr>
            <a:r>
              <a:rPr lang="en-US" sz="2100"/>
              <a:t>Bottom up, multi-sector, multi-domain </a:t>
            </a:r>
            <a:r>
              <a:rPr lang="en-US" sz="2100"/>
              <a:t>organization focused on</a:t>
            </a:r>
            <a:r>
              <a:rPr lang="en-US" sz="2100"/>
              <a:t> building sociotechnical bridges to enable data sharing.</a:t>
            </a:r>
            <a:endParaRPr sz="2100"/>
          </a:p>
          <a:p>
            <a:pPr indent="-361950" lvl="0" marL="457200" rtl="0" algn="l">
              <a:lnSpc>
                <a:spcPct val="100000"/>
              </a:lnSpc>
              <a:spcBef>
                <a:spcPts val="0"/>
              </a:spcBef>
              <a:spcAft>
                <a:spcPts val="0"/>
              </a:spcAft>
              <a:buSzPts val="2100"/>
              <a:buChar char="●"/>
            </a:pPr>
            <a:r>
              <a:rPr lang="en-US" sz="2100"/>
              <a:t>Look at developing and adopting infrastructure, best practices, and standards for managing and sharing data.</a:t>
            </a:r>
            <a:endParaRPr sz="2100"/>
          </a:p>
          <a:p>
            <a:pPr indent="-361950" lvl="0" marL="457200" rtl="0" algn="l">
              <a:lnSpc>
                <a:spcPct val="100000"/>
              </a:lnSpc>
              <a:spcBef>
                <a:spcPts val="0"/>
              </a:spcBef>
              <a:spcAft>
                <a:spcPts val="0"/>
              </a:spcAft>
              <a:buSzPts val="2100"/>
              <a:buChar char="●"/>
            </a:pPr>
            <a:r>
              <a:rPr lang="en-US" sz="2100"/>
              <a:t>Solving issues and overcoming barriers within a community. </a:t>
            </a:r>
            <a:endParaRPr sz="2100"/>
          </a:p>
        </p:txBody>
      </p:sp>
      <p:sp>
        <p:nvSpPr>
          <p:cNvPr id="49" name="Google Shape;49;g2cc6b0f59c3_2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cc6b0f59c3_2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 name="Google Shape;55;g2cc6b0f59c3_2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cc6b0f59c3_2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 name="Google Shape;61;g2cc6b0f59c3_2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8c651845f0_4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28c651845f0_4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8cb4e4869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g28cb4e48693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chemeClr val="dk1"/>
                </a:solidFill>
              </a:rPr>
              <a:t>Zach Chandler, Director of Open Scholarship Strategy, Stanford Data Science Initiative, Stanford University</a:t>
            </a:r>
            <a:endParaRPr sz="900">
              <a:solidFill>
                <a:schemeClr val="dk1"/>
              </a:solidFill>
            </a:endParaRPr>
          </a:p>
          <a:p>
            <a:pPr indent="0" lvl="0" marL="0" rtl="0" algn="l">
              <a:lnSpc>
                <a:spcPct val="100000"/>
              </a:lnSpc>
              <a:spcBef>
                <a:spcPts val="0"/>
              </a:spcBef>
              <a:spcAft>
                <a:spcPts val="0"/>
              </a:spcAft>
              <a:buSzPts val="1100"/>
              <a:buNone/>
            </a:pPr>
            <a:r>
              <a:rPr lang="en-US" sz="900">
                <a:solidFill>
                  <a:schemeClr val="dk1"/>
                </a:solidFill>
              </a:rPr>
              <a:t>Sayeed Choudhury, Associate Dean for Digital Infrastructure, Carnegie Mellon University</a:t>
            </a:r>
            <a:endParaRPr sz="9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PIDS, National Strategy</a:t>
            </a:r>
            <a:endParaRPr/>
          </a:p>
          <a:p>
            <a:pPr indent="-298450" lvl="0" marL="457200" marR="0" rtl="0" algn="l">
              <a:lnSpc>
                <a:spcPct val="100000"/>
              </a:lnSpc>
              <a:spcBef>
                <a:spcPts val="0"/>
              </a:spcBef>
              <a:spcAft>
                <a:spcPts val="0"/>
              </a:spcAft>
              <a:buClr>
                <a:srgbClr val="000000"/>
              </a:buClr>
              <a:buSzPts val="1100"/>
              <a:buFont typeface="Arial"/>
              <a:buChar char="●"/>
            </a:pPr>
            <a:r>
              <a:rPr lang="en-US"/>
              <a:t>Data Visitation and AI – ethics of </a:t>
            </a:r>
            <a:endParaRPr/>
          </a:p>
          <a:p>
            <a:pPr indent="-298450" lvl="0" marL="457200" marR="0" rtl="0" algn="l">
              <a:lnSpc>
                <a:spcPct val="100000"/>
              </a:lnSpc>
              <a:spcBef>
                <a:spcPts val="0"/>
              </a:spcBef>
              <a:spcAft>
                <a:spcPts val="0"/>
              </a:spcAft>
              <a:buClr>
                <a:srgbClr val="000000"/>
              </a:buClr>
              <a:buSzPts val="1100"/>
              <a:buFont typeface="Arial"/>
              <a:buChar char="●"/>
            </a:pPr>
            <a:r>
              <a:rPr lang="en-US"/>
              <a:t>Early career fellowship experiences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19"/>
          <p:cNvSpPr txBox="1"/>
          <p:nvPr>
            <p:ph type="ctrTitle"/>
          </p:nvPr>
        </p:nvSpPr>
        <p:spPr>
          <a:xfrm>
            <a:off x="311708" y="942350"/>
            <a:ext cx="8520600" cy="2052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 name="Google Shape;15;p19"/>
          <p:cNvSpPr txBox="1"/>
          <p:nvPr>
            <p:ph idx="1" type="subTitle"/>
          </p:nvPr>
        </p:nvSpPr>
        <p:spPr>
          <a:xfrm>
            <a:off x="311700" y="3113325"/>
            <a:ext cx="8520600" cy="79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1000"/>
              </a:spcBef>
              <a:spcAft>
                <a:spcPts val="0"/>
              </a:spcAft>
              <a:buSzPts val="2800"/>
              <a:buNone/>
              <a:defRPr sz="2800"/>
            </a:lvl1pPr>
            <a:lvl2pPr lvl="1" algn="ctr">
              <a:lnSpc>
                <a:spcPct val="100000"/>
              </a:lnSpc>
              <a:spcBef>
                <a:spcPts val="500"/>
              </a:spcBef>
              <a:spcAft>
                <a:spcPts val="0"/>
              </a:spcAft>
              <a:buSzPts val="2800"/>
              <a:buNone/>
              <a:defRPr sz="2800"/>
            </a:lvl2pPr>
            <a:lvl3pPr lvl="2" algn="ctr">
              <a:lnSpc>
                <a:spcPct val="100000"/>
              </a:lnSpc>
              <a:spcBef>
                <a:spcPts val="500"/>
              </a:spcBef>
              <a:spcAft>
                <a:spcPts val="0"/>
              </a:spcAft>
              <a:buSzPts val="2800"/>
              <a:buNone/>
              <a:defRPr sz="2800"/>
            </a:lvl3pPr>
            <a:lvl4pPr lvl="3" algn="ctr">
              <a:lnSpc>
                <a:spcPct val="100000"/>
              </a:lnSpc>
              <a:spcBef>
                <a:spcPts val="500"/>
              </a:spcBef>
              <a:spcAft>
                <a:spcPts val="0"/>
              </a:spcAft>
              <a:buSzPts val="2800"/>
              <a:buNone/>
              <a:defRPr sz="2800"/>
            </a:lvl4pPr>
            <a:lvl5pPr lvl="4" algn="ctr">
              <a:lnSpc>
                <a:spcPct val="100000"/>
              </a:lnSpc>
              <a:spcBef>
                <a:spcPts val="500"/>
              </a:spcBef>
              <a:spcAft>
                <a:spcPts val="0"/>
              </a:spcAft>
              <a:buSzPts val="2800"/>
              <a:buNone/>
              <a:defRPr sz="2800"/>
            </a:lvl5pPr>
            <a:lvl6pPr lvl="5" algn="ctr">
              <a:lnSpc>
                <a:spcPct val="100000"/>
              </a:lnSpc>
              <a:spcBef>
                <a:spcPts val="500"/>
              </a:spcBef>
              <a:spcAft>
                <a:spcPts val="0"/>
              </a:spcAft>
              <a:buSzPts val="2800"/>
              <a:buNone/>
              <a:defRPr sz="2800"/>
            </a:lvl6pPr>
            <a:lvl7pPr lvl="6" algn="ctr">
              <a:lnSpc>
                <a:spcPct val="100000"/>
              </a:lnSpc>
              <a:spcBef>
                <a:spcPts val="500"/>
              </a:spcBef>
              <a:spcAft>
                <a:spcPts val="0"/>
              </a:spcAft>
              <a:buSzPts val="2800"/>
              <a:buNone/>
              <a:defRPr sz="2800"/>
            </a:lvl7pPr>
            <a:lvl8pPr lvl="7" algn="ctr">
              <a:lnSpc>
                <a:spcPct val="100000"/>
              </a:lnSpc>
              <a:spcBef>
                <a:spcPts val="500"/>
              </a:spcBef>
              <a:spcAft>
                <a:spcPts val="0"/>
              </a:spcAft>
              <a:buSzPts val="2800"/>
              <a:buNone/>
              <a:defRPr sz="2800"/>
            </a:lvl8pPr>
            <a:lvl9pPr lvl="8" algn="ctr">
              <a:lnSpc>
                <a:spcPct val="100000"/>
              </a:lnSpc>
              <a:spcBef>
                <a:spcPts val="500"/>
              </a:spcBef>
              <a:spcAft>
                <a:spcPts val="0"/>
              </a:spcAft>
              <a:buSzPts val="2800"/>
              <a:buNone/>
              <a:defRPr sz="2800"/>
            </a:lvl9pPr>
          </a:lstStyle>
          <a:p/>
        </p:txBody>
      </p:sp>
      <p:sp>
        <p:nvSpPr>
          <p:cNvPr id="16" name="Google Shape;16;p19"/>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 name="Shape 17"/>
        <p:cNvGrpSpPr/>
        <p:nvPr/>
      </p:nvGrpSpPr>
      <p:grpSpPr>
        <a:xfrm>
          <a:off x="0" y="0"/>
          <a:ext cx="0" cy="0"/>
          <a:chOff x="0" y="0"/>
          <a:chExt cx="0" cy="0"/>
        </a:xfrm>
      </p:grpSpPr>
      <p:sp>
        <p:nvSpPr>
          <p:cNvPr id="18" name="Google Shape;18;p21"/>
          <p:cNvSpPr txBox="1"/>
          <p:nvPr>
            <p:ph type="title"/>
          </p:nvPr>
        </p:nvSpPr>
        <p:spPr>
          <a:xfrm>
            <a:off x="1958975" y="420303"/>
            <a:ext cx="6697800" cy="1269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0" name="Google Shape;20;p21"/>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1" name="Google Shape;21;p2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2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21"/>
          <p:cNvSpPr txBox="1"/>
          <p:nvPr>
            <p:ph idx="12" type="sldNum"/>
          </p:nvPr>
        </p:nvSpPr>
        <p:spPr>
          <a:xfrm>
            <a:off x="6504475" y="4795838"/>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24" name="Shape 24"/>
        <p:cNvGrpSpPr/>
        <p:nvPr/>
      </p:nvGrpSpPr>
      <p:grpSpPr>
        <a:xfrm>
          <a:off x="0" y="0"/>
          <a:ext cx="0" cy="0"/>
          <a:chOff x="0" y="0"/>
          <a:chExt cx="0" cy="0"/>
        </a:xfrm>
      </p:grpSpPr>
      <p:sp>
        <p:nvSpPr>
          <p:cNvPr id="25" name="Google Shape;25;p20"/>
          <p:cNvSpPr txBox="1"/>
          <p:nvPr>
            <p:ph type="title"/>
          </p:nvPr>
        </p:nvSpPr>
        <p:spPr>
          <a:xfrm>
            <a:off x="1657350" y="213660"/>
            <a:ext cx="7013952" cy="820838"/>
          </a:xfrm>
          <a:prstGeom prst="rect">
            <a:avLst/>
          </a:prstGeom>
          <a:noFill/>
          <a:ln>
            <a:noFill/>
          </a:ln>
        </p:spPr>
        <p:txBody>
          <a:bodyPr anchorCtr="0" anchor="ctr" bIns="72000" lIns="91425" spcFirstLastPara="1" rIns="91425" wrap="square" tIns="72000">
            <a:normAutofit/>
          </a:bodyPr>
          <a:lstStyle>
            <a:lvl1pPr lvl="0" algn="l">
              <a:lnSpc>
                <a:spcPct val="90000"/>
              </a:lnSpc>
              <a:spcBef>
                <a:spcPts val="0"/>
              </a:spcBef>
              <a:spcAft>
                <a:spcPts val="0"/>
              </a:spcAft>
              <a:buClr>
                <a:srgbClr val="79B94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0"/>
          <p:cNvSpPr txBox="1"/>
          <p:nvPr>
            <p:ph idx="1" type="body"/>
          </p:nvPr>
        </p:nvSpPr>
        <p:spPr>
          <a:xfrm>
            <a:off x="628650" y="1220994"/>
            <a:ext cx="8042652" cy="341172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SzPts val="1800"/>
              <a:buChar char="o"/>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20"/>
          <p:cNvSpPr txBox="1"/>
          <p:nvPr>
            <p:ph idx="11" type="ftr"/>
          </p:nvPr>
        </p:nvSpPr>
        <p:spPr>
          <a:xfrm>
            <a:off x="2512912" y="4819219"/>
            <a:ext cx="4118174"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23"/>
          <p:cNvSpPr txBox="1"/>
          <p:nvPr>
            <p:ph type="title"/>
          </p:nvPr>
        </p:nvSpPr>
        <p:spPr>
          <a:xfrm>
            <a:off x="1687825" y="549750"/>
            <a:ext cx="7156200" cy="1128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3"/>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24"/>
          <p:cNvSpPr txBox="1"/>
          <p:nvPr>
            <p:ph type="title"/>
          </p:nvPr>
        </p:nvSpPr>
        <p:spPr>
          <a:xfrm>
            <a:off x="1958975" y="420303"/>
            <a:ext cx="6697800" cy="1269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4"/>
          <p:cNvSpPr txBox="1"/>
          <p:nvPr>
            <p:ph idx="1" type="body"/>
          </p:nvPr>
        </p:nvSpPr>
        <p:spPr>
          <a:xfrm>
            <a:off x="623875" y="1925573"/>
            <a:ext cx="7886700" cy="21729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34" name="Google Shape;34;p2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p2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6" name="Google Shape;36;p24"/>
          <p:cNvSpPr txBox="1"/>
          <p:nvPr>
            <p:ph idx="12" type="sldNum"/>
          </p:nvPr>
        </p:nvSpPr>
        <p:spPr>
          <a:xfrm>
            <a:off x="6504475" y="4795838"/>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22"/>
          <p:cNvSpPr txBox="1"/>
          <p:nvPr>
            <p:ph type="title"/>
          </p:nvPr>
        </p:nvSpPr>
        <p:spPr>
          <a:xfrm>
            <a:off x="1664700" y="526450"/>
            <a:ext cx="7167600" cy="1256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2"/>
          <p:cNvSpPr txBox="1"/>
          <p:nvPr>
            <p:ph idx="1" type="body"/>
          </p:nvPr>
        </p:nvSpPr>
        <p:spPr>
          <a:xfrm>
            <a:off x="311700" y="2046350"/>
            <a:ext cx="3999900" cy="2431500"/>
          </a:xfrm>
          <a:prstGeom prst="rect">
            <a:avLst/>
          </a:prstGeom>
          <a:noFill/>
          <a:ln>
            <a:noFill/>
          </a:ln>
        </p:spPr>
        <p:txBody>
          <a:bodyPr anchorCtr="0" anchor="t" bIns="45700" lIns="91425" spcFirstLastPara="1" rIns="91425" wrap="square" tIns="45700">
            <a:noAutofit/>
          </a:bodyPr>
          <a:lstStyle>
            <a:lvl1pPr indent="-317500" lvl="0" marL="457200" algn="l">
              <a:lnSpc>
                <a:spcPct val="90000"/>
              </a:lnSpc>
              <a:spcBef>
                <a:spcPts val="1000"/>
              </a:spcBef>
              <a:spcAft>
                <a:spcPts val="0"/>
              </a:spcAft>
              <a:buSzPts val="1400"/>
              <a:buChar char="•"/>
              <a:defRPr sz="1400"/>
            </a:lvl1pPr>
            <a:lvl2pPr indent="-304800" lvl="1" marL="914400" algn="l">
              <a:lnSpc>
                <a:spcPct val="90000"/>
              </a:lnSpc>
              <a:spcBef>
                <a:spcPts val="500"/>
              </a:spcBef>
              <a:spcAft>
                <a:spcPts val="0"/>
              </a:spcAft>
              <a:buSzPts val="1200"/>
              <a:buChar char="•"/>
              <a:defRPr sz="1200"/>
            </a:lvl2pPr>
            <a:lvl3pPr indent="-304800" lvl="2" marL="1371600" algn="l">
              <a:lnSpc>
                <a:spcPct val="90000"/>
              </a:lnSpc>
              <a:spcBef>
                <a:spcPts val="500"/>
              </a:spcBef>
              <a:spcAft>
                <a:spcPts val="0"/>
              </a:spcAft>
              <a:buSzPts val="1200"/>
              <a:buChar char="•"/>
              <a:defRPr sz="1200"/>
            </a:lvl3pPr>
            <a:lvl4pPr indent="-304800" lvl="3" marL="1828800" algn="l">
              <a:lnSpc>
                <a:spcPct val="90000"/>
              </a:lnSpc>
              <a:spcBef>
                <a:spcPts val="500"/>
              </a:spcBef>
              <a:spcAft>
                <a:spcPts val="0"/>
              </a:spcAft>
              <a:buSzPts val="1200"/>
              <a:buChar char="•"/>
              <a:defRPr sz="1200"/>
            </a:lvl4pPr>
            <a:lvl5pPr indent="-304800" lvl="4" marL="2286000" algn="l">
              <a:lnSpc>
                <a:spcPct val="90000"/>
              </a:lnSpc>
              <a:spcBef>
                <a:spcPts val="500"/>
              </a:spcBef>
              <a:spcAft>
                <a:spcPts val="0"/>
              </a:spcAft>
              <a:buSzPts val="1200"/>
              <a:buChar char="•"/>
              <a:defRPr sz="1200"/>
            </a:lvl5pPr>
            <a:lvl6pPr indent="-304800" lvl="5" marL="2743200" algn="l">
              <a:lnSpc>
                <a:spcPct val="90000"/>
              </a:lnSpc>
              <a:spcBef>
                <a:spcPts val="500"/>
              </a:spcBef>
              <a:spcAft>
                <a:spcPts val="0"/>
              </a:spcAft>
              <a:buSzPts val="1200"/>
              <a:buChar char="•"/>
              <a:defRPr sz="1200"/>
            </a:lvl6pPr>
            <a:lvl7pPr indent="-304800" lvl="6" marL="3200400" algn="l">
              <a:lnSpc>
                <a:spcPct val="90000"/>
              </a:lnSpc>
              <a:spcBef>
                <a:spcPts val="500"/>
              </a:spcBef>
              <a:spcAft>
                <a:spcPts val="0"/>
              </a:spcAft>
              <a:buSzPts val="1200"/>
              <a:buChar char="•"/>
              <a:defRPr sz="1200"/>
            </a:lvl7pPr>
            <a:lvl8pPr indent="-304800" lvl="7" marL="3657600" algn="l">
              <a:lnSpc>
                <a:spcPct val="90000"/>
              </a:lnSpc>
              <a:spcBef>
                <a:spcPts val="500"/>
              </a:spcBef>
              <a:spcAft>
                <a:spcPts val="0"/>
              </a:spcAft>
              <a:buSzPts val="1200"/>
              <a:buChar char="•"/>
              <a:defRPr sz="1200"/>
            </a:lvl8pPr>
            <a:lvl9pPr indent="-304800" lvl="8" marL="4114800" algn="l">
              <a:lnSpc>
                <a:spcPct val="90000"/>
              </a:lnSpc>
              <a:spcBef>
                <a:spcPts val="500"/>
              </a:spcBef>
              <a:spcAft>
                <a:spcPts val="0"/>
              </a:spcAft>
              <a:buSzPts val="1200"/>
              <a:buChar char="•"/>
              <a:defRPr sz="1200"/>
            </a:lvl9pPr>
          </a:lstStyle>
          <a:p/>
        </p:txBody>
      </p:sp>
      <p:sp>
        <p:nvSpPr>
          <p:cNvPr id="40" name="Google Shape;40;p22"/>
          <p:cNvSpPr txBox="1"/>
          <p:nvPr>
            <p:ph idx="2" type="body"/>
          </p:nvPr>
        </p:nvSpPr>
        <p:spPr>
          <a:xfrm>
            <a:off x="4832400" y="2046350"/>
            <a:ext cx="3999900" cy="2522400"/>
          </a:xfrm>
          <a:prstGeom prst="rect">
            <a:avLst/>
          </a:prstGeom>
          <a:noFill/>
          <a:ln>
            <a:noFill/>
          </a:ln>
        </p:spPr>
        <p:txBody>
          <a:bodyPr anchorCtr="0" anchor="t" bIns="45700" lIns="91425" spcFirstLastPara="1" rIns="91425" wrap="square" tIns="45700">
            <a:noAutofit/>
          </a:bodyPr>
          <a:lstStyle>
            <a:lvl1pPr indent="-317500" lvl="0" marL="457200" algn="l">
              <a:lnSpc>
                <a:spcPct val="90000"/>
              </a:lnSpc>
              <a:spcBef>
                <a:spcPts val="1000"/>
              </a:spcBef>
              <a:spcAft>
                <a:spcPts val="0"/>
              </a:spcAft>
              <a:buSzPts val="1400"/>
              <a:buChar char="•"/>
              <a:defRPr sz="1400"/>
            </a:lvl1pPr>
            <a:lvl2pPr indent="-304800" lvl="1" marL="914400" algn="l">
              <a:lnSpc>
                <a:spcPct val="90000"/>
              </a:lnSpc>
              <a:spcBef>
                <a:spcPts val="500"/>
              </a:spcBef>
              <a:spcAft>
                <a:spcPts val="0"/>
              </a:spcAft>
              <a:buSzPts val="1200"/>
              <a:buChar char="•"/>
              <a:defRPr sz="1200"/>
            </a:lvl2pPr>
            <a:lvl3pPr indent="-304800" lvl="2" marL="1371600" algn="l">
              <a:lnSpc>
                <a:spcPct val="90000"/>
              </a:lnSpc>
              <a:spcBef>
                <a:spcPts val="500"/>
              </a:spcBef>
              <a:spcAft>
                <a:spcPts val="0"/>
              </a:spcAft>
              <a:buSzPts val="1200"/>
              <a:buChar char="•"/>
              <a:defRPr sz="1200"/>
            </a:lvl3pPr>
            <a:lvl4pPr indent="-304800" lvl="3" marL="1828800" algn="l">
              <a:lnSpc>
                <a:spcPct val="90000"/>
              </a:lnSpc>
              <a:spcBef>
                <a:spcPts val="500"/>
              </a:spcBef>
              <a:spcAft>
                <a:spcPts val="0"/>
              </a:spcAft>
              <a:buSzPts val="1200"/>
              <a:buChar char="•"/>
              <a:defRPr sz="1200"/>
            </a:lvl4pPr>
            <a:lvl5pPr indent="-304800" lvl="4" marL="2286000" algn="l">
              <a:lnSpc>
                <a:spcPct val="90000"/>
              </a:lnSpc>
              <a:spcBef>
                <a:spcPts val="500"/>
              </a:spcBef>
              <a:spcAft>
                <a:spcPts val="0"/>
              </a:spcAft>
              <a:buSzPts val="1200"/>
              <a:buChar char="•"/>
              <a:defRPr sz="1200"/>
            </a:lvl5pPr>
            <a:lvl6pPr indent="-304800" lvl="5" marL="2743200" algn="l">
              <a:lnSpc>
                <a:spcPct val="90000"/>
              </a:lnSpc>
              <a:spcBef>
                <a:spcPts val="500"/>
              </a:spcBef>
              <a:spcAft>
                <a:spcPts val="0"/>
              </a:spcAft>
              <a:buSzPts val="1200"/>
              <a:buChar char="•"/>
              <a:defRPr sz="1200"/>
            </a:lvl6pPr>
            <a:lvl7pPr indent="-304800" lvl="6" marL="3200400" algn="l">
              <a:lnSpc>
                <a:spcPct val="90000"/>
              </a:lnSpc>
              <a:spcBef>
                <a:spcPts val="500"/>
              </a:spcBef>
              <a:spcAft>
                <a:spcPts val="0"/>
              </a:spcAft>
              <a:buSzPts val="1200"/>
              <a:buChar char="•"/>
              <a:defRPr sz="1200"/>
            </a:lvl7pPr>
            <a:lvl8pPr indent="-304800" lvl="7" marL="3657600" algn="l">
              <a:lnSpc>
                <a:spcPct val="90000"/>
              </a:lnSpc>
              <a:spcBef>
                <a:spcPts val="500"/>
              </a:spcBef>
              <a:spcAft>
                <a:spcPts val="0"/>
              </a:spcAft>
              <a:buSzPts val="1200"/>
              <a:buChar char="•"/>
              <a:defRPr sz="1200"/>
            </a:lvl8pPr>
            <a:lvl9pPr indent="-304800" lvl="8" marL="4114800" algn="l">
              <a:lnSpc>
                <a:spcPct val="90000"/>
              </a:lnSpc>
              <a:spcBef>
                <a:spcPts val="500"/>
              </a:spcBef>
              <a:spcAft>
                <a:spcPts val="0"/>
              </a:spcAft>
              <a:buSzPts val="1200"/>
              <a:buChar char="•"/>
              <a:defRPr sz="1200"/>
            </a:lvl9pPr>
          </a:lstStyle>
          <a:p/>
        </p:txBody>
      </p:sp>
      <p:sp>
        <p:nvSpPr>
          <p:cNvPr id="41" name="Google Shape;41;p22"/>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p:nvPr/>
        </p:nvSpPr>
        <p:spPr>
          <a:xfrm rot="10800000">
            <a:off x="-20292" y="4599307"/>
            <a:ext cx="9173817" cy="544192"/>
          </a:xfrm>
          <a:custGeom>
            <a:rect b="b" l="l" r="r" t="t"/>
            <a:pathLst>
              <a:path extrusionOk="0" h="1798982" w="9173817">
                <a:moveTo>
                  <a:pt x="0" y="0"/>
                </a:moveTo>
                <a:lnTo>
                  <a:pt x="9939" y="1212574"/>
                </a:lnTo>
                <a:lnTo>
                  <a:pt x="9173817" y="1798982"/>
                </a:lnTo>
                <a:lnTo>
                  <a:pt x="9173817" y="9939"/>
                </a:lnTo>
                <a:lnTo>
                  <a:pt x="0" y="0"/>
                </a:lnTo>
                <a:close/>
              </a:path>
            </a:pathLst>
          </a:custGeom>
          <a:solidFill>
            <a:schemeClr val="accent1"/>
          </a:solidFill>
          <a:ln cap="flat" cmpd="sng" w="12700">
            <a:solidFill>
              <a:srgbClr val="0D556B"/>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7" name="Google Shape;7;p18"/>
          <p:cNvSpPr/>
          <p:nvPr/>
        </p:nvSpPr>
        <p:spPr>
          <a:xfrm>
            <a:off x="-30162" y="-7144"/>
            <a:ext cx="9173817" cy="485725"/>
          </a:xfrm>
          <a:custGeom>
            <a:rect b="b" l="l" r="r" t="t"/>
            <a:pathLst>
              <a:path extrusionOk="0" h="1798982" w="9173817">
                <a:moveTo>
                  <a:pt x="0" y="0"/>
                </a:moveTo>
                <a:lnTo>
                  <a:pt x="9939" y="1212574"/>
                </a:lnTo>
                <a:lnTo>
                  <a:pt x="9173817" y="1798982"/>
                </a:lnTo>
                <a:lnTo>
                  <a:pt x="9173817" y="9939"/>
                </a:lnTo>
                <a:lnTo>
                  <a:pt x="0" y="0"/>
                </a:lnTo>
                <a:close/>
              </a:path>
            </a:pathLst>
          </a:custGeom>
          <a:solidFill>
            <a:schemeClr val="accent1"/>
          </a:solidFill>
          <a:ln cap="flat" cmpd="sng" w="12700">
            <a:solidFill>
              <a:srgbClr val="0D556B"/>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8" name="Google Shape;8;p18"/>
          <p:cNvSpPr txBox="1"/>
          <p:nvPr>
            <p:ph type="title"/>
          </p:nvPr>
        </p:nvSpPr>
        <p:spPr>
          <a:xfrm>
            <a:off x="1958975" y="420303"/>
            <a:ext cx="6697800" cy="12696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Trebuchet MS"/>
              <a:buNone/>
              <a:defRPr b="0" i="0" sz="44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8"/>
          <p:cNvSpPr txBox="1"/>
          <p:nvPr>
            <p:ph idx="1" type="body"/>
          </p:nvPr>
        </p:nvSpPr>
        <p:spPr>
          <a:xfrm>
            <a:off x="623875" y="1925573"/>
            <a:ext cx="7886700" cy="217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10" name="Google Shape;10;p18"/>
          <p:cNvSpPr txBox="1"/>
          <p:nvPr>
            <p:ph idx="12" type="sldNum"/>
          </p:nvPr>
        </p:nvSpPr>
        <p:spPr>
          <a:xfrm>
            <a:off x="6504475" y="4795838"/>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lt1"/>
              </a:buClr>
              <a:buSzPts val="1200"/>
              <a:buFont typeface="Trebuchet MS"/>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pic>
        <p:nvPicPr>
          <p:cNvPr id="11" name="Google Shape;11;p18"/>
          <p:cNvPicPr preferRelativeResize="0"/>
          <p:nvPr/>
        </p:nvPicPr>
        <p:blipFill rotWithShape="1">
          <a:blip r:embed="rId1">
            <a:alphaModFix/>
          </a:blip>
          <a:srcRect b="0" l="0" r="0" t="0"/>
          <a:stretch/>
        </p:blipFill>
        <p:spPr>
          <a:xfrm>
            <a:off x="257250" y="402375"/>
            <a:ext cx="1601875" cy="1601875"/>
          </a:xfrm>
          <a:prstGeom prst="rect">
            <a:avLst/>
          </a:prstGeom>
          <a:noFill/>
          <a:ln>
            <a:noFill/>
          </a:ln>
        </p:spPr>
      </p:pic>
      <p:sp>
        <p:nvSpPr>
          <p:cNvPr id="12" name="Google Shape;12;p18"/>
          <p:cNvSpPr txBox="1"/>
          <p:nvPr/>
        </p:nvSpPr>
        <p:spPr>
          <a:xfrm>
            <a:off x="381000" y="1758950"/>
            <a:ext cx="1419300" cy="1398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rquick@iu.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mailto:rquick@iu.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5.jp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1"/>
          <p:cNvSpPr txBox="1"/>
          <p:nvPr>
            <p:ph type="ctrTitle"/>
          </p:nvPr>
        </p:nvSpPr>
        <p:spPr>
          <a:xfrm>
            <a:off x="311700" y="1549676"/>
            <a:ext cx="8520600" cy="2660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5200"/>
              <a:buNone/>
            </a:pPr>
            <a:r>
              <a:rPr lang="en-US" sz="3600"/>
              <a:t>Research Data Alliance-US</a:t>
            </a:r>
            <a:endParaRPr sz="3600"/>
          </a:p>
          <a:p>
            <a:pPr indent="0" lvl="0" marL="0" rtl="0" algn="ctr">
              <a:lnSpc>
                <a:spcPct val="90000"/>
              </a:lnSpc>
              <a:spcBef>
                <a:spcPts val="0"/>
              </a:spcBef>
              <a:spcAft>
                <a:spcPts val="0"/>
              </a:spcAft>
              <a:buSzPts val="5200"/>
              <a:buNone/>
            </a:pPr>
            <a:r>
              <a:rPr lang="en-US" sz="3600"/>
              <a:t> </a:t>
            </a:r>
            <a:endParaRPr sz="3600"/>
          </a:p>
          <a:p>
            <a:pPr indent="0" lvl="0" marL="0" rtl="0" algn="ctr">
              <a:lnSpc>
                <a:spcPct val="90000"/>
              </a:lnSpc>
              <a:spcBef>
                <a:spcPts val="0"/>
              </a:spcBef>
              <a:spcAft>
                <a:spcPts val="0"/>
              </a:spcAft>
              <a:buSzPts val="5200"/>
              <a:buNone/>
            </a:pPr>
            <a:r>
              <a:rPr lang="en-US" sz="2100"/>
              <a:t>Rob Quick  </a:t>
            </a:r>
            <a:endParaRPr sz="2100"/>
          </a:p>
          <a:p>
            <a:pPr indent="0" lvl="0" marL="0" rtl="0" algn="ctr">
              <a:lnSpc>
                <a:spcPct val="90000"/>
              </a:lnSpc>
              <a:spcBef>
                <a:spcPts val="0"/>
              </a:spcBef>
              <a:spcAft>
                <a:spcPts val="0"/>
              </a:spcAft>
              <a:buSzPts val="5200"/>
              <a:buNone/>
            </a:pPr>
            <a:r>
              <a:rPr lang="en-US" sz="2100"/>
              <a:t>Research Data Alliance - US</a:t>
            </a:r>
            <a:endParaRPr sz="2100"/>
          </a:p>
          <a:p>
            <a:pPr indent="0" lvl="0" marL="0" rtl="0" algn="ctr">
              <a:lnSpc>
                <a:spcPct val="90000"/>
              </a:lnSpc>
              <a:spcBef>
                <a:spcPts val="0"/>
              </a:spcBef>
              <a:spcAft>
                <a:spcPts val="0"/>
              </a:spcAft>
              <a:buSzPts val="5200"/>
              <a:buNone/>
            </a:pPr>
            <a:r>
              <a:rPr lang="en-US" sz="2100"/>
              <a:t>Cyberinfrastructure Integration Research Center</a:t>
            </a:r>
            <a:endParaRPr sz="2100"/>
          </a:p>
          <a:p>
            <a:pPr indent="0" lvl="0" marL="0" rtl="0" algn="ctr">
              <a:lnSpc>
                <a:spcPct val="90000"/>
              </a:lnSpc>
              <a:spcBef>
                <a:spcPts val="0"/>
              </a:spcBef>
              <a:spcAft>
                <a:spcPts val="0"/>
              </a:spcAft>
              <a:buSzPts val="5200"/>
              <a:buNone/>
            </a:pPr>
            <a:r>
              <a:rPr lang="en-US" sz="2100"/>
              <a:t>Pervasive Technology Institute</a:t>
            </a:r>
            <a:endParaRPr sz="2100"/>
          </a:p>
          <a:p>
            <a:pPr indent="0" lvl="0" marL="0" rtl="0" algn="ctr">
              <a:lnSpc>
                <a:spcPct val="90000"/>
              </a:lnSpc>
              <a:spcBef>
                <a:spcPts val="0"/>
              </a:spcBef>
              <a:spcAft>
                <a:spcPts val="0"/>
              </a:spcAft>
              <a:buSzPts val="5200"/>
              <a:buNone/>
            </a:pPr>
            <a:r>
              <a:rPr lang="en-US" sz="2100"/>
              <a:t>Indiana University</a:t>
            </a:r>
            <a:endParaRPr sz="2100"/>
          </a:p>
          <a:p>
            <a:pPr indent="0" lvl="0" marL="0" rtl="0" algn="ctr">
              <a:lnSpc>
                <a:spcPct val="90000"/>
              </a:lnSpc>
              <a:spcBef>
                <a:spcPts val="0"/>
              </a:spcBef>
              <a:spcAft>
                <a:spcPts val="0"/>
              </a:spcAft>
              <a:buSzPts val="5200"/>
              <a:buNone/>
            </a:pPr>
            <a:r>
              <a:rPr lang="en-US" sz="2100" u="sng">
                <a:solidFill>
                  <a:schemeClr val="hlink"/>
                </a:solidFill>
                <a:hlinkClick r:id="rId3"/>
              </a:rPr>
              <a:t>rquick@iu.edu</a:t>
            </a:r>
            <a:endParaRPr sz="2100"/>
          </a:p>
          <a:p>
            <a:pPr indent="0" lvl="0" marL="0" rtl="0" algn="ctr">
              <a:lnSpc>
                <a:spcPct val="90000"/>
              </a:lnSpc>
              <a:spcBef>
                <a:spcPts val="0"/>
              </a:spcBef>
              <a:spcAft>
                <a:spcPts val="0"/>
              </a:spcAft>
              <a:buSzPts val="5200"/>
              <a:buNone/>
            </a:pPr>
            <a:r>
              <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4"/>
          <p:cNvSpPr txBox="1"/>
          <p:nvPr>
            <p:ph type="title"/>
          </p:nvPr>
        </p:nvSpPr>
        <p:spPr>
          <a:xfrm>
            <a:off x="1657350" y="400156"/>
            <a:ext cx="7013952" cy="820838"/>
          </a:xfrm>
          <a:prstGeom prst="rect">
            <a:avLst/>
          </a:prstGeom>
          <a:noFill/>
          <a:ln>
            <a:noFill/>
          </a:ln>
        </p:spPr>
        <p:txBody>
          <a:bodyPr anchorCtr="0" anchor="ctr" bIns="72000" lIns="91425" spcFirstLastPara="1" rIns="91425" wrap="square" tIns="72000">
            <a:normAutofit/>
          </a:bodyPr>
          <a:lstStyle/>
          <a:p>
            <a:pPr indent="0" lvl="0" marL="0" rtl="0" algn="l">
              <a:lnSpc>
                <a:spcPct val="90000"/>
              </a:lnSpc>
              <a:spcBef>
                <a:spcPts val="0"/>
              </a:spcBef>
              <a:spcAft>
                <a:spcPts val="0"/>
              </a:spcAft>
              <a:buClr>
                <a:srgbClr val="79B94E"/>
              </a:buClr>
              <a:buSzPts val="1800"/>
              <a:buNone/>
            </a:pPr>
            <a:r>
              <a:rPr lang="en-US" sz="3600"/>
              <a:t>TIGRUS* Facilitation Program</a:t>
            </a:r>
            <a:endParaRPr/>
          </a:p>
        </p:txBody>
      </p:sp>
      <p:sp>
        <p:nvSpPr>
          <p:cNvPr id="137" name="Google Shape;137;p4"/>
          <p:cNvSpPr txBox="1"/>
          <p:nvPr>
            <p:ph idx="1" type="body"/>
          </p:nvPr>
        </p:nvSpPr>
        <p:spPr>
          <a:xfrm>
            <a:off x="628650" y="1449594"/>
            <a:ext cx="8042700" cy="3411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sz="2000">
                <a:latin typeface="Calibri"/>
                <a:ea typeface="Calibri"/>
                <a:cs typeface="Calibri"/>
                <a:sym typeface="Calibri"/>
              </a:rPr>
              <a:t>RDA-US run facilitation program that facilitates outcomes through RDA Working Group activity. The program takes in ideas for new RDA WG activity, facilitates fleshing out the working group proposal, facilitates execution of WG and fastlane to standards where available. </a:t>
            </a:r>
            <a:endParaRPr/>
          </a:p>
          <a:p>
            <a:pPr indent="0" lvl="0" marL="0" rtl="0" algn="l">
              <a:lnSpc>
                <a:spcPct val="90000"/>
              </a:lnSpc>
              <a:spcBef>
                <a:spcPts val="0"/>
              </a:spcBef>
              <a:spcAft>
                <a:spcPts val="0"/>
              </a:spcAft>
              <a:buSzPts val="4400"/>
              <a:buNone/>
            </a:pPr>
            <a:r>
              <a:rPr lang="en-US" sz="2000">
                <a:latin typeface="Calibri"/>
                <a:ea typeface="Calibri"/>
                <a:cs typeface="Calibri"/>
                <a:sym typeface="Calibri"/>
              </a:rPr>
              <a:t> </a:t>
            </a:r>
            <a:endParaRPr/>
          </a:p>
          <a:p>
            <a:pPr indent="0" lvl="0" marL="0" rtl="0" algn="l">
              <a:lnSpc>
                <a:spcPct val="90000"/>
              </a:lnSpc>
              <a:spcBef>
                <a:spcPts val="0"/>
              </a:spcBef>
              <a:spcAft>
                <a:spcPts val="0"/>
              </a:spcAft>
              <a:buSzPts val="4400"/>
              <a:buNone/>
            </a:pPr>
            <a:r>
              <a:rPr lang="en-US" sz="2000">
                <a:latin typeface="Calibri"/>
                <a:ea typeface="Calibri"/>
                <a:cs typeface="Calibri"/>
                <a:sym typeface="Calibri"/>
              </a:rPr>
              <a:t>Once a WG is accepted by RDA, the program staff will help facilitate meetings, help with communication, help disseminate outputs. </a:t>
            </a:r>
            <a:endParaRPr sz="2000">
              <a:latin typeface="Calibri"/>
              <a:ea typeface="Calibri"/>
              <a:cs typeface="Calibri"/>
              <a:sym typeface="Calibri"/>
            </a:endParaRPr>
          </a:p>
          <a:p>
            <a:pPr indent="0" lvl="0" marL="0" rtl="0" algn="l">
              <a:lnSpc>
                <a:spcPct val="90000"/>
              </a:lnSpc>
              <a:spcBef>
                <a:spcPts val="0"/>
              </a:spcBef>
              <a:spcAft>
                <a:spcPts val="0"/>
              </a:spcAft>
              <a:buSzPts val="4400"/>
              <a:buNone/>
            </a:pPr>
            <a:r>
              <a:t/>
            </a:r>
            <a:endParaRPr sz="2000">
              <a:latin typeface="Calibri"/>
              <a:ea typeface="Calibri"/>
              <a:cs typeface="Calibri"/>
              <a:sym typeface="Calibri"/>
            </a:endParaRPr>
          </a:p>
          <a:p>
            <a:pPr indent="0" lvl="0" marL="0" rtl="0" algn="r">
              <a:lnSpc>
                <a:spcPct val="90000"/>
              </a:lnSpc>
              <a:spcBef>
                <a:spcPts val="0"/>
              </a:spcBef>
              <a:spcAft>
                <a:spcPts val="0"/>
              </a:spcAft>
              <a:buSzPts val="4400"/>
              <a:buNone/>
            </a:pPr>
            <a:r>
              <a:rPr lang="en-US" sz="2000">
                <a:latin typeface="Calibri"/>
                <a:ea typeface="Calibri"/>
                <a:cs typeface="Calibri"/>
                <a:sym typeface="Calibri"/>
              </a:rPr>
              <a:t>*Targeted International working GRoup - US Program</a:t>
            </a:r>
            <a:endParaRPr sz="2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cc6b0f59c3_2_16"/>
          <p:cNvSpPr txBox="1"/>
          <p:nvPr>
            <p:ph type="title"/>
          </p:nvPr>
        </p:nvSpPr>
        <p:spPr>
          <a:xfrm>
            <a:off x="1657350" y="213660"/>
            <a:ext cx="7014000" cy="820800"/>
          </a:xfrm>
          <a:prstGeom prst="rect">
            <a:avLst/>
          </a:prstGeom>
          <a:noFill/>
          <a:ln>
            <a:noFill/>
          </a:ln>
        </p:spPr>
        <p:txBody>
          <a:bodyPr anchorCtr="0" anchor="ctr" bIns="72000" lIns="91425" spcFirstLastPara="1" rIns="91425" wrap="square" tIns="72000">
            <a:normAutofit/>
          </a:bodyPr>
          <a:lstStyle/>
          <a:p>
            <a:pPr indent="0" lvl="0" marL="0" rtl="0" algn="l">
              <a:lnSpc>
                <a:spcPct val="90000"/>
              </a:lnSpc>
              <a:spcBef>
                <a:spcPts val="0"/>
              </a:spcBef>
              <a:spcAft>
                <a:spcPts val="0"/>
              </a:spcAft>
              <a:buSzPts val="1800"/>
              <a:buNone/>
            </a:pPr>
            <a:r>
              <a:rPr lang="en-US"/>
              <a:t>Get Involved</a:t>
            </a:r>
            <a:endParaRPr/>
          </a:p>
        </p:txBody>
      </p:sp>
      <p:sp>
        <p:nvSpPr>
          <p:cNvPr id="143" name="Google Shape;143;g2cc6b0f59c3_2_16"/>
          <p:cNvSpPr txBox="1"/>
          <p:nvPr>
            <p:ph idx="1" type="body"/>
          </p:nvPr>
        </p:nvSpPr>
        <p:spPr>
          <a:xfrm>
            <a:off x="628650" y="1722475"/>
            <a:ext cx="8042700" cy="2910000"/>
          </a:xfrm>
          <a:prstGeom prst="rect">
            <a:avLst/>
          </a:prstGeom>
          <a:noFill/>
          <a:ln>
            <a:noFill/>
          </a:ln>
        </p:spPr>
        <p:txBody>
          <a:bodyPr anchorCtr="0" anchor="t" bIns="45700" lIns="91425" spcFirstLastPara="1" rIns="91425" wrap="square" tIns="45700">
            <a:normAutofit fontScale="92500" lnSpcReduction="20000"/>
          </a:bodyPr>
          <a:lstStyle/>
          <a:p>
            <a:pPr indent="-334327" lvl="0" marL="457200" rtl="0" algn="l">
              <a:lnSpc>
                <a:spcPct val="100000"/>
              </a:lnSpc>
              <a:spcBef>
                <a:spcPts val="750"/>
              </a:spcBef>
              <a:spcAft>
                <a:spcPts val="0"/>
              </a:spcAft>
              <a:buSzPct val="64285"/>
              <a:buChar char="●"/>
            </a:pPr>
            <a:r>
              <a:rPr lang="en-US"/>
              <a:t>Most RDA-US project communication is happening via Slack</a:t>
            </a:r>
            <a:endParaRPr/>
          </a:p>
          <a:p>
            <a:pPr indent="-334326" lvl="1" marL="914400" rtl="0" algn="l">
              <a:lnSpc>
                <a:spcPct val="100000"/>
              </a:lnSpc>
              <a:spcBef>
                <a:spcPts val="0"/>
              </a:spcBef>
              <a:spcAft>
                <a:spcPts val="0"/>
              </a:spcAft>
              <a:buSzPct val="75000"/>
              <a:buChar char="○"/>
            </a:pPr>
            <a:r>
              <a:rPr lang="en-US"/>
              <a:t>Send me an email at </a:t>
            </a:r>
            <a:r>
              <a:rPr lang="en-US" u="sng">
                <a:solidFill>
                  <a:schemeClr val="hlink"/>
                </a:solidFill>
                <a:hlinkClick r:id="rId3"/>
              </a:rPr>
              <a:t>rquick@iu.edu</a:t>
            </a:r>
            <a:r>
              <a:rPr lang="en-US"/>
              <a:t> if you’d like an invite</a:t>
            </a:r>
            <a:endParaRPr/>
          </a:p>
          <a:p>
            <a:pPr indent="-334327" lvl="0" marL="457200" rtl="0" algn="l">
              <a:lnSpc>
                <a:spcPct val="100000"/>
              </a:lnSpc>
              <a:spcBef>
                <a:spcPts val="0"/>
              </a:spcBef>
              <a:spcAft>
                <a:spcPts val="0"/>
              </a:spcAft>
              <a:buSzPct val="64285"/>
              <a:buChar char="●"/>
            </a:pPr>
            <a:r>
              <a:rPr lang="en-US"/>
              <a:t>If you are part of an existing RDA WG or would like to start an RDA WG please let me know, TIGRUS can be of assistance</a:t>
            </a:r>
            <a:endParaRPr/>
          </a:p>
          <a:p>
            <a:pPr indent="-334327" lvl="0" marL="457200" rtl="0" algn="l">
              <a:lnSpc>
                <a:spcPct val="100000"/>
              </a:lnSpc>
              <a:spcBef>
                <a:spcPts val="0"/>
              </a:spcBef>
              <a:spcAft>
                <a:spcPts val="0"/>
              </a:spcAft>
              <a:buSzPct val="64285"/>
              <a:buChar char="●"/>
            </a:pPr>
            <a:r>
              <a:rPr lang="en-US"/>
              <a:t>Go to www.rd-alliance.org to review current WGs and IGs.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cc6b0f59c3_2_21"/>
          <p:cNvSpPr txBox="1"/>
          <p:nvPr>
            <p:ph type="title"/>
          </p:nvPr>
        </p:nvSpPr>
        <p:spPr>
          <a:xfrm>
            <a:off x="1657350" y="716035"/>
            <a:ext cx="7014000" cy="820800"/>
          </a:xfrm>
          <a:prstGeom prst="rect">
            <a:avLst/>
          </a:prstGeom>
          <a:noFill/>
          <a:ln>
            <a:noFill/>
          </a:ln>
        </p:spPr>
        <p:txBody>
          <a:bodyPr anchorCtr="0" anchor="ctr" bIns="72000" lIns="91425" spcFirstLastPara="1" rIns="91425" wrap="square" tIns="72000">
            <a:normAutofit/>
          </a:bodyPr>
          <a:lstStyle/>
          <a:p>
            <a:pPr indent="0" lvl="0" marL="0" rtl="0" algn="l">
              <a:lnSpc>
                <a:spcPct val="90000"/>
              </a:lnSpc>
              <a:spcBef>
                <a:spcPts val="0"/>
              </a:spcBef>
              <a:spcAft>
                <a:spcPts val="0"/>
              </a:spcAft>
              <a:buSzPts val="1800"/>
              <a:buNone/>
            </a:pPr>
            <a:r>
              <a:rPr lang="en-US"/>
              <a:t>Current TIGRUS Efforts</a:t>
            </a:r>
            <a:endParaRPr/>
          </a:p>
        </p:txBody>
      </p:sp>
      <p:sp>
        <p:nvSpPr>
          <p:cNvPr id="149" name="Google Shape;149;g2cc6b0f59c3_2_21"/>
          <p:cNvSpPr txBox="1"/>
          <p:nvPr>
            <p:ph idx="1" type="body"/>
          </p:nvPr>
        </p:nvSpPr>
        <p:spPr>
          <a:xfrm>
            <a:off x="628650" y="1770324"/>
            <a:ext cx="8042700" cy="28623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750"/>
              </a:spcBef>
              <a:spcAft>
                <a:spcPts val="0"/>
              </a:spcAft>
              <a:buSzPts val="1800"/>
              <a:buChar char="●"/>
            </a:pPr>
            <a:r>
              <a:rPr lang="en-US"/>
              <a:t>National PID Strategies WG</a:t>
            </a:r>
            <a:endParaRPr/>
          </a:p>
          <a:p>
            <a:pPr indent="-342900" lvl="0" marL="457200" rtl="0" algn="l">
              <a:lnSpc>
                <a:spcPct val="90000"/>
              </a:lnSpc>
              <a:spcBef>
                <a:spcPts val="0"/>
              </a:spcBef>
              <a:spcAft>
                <a:spcPts val="0"/>
              </a:spcAft>
              <a:buSzPts val="1800"/>
              <a:buChar char="●"/>
            </a:pPr>
            <a:r>
              <a:rPr lang="en-US"/>
              <a:t>Common Standards for Machine-Actionable Data Management Plans WG</a:t>
            </a:r>
            <a:endParaRPr/>
          </a:p>
          <a:p>
            <a:pPr indent="-342900" lvl="0" marL="457200" rtl="0" algn="l">
              <a:lnSpc>
                <a:spcPct val="90000"/>
              </a:lnSpc>
              <a:spcBef>
                <a:spcPts val="0"/>
              </a:spcBef>
              <a:spcAft>
                <a:spcPts val="0"/>
              </a:spcAft>
              <a:buSzPts val="1800"/>
              <a:buChar char="●"/>
            </a:pPr>
            <a:r>
              <a:rPr lang="en-US"/>
              <a:t>Looking for additional WGs to support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844b85c642_0_147"/>
          <p:cNvSpPr txBox="1"/>
          <p:nvPr>
            <p:ph type="title"/>
          </p:nvPr>
        </p:nvSpPr>
        <p:spPr>
          <a:xfrm>
            <a:off x="1564338" y="516553"/>
            <a:ext cx="6697800" cy="879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sz="2800"/>
              <a:t>Contact us</a:t>
            </a:r>
            <a:endParaRPr/>
          </a:p>
        </p:txBody>
      </p:sp>
      <p:sp>
        <p:nvSpPr>
          <p:cNvPr id="155" name="Google Shape;155;g2844b85c642_0_147"/>
          <p:cNvSpPr txBox="1"/>
          <p:nvPr/>
        </p:nvSpPr>
        <p:spPr>
          <a:xfrm>
            <a:off x="2126500" y="2193975"/>
            <a:ext cx="4638600" cy="105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2"/>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dk2"/>
                </a:solidFill>
                <a:latin typeface="Trebuchet MS"/>
                <a:ea typeface="Trebuchet MS"/>
                <a:cs typeface="Trebuchet MS"/>
                <a:sym typeface="Trebuchet MS"/>
              </a:rPr>
              <a:t>ResearchDataAllianceUS@gmail.com</a:t>
            </a:r>
            <a:endParaRPr b="0" i="0" sz="1700" u="none" cap="none" strike="noStrike">
              <a:solidFill>
                <a:schemeClr val="dk2"/>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g2cc6b0f59c3_2_27"/>
          <p:cNvSpPr txBox="1"/>
          <p:nvPr>
            <p:ph type="title"/>
          </p:nvPr>
        </p:nvSpPr>
        <p:spPr>
          <a:xfrm>
            <a:off x="1564338" y="516553"/>
            <a:ext cx="6697800" cy="879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sz="2800"/>
              <a:t>Research Data Alliance</a:t>
            </a:r>
            <a:endParaRPr/>
          </a:p>
        </p:txBody>
      </p:sp>
      <p:sp>
        <p:nvSpPr>
          <p:cNvPr id="52" name="Google Shape;52;g2cc6b0f59c3_2_27"/>
          <p:cNvSpPr txBox="1"/>
          <p:nvPr>
            <p:ph idx="1" type="body"/>
          </p:nvPr>
        </p:nvSpPr>
        <p:spPr>
          <a:xfrm>
            <a:off x="598200" y="1689878"/>
            <a:ext cx="7947600" cy="3263400"/>
          </a:xfrm>
          <a:prstGeom prst="rect">
            <a:avLst/>
          </a:prstGeom>
          <a:noFill/>
          <a:ln>
            <a:noFill/>
          </a:ln>
        </p:spPr>
        <p:txBody>
          <a:bodyPr anchorCtr="0" anchor="t" bIns="45700" lIns="91425" spcFirstLastPara="1" rIns="91425" wrap="square" tIns="45700">
            <a:noAutofit/>
          </a:bodyPr>
          <a:lstStyle/>
          <a:p>
            <a:pPr indent="-323850" lvl="0" marL="457200" rtl="0" algn="l">
              <a:lnSpc>
                <a:spcPct val="115000"/>
              </a:lnSpc>
              <a:spcBef>
                <a:spcPts val="1200"/>
              </a:spcBef>
              <a:spcAft>
                <a:spcPts val="0"/>
              </a:spcAft>
              <a:buClr>
                <a:srgbClr val="000000"/>
              </a:buClr>
              <a:buSzPts val="1500"/>
              <a:buChar char="•"/>
            </a:pPr>
            <a:r>
              <a:rPr lang="en-US" sz="1500">
                <a:solidFill>
                  <a:srgbClr val="000000"/>
                </a:solidFill>
                <a:latin typeface="Arial"/>
                <a:ea typeface="Arial"/>
                <a:cs typeface="Arial"/>
                <a:sym typeface="Arial"/>
              </a:rPr>
              <a:t>Community-driven organization that aims to build the social and technical bridges necessary to enable open data sharing</a:t>
            </a:r>
            <a:endParaRPr sz="1500">
              <a:solidFill>
                <a:srgbClr val="000000"/>
              </a:solidFill>
              <a:latin typeface="Arial"/>
              <a:ea typeface="Arial"/>
              <a:cs typeface="Arial"/>
              <a:sym typeface="Arial"/>
            </a:endParaRPr>
          </a:p>
          <a:p>
            <a:pPr indent="-323850" lvl="0" marL="457200" rtl="0" algn="l">
              <a:lnSpc>
                <a:spcPct val="115000"/>
              </a:lnSpc>
              <a:spcBef>
                <a:spcPts val="0"/>
              </a:spcBef>
              <a:spcAft>
                <a:spcPts val="0"/>
              </a:spcAft>
              <a:buClr>
                <a:srgbClr val="000000"/>
              </a:buClr>
              <a:buSzPts val="1500"/>
              <a:buChar char="•"/>
            </a:pPr>
            <a:r>
              <a:rPr lang="en-US" sz="1500">
                <a:solidFill>
                  <a:srgbClr val="000000"/>
                </a:solidFill>
                <a:latin typeface="Arial"/>
                <a:ea typeface="Arial"/>
                <a:cs typeface="Arial"/>
                <a:sym typeface="Arial"/>
              </a:rPr>
              <a:t>Researchers, data scientists, policymakers, and other stakeholders to collaborate developing and adopting infrastructure, standards, and best practices for managing and sharing data</a:t>
            </a:r>
            <a:endParaRPr sz="1500">
              <a:solidFill>
                <a:srgbClr val="000000"/>
              </a:solidFill>
              <a:latin typeface="Arial"/>
              <a:ea typeface="Arial"/>
              <a:cs typeface="Arial"/>
              <a:sym typeface="Arial"/>
            </a:endParaRPr>
          </a:p>
          <a:p>
            <a:pPr indent="-323850" lvl="0" marL="457200" rtl="0" algn="l">
              <a:lnSpc>
                <a:spcPct val="115000"/>
              </a:lnSpc>
              <a:spcBef>
                <a:spcPts val="0"/>
              </a:spcBef>
              <a:spcAft>
                <a:spcPts val="0"/>
              </a:spcAft>
              <a:buClr>
                <a:srgbClr val="000000"/>
              </a:buClr>
              <a:buSzPts val="1500"/>
              <a:buChar char="•"/>
            </a:pPr>
            <a:r>
              <a:rPr lang="en-US" sz="1500">
                <a:solidFill>
                  <a:srgbClr val="000000"/>
                </a:solidFill>
                <a:latin typeface="Arial"/>
                <a:ea typeface="Arial"/>
                <a:cs typeface="Arial"/>
                <a:sym typeface="Arial"/>
              </a:rPr>
              <a:t>Finding solutions to challenges in data sharing, interoperability, and stewardship</a:t>
            </a:r>
            <a:endParaRPr sz="1500">
              <a:solidFill>
                <a:srgbClr val="000000"/>
              </a:solidFill>
              <a:latin typeface="Arial"/>
              <a:ea typeface="Arial"/>
              <a:cs typeface="Arial"/>
              <a:sym typeface="Arial"/>
            </a:endParaRPr>
          </a:p>
          <a:p>
            <a:pPr indent="-323850" lvl="0" marL="457200" rtl="0" algn="l">
              <a:lnSpc>
                <a:spcPct val="115000"/>
              </a:lnSpc>
              <a:spcBef>
                <a:spcPts val="0"/>
              </a:spcBef>
              <a:spcAft>
                <a:spcPts val="0"/>
              </a:spcAft>
              <a:buClr>
                <a:srgbClr val="000000"/>
              </a:buClr>
              <a:buSzPts val="1500"/>
              <a:buChar char="•"/>
            </a:pPr>
            <a:r>
              <a:rPr lang="en-US" sz="1500">
                <a:solidFill>
                  <a:srgbClr val="000000"/>
                </a:solidFill>
                <a:latin typeface="Arial"/>
                <a:ea typeface="Arial"/>
                <a:cs typeface="Arial"/>
                <a:sym typeface="Arial"/>
              </a:rPr>
              <a:t>Addressing barriers to data sharing, such as technical compatibility, disciplinary differences, and policy issues</a:t>
            </a:r>
            <a:endParaRPr sz="1500">
              <a:solidFill>
                <a:srgbClr val="000000"/>
              </a:solidFill>
              <a:latin typeface="Arial"/>
              <a:ea typeface="Arial"/>
              <a:cs typeface="Arial"/>
              <a:sym typeface="Arial"/>
            </a:endParaRPr>
          </a:p>
          <a:p>
            <a:pPr indent="-323850" lvl="0" marL="457200" rtl="0" algn="l">
              <a:lnSpc>
                <a:spcPct val="115000"/>
              </a:lnSpc>
              <a:spcBef>
                <a:spcPts val="0"/>
              </a:spcBef>
              <a:spcAft>
                <a:spcPts val="0"/>
              </a:spcAft>
              <a:buClr>
                <a:srgbClr val="000000"/>
              </a:buClr>
              <a:buSzPts val="1500"/>
              <a:buChar char="•"/>
            </a:pPr>
            <a:r>
              <a:rPr lang="en-US" sz="1500">
                <a:solidFill>
                  <a:srgbClr val="000000"/>
                </a:solidFill>
                <a:latin typeface="Arial"/>
                <a:ea typeface="Arial"/>
                <a:cs typeface="Arial"/>
                <a:sym typeface="Arial"/>
              </a:rPr>
              <a:t>Facilitates collaboration and consensus-building among diverse stakeholders to accelerate the progress of research and innovation by enabling efficient and effective data-driven approaches</a:t>
            </a:r>
            <a:endParaRPr sz="1600">
              <a:solidFill>
                <a:srgbClr val="000000"/>
              </a:solidFill>
              <a:latin typeface="Arial"/>
              <a:ea typeface="Arial"/>
              <a:cs typeface="Arial"/>
              <a:sym typeface="Arial"/>
            </a:endParaRPr>
          </a:p>
          <a:p>
            <a:pPr indent="0" lvl="0" marL="0" rtl="0" algn="l">
              <a:lnSpc>
                <a:spcPct val="90000"/>
              </a:lnSpc>
              <a:spcBef>
                <a:spcPts val="1200"/>
              </a:spcBef>
              <a:spcAft>
                <a:spcPts val="0"/>
              </a:spcAft>
              <a:buSzPts val="2800"/>
              <a:buNone/>
            </a:pPr>
            <a:r>
              <a:t/>
            </a:r>
            <a:endParaRPr sz="18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g2cc6b0f59c3_2_32"/>
          <p:cNvSpPr txBox="1"/>
          <p:nvPr>
            <p:ph type="title"/>
          </p:nvPr>
        </p:nvSpPr>
        <p:spPr>
          <a:xfrm>
            <a:off x="1564338" y="516553"/>
            <a:ext cx="6697800" cy="879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sz="2800"/>
              <a:t>Research Data Alliance</a:t>
            </a:r>
            <a:endParaRPr/>
          </a:p>
        </p:txBody>
      </p:sp>
      <p:sp>
        <p:nvSpPr>
          <p:cNvPr id="58" name="Google Shape;58;g2cc6b0f59c3_2_32"/>
          <p:cNvSpPr txBox="1"/>
          <p:nvPr>
            <p:ph idx="1" type="body"/>
          </p:nvPr>
        </p:nvSpPr>
        <p:spPr>
          <a:xfrm>
            <a:off x="598200" y="1719603"/>
            <a:ext cx="7947600" cy="32634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0"/>
              </a:spcBef>
              <a:spcAft>
                <a:spcPts val="0"/>
              </a:spcAft>
              <a:buSzPts val="2800"/>
              <a:buChar char="•"/>
            </a:pPr>
            <a:r>
              <a:rPr lang="en-US" sz="1800">
                <a:solidFill>
                  <a:srgbClr val="000000"/>
                </a:solidFill>
                <a:latin typeface="Arial"/>
                <a:ea typeface="Arial"/>
                <a:cs typeface="Arial"/>
                <a:sym typeface="Arial"/>
              </a:rPr>
              <a:t>Established in 2013</a:t>
            </a:r>
            <a:endParaRPr sz="1800">
              <a:solidFill>
                <a:srgbClr val="000000"/>
              </a:solidFill>
              <a:latin typeface="Arial"/>
              <a:ea typeface="Arial"/>
              <a:cs typeface="Arial"/>
              <a:sym typeface="Arial"/>
            </a:endParaRPr>
          </a:p>
          <a:p>
            <a:pPr indent="-406400" lvl="0" marL="457200" rtl="0" algn="l">
              <a:lnSpc>
                <a:spcPct val="90000"/>
              </a:lnSpc>
              <a:spcBef>
                <a:spcPts val="0"/>
              </a:spcBef>
              <a:spcAft>
                <a:spcPts val="0"/>
              </a:spcAft>
              <a:buSzPts val="2800"/>
              <a:buChar char="•"/>
            </a:pPr>
            <a:r>
              <a:rPr lang="en-US" sz="1800">
                <a:solidFill>
                  <a:srgbClr val="000000"/>
                </a:solidFill>
                <a:latin typeface="Arial"/>
                <a:ea typeface="Arial"/>
                <a:cs typeface="Arial"/>
                <a:sym typeface="Arial"/>
              </a:rPr>
              <a:t>Over 14,500 members from 151 countries</a:t>
            </a:r>
            <a:endParaRPr sz="1800">
              <a:solidFill>
                <a:srgbClr val="000000"/>
              </a:solidFill>
              <a:latin typeface="Arial"/>
              <a:ea typeface="Arial"/>
              <a:cs typeface="Arial"/>
              <a:sym typeface="Arial"/>
            </a:endParaRPr>
          </a:p>
          <a:p>
            <a:pPr indent="-406400" lvl="0" marL="457200" rtl="0" algn="l">
              <a:lnSpc>
                <a:spcPct val="90000"/>
              </a:lnSpc>
              <a:spcBef>
                <a:spcPts val="0"/>
              </a:spcBef>
              <a:spcAft>
                <a:spcPts val="0"/>
              </a:spcAft>
              <a:buSzPts val="2800"/>
              <a:buChar char="•"/>
            </a:pPr>
            <a:r>
              <a:rPr lang="en-US" sz="1800">
                <a:solidFill>
                  <a:srgbClr val="000000"/>
                </a:solidFill>
                <a:latin typeface="Arial"/>
                <a:ea typeface="Arial"/>
                <a:cs typeface="Arial"/>
                <a:sym typeface="Arial"/>
              </a:rPr>
              <a:t>~100 Working Groups and Interest Groups are the heart of the Research Data Alliance</a:t>
            </a:r>
            <a:endParaRPr sz="1800">
              <a:solidFill>
                <a:srgbClr val="000000"/>
              </a:solidFill>
              <a:latin typeface="Arial"/>
              <a:ea typeface="Arial"/>
              <a:cs typeface="Arial"/>
              <a:sym typeface="Arial"/>
            </a:endParaRPr>
          </a:p>
          <a:p>
            <a:pPr indent="-406400" lvl="0" marL="457200" rtl="0" algn="l">
              <a:lnSpc>
                <a:spcPct val="90000"/>
              </a:lnSpc>
              <a:spcBef>
                <a:spcPts val="0"/>
              </a:spcBef>
              <a:spcAft>
                <a:spcPts val="0"/>
              </a:spcAft>
              <a:buSzPts val="2800"/>
              <a:buChar char="•"/>
            </a:pPr>
            <a:r>
              <a:rPr lang="en-US" sz="1800">
                <a:solidFill>
                  <a:srgbClr val="000000"/>
                </a:solidFill>
                <a:latin typeface="Arial"/>
                <a:ea typeface="Arial"/>
                <a:cs typeface="Arial"/>
                <a:sym typeface="Arial"/>
              </a:rPr>
              <a:t>Plenary events twice yearly</a:t>
            </a:r>
            <a:endParaRPr sz="1800">
              <a:solidFill>
                <a:srgbClr val="000000"/>
              </a:solidFill>
              <a:latin typeface="Arial"/>
              <a:ea typeface="Arial"/>
              <a:cs typeface="Arial"/>
              <a:sym typeface="Arial"/>
            </a:endParaRPr>
          </a:p>
          <a:p>
            <a:pPr indent="-406400" lvl="0" marL="457200" rtl="0" algn="l">
              <a:lnSpc>
                <a:spcPct val="90000"/>
              </a:lnSpc>
              <a:spcBef>
                <a:spcPts val="0"/>
              </a:spcBef>
              <a:spcAft>
                <a:spcPts val="0"/>
              </a:spcAft>
              <a:buSzPts val="2800"/>
              <a:buChar char="•"/>
            </a:pPr>
            <a:r>
              <a:rPr lang="en-US" sz="1800">
                <a:solidFill>
                  <a:srgbClr val="000000"/>
                </a:solidFill>
                <a:latin typeface="Arial"/>
                <a:ea typeface="Arial"/>
                <a:cs typeface="Arial"/>
                <a:sym typeface="Arial"/>
              </a:rPr>
              <a:t>Globally informed standards, </a:t>
            </a:r>
            <a:r>
              <a:rPr lang="en-US" sz="1800">
                <a:solidFill>
                  <a:srgbClr val="000000"/>
                </a:solidFill>
                <a:latin typeface="Arial"/>
                <a:ea typeface="Arial"/>
                <a:cs typeface="Arial"/>
                <a:sym typeface="Arial"/>
              </a:rPr>
              <a:t>best practice,</a:t>
            </a:r>
            <a:r>
              <a:rPr lang="en-US" sz="1800">
                <a:solidFill>
                  <a:srgbClr val="000000"/>
                </a:solidFill>
                <a:latin typeface="Arial"/>
                <a:ea typeface="Arial"/>
                <a:cs typeface="Arial"/>
                <a:sym typeface="Arial"/>
              </a:rPr>
              <a:t> and infrastructure outputs</a:t>
            </a:r>
            <a:endParaRPr sz="1800">
              <a:solidFill>
                <a:srgbClr val="000000"/>
              </a:solidFill>
              <a:latin typeface="Arial"/>
              <a:ea typeface="Arial"/>
              <a:cs typeface="Arial"/>
              <a:sym typeface="Arial"/>
            </a:endParaRPr>
          </a:p>
          <a:p>
            <a:pPr indent="0" lvl="0" marL="0" rtl="0" algn="l">
              <a:lnSpc>
                <a:spcPct val="90000"/>
              </a:lnSpc>
              <a:spcBef>
                <a:spcPts val="0"/>
              </a:spcBef>
              <a:spcAft>
                <a:spcPts val="0"/>
              </a:spcAft>
              <a:buSzPts val="2800"/>
              <a:buNone/>
            </a:pPr>
            <a:r>
              <a:t/>
            </a:r>
            <a:endParaRPr sz="180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g2cc6b0f59c3_2_2"/>
          <p:cNvSpPr txBox="1"/>
          <p:nvPr>
            <p:ph type="title"/>
          </p:nvPr>
        </p:nvSpPr>
        <p:spPr>
          <a:xfrm>
            <a:off x="1564338" y="516553"/>
            <a:ext cx="6697800" cy="879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sz="2800"/>
              <a:t>RDA Activities in AI-Ready Data</a:t>
            </a:r>
            <a:endParaRPr/>
          </a:p>
        </p:txBody>
      </p:sp>
      <p:sp>
        <p:nvSpPr>
          <p:cNvPr id="64" name="Google Shape;64;g2cc6b0f59c3_2_2"/>
          <p:cNvSpPr txBox="1"/>
          <p:nvPr>
            <p:ph idx="1" type="body"/>
          </p:nvPr>
        </p:nvSpPr>
        <p:spPr>
          <a:xfrm>
            <a:off x="598200" y="1719603"/>
            <a:ext cx="7947600" cy="32634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0"/>
              </a:spcBef>
              <a:spcAft>
                <a:spcPts val="0"/>
              </a:spcAft>
              <a:buSzPts val="2800"/>
              <a:buChar char="•"/>
            </a:pPr>
            <a:r>
              <a:rPr lang="en-US" sz="1800">
                <a:solidFill>
                  <a:srgbClr val="000000"/>
                </a:solidFill>
                <a:latin typeface="Arial"/>
                <a:ea typeface="Arial"/>
                <a:cs typeface="Arial"/>
                <a:sym typeface="Arial"/>
              </a:rPr>
              <a:t>FAIR4ML Working Group</a:t>
            </a:r>
            <a:endParaRPr sz="1800">
              <a:solidFill>
                <a:srgbClr val="000000"/>
              </a:solidFill>
              <a:latin typeface="Arial"/>
              <a:ea typeface="Arial"/>
              <a:cs typeface="Arial"/>
              <a:sym typeface="Arial"/>
            </a:endParaRPr>
          </a:p>
          <a:p>
            <a:pPr indent="-406400" lvl="0" marL="457200" rtl="0" algn="l">
              <a:lnSpc>
                <a:spcPct val="90000"/>
              </a:lnSpc>
              <a:spcBef>
                <a:spcPts val="0"/>
              </a:spcBef>
              <a:spcAft>
                <a:spcPts val="0"/>
              </a:spcAft>
              <a:buSzPts val="2800"/>
              <a:buChar char="•"/>
            </a:pPr>
            <a:r>
              <a:rPr lang="en-US" sz="1800">
                <a:solidFill>
                  <a:srgbClr val="000000"/>
                </a:solidFill>
                <a:latin typeface="Arial"/>
                <a:ea typeface="Arial"/>
                <a:cs typeface="Arial"/>
                <a:sym typeface="Arial"/>
              </a:rPr>
              <a:t>Artificial Intelligence and Data Visitation Working Group</a:t>
            </a:r>
            <a:endParaRPr sz="1800">
              <a:solidFill>
                <a:srgbClr val="000000"/>
              </a:solidFill>
              <a:latin typeface="Arial"/>
              <a:ea typeface="Arial"/>
              <a:cs typeface="Arial"/>
              <a:sym typeface="Arial"/>
            </a:endParaRPr>
          </a:p>
          <a:p>
            <a:pPr indent="-406400" lvl="0" marL="457200" rtl="0" algn="l">
              <a:lnSpc>
                <a:spcPct val="90000"/>
              </a:lnSpc>
              <a:spcBef>
                <a:spcPts val="0"/>
              </a:spcBef>
              <a:spcAft>
                <a:spcPts val="0"/>
              </a:spcAft>
              <a:buSzPts val="2800"/>
              <a:buChar char="•"/>
            </a:pPr>
            <a:r>
              <a:rPr lang="en-US" sz="1800">
                <a:solidFill>
                  <a:srgbClr val="000000"/>
                </a:solidFill>
                <a:latin typeface="Arial"/>
                <a:ea typeface="Arial"/>
                <a:cs typeface="Arial"/>
                <a:sym typeface="Arial"/>
              </a:rPr>
              <a:t>Building Immune Digital Twins Working Group</a:t>
            </a:r>
            <a:endParaRPr sz="1800">
              <a:solidFill>
                <a:srgbClr val="000000"/>
              </a:solidFill>
              <a:latin typeface="Arial"/>
              <a:ea typeface="Arial"/>
              <a:cs typeface="Arial"/>
              <a:sym typeface="Arial"/>
            </a:endParaRPr>
          </a:p>
          <a:p>
            <a:pPr indent="-406400" lvl="0" marL="457200" rtl="0" algn="l">
              <a:lnSpc>
                <a:spcPct val="90000"/>
              </a:lnSpc>
              <a:spcBef>
                <a:spcPts val="0"/>
              </a:spcBef>
              <a:spcAft>
                <a:spcPts val="0"/>
              </a:spcAft>
              <a:buSzPts val="2800"/>
              <a:buChar char="•"/>
            </a:pPr>
            <a:r>
              <a:rPr lang="en-US" sz="1800">
                <a:solidFill>
                  <a:srgbClr val="000000"/>
                </a:solidFill>
                <a:latin typeface="Arial"/>
                <a:ea typeface="Arial"/>
                <a:cs typeface="Arial"/>
                <a:sym typeface="Arial"/>
              </a:rPr>
              <a:t>Digital Twin Interest Group</a:t>
            </a:r>
            <a:endParaRPr sz="1800">
              <a:solidFill>
                <a:srgbClr val="000000"/>
              </a:solidFill>
              <a:latin typeface="Arial"/>
              <a:ea typeface="Arial"/>
              <a:cs typeface="Arial"/>
              <a:sym typeface="Arial"/>
            </a:endParaRPr>
          </a:p>
          <a:p>
            <a:pPr indent="-406400" lvl="0" marL="457200" rtl="0" algn="l">
              <a:lnSpc>
                <a:spcPct val="90000"/>
              </a:lnSpc>
              <a:spcBef>
                <a:spcPts val="0"/>
              </a:spcBef>
              <a:spcAft>
                <a:spcPts val="0"/>
              </a:spcAft>
              <a:buSzPts val="2800"/>
              <a:buChar char="•"/>
            </a:pPr>
            <a:r>
              <a:rPr lang="en-US" sz="1800">
                <a:solidFill>
                  <a:srgbClr val="000000"/>
                </a:solidFill>
                <a:latin typeface="Arial"/>
                <a:ea typeface="Arial"/>
                <a:cs typeface="Arial"/>
                <a:sym typeface="Arial"/>
              </a:rPr>
              <a:t>Many groups working in the area of metadata</a:t>
            </a:r>
            <a:endParaRPr sz="1800">
              <a:solidFill>
                <a:srgbClr val="000000"/>
              </a:solidFill>
              <a:latin typeface="Arial"/>
              <a:ea typeface="Arial"/>
              <a:cs typeface="Arial"/>
              <a:sym typeface="Arial"/>
            </a:endParaRPr>
          </a:p>
          <a:p>
            <a:pPr indent="-342900" lvl="1" marL="914400" rtl="0" algn="l">
              <a:lnSpc>
                <a:spcPct val="90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Generalist and domain specific</a:t>
            </a:r>
            <a:endParaRPr sz="1800">
              <a:solidFill>
                <a:srgbClr val="000000"/>
              </a:solidFill>
              <a:latin typeface="Arial"/>
              <a:ea typeface="Arial"/>
              <a:cs typeface="Arial"/>
              <a:sym typeface="Arial"/>
            </a:endParaRPr>
          </a:p>
          <a:p>
            <a:pPr indent="-406400" lvl="0" marL="457200" rtl="0" algn="l">
              <a:lnSpc>
                <a:spcPct val="90000"/>
              </a:lnSpc>
              <a:spcBef>
                <a:spcPts val="0"/>
              </a:spcBef>
              <a:spcAft>
                <a:spcPts val="0"/>
              </a:spcAft>
              <a:buSzPts val="2800"/>
              <a:buChar char="•"/>
            </a:pPr>
            <a:r>
              <a:rPr lang="en-US" sz="1800">
                <a:solidFill>
                  <a:srgbClr val="000000"/>
                </a:solidFill>
                <a:latin typeface="Arial"/>
                <a:ea typeface="Arial"/>
                <a:cs typeface="Arial"/>
                <a:sym typeface="Arial"/>
              </a:rPr>
              <a:t>Many groups working in FAIR related groups</a:t>
            </a:r>
            <a:endParaRPr sz="1800">
              <a:solidFill>
                <a:srgbClr val="000000"/>
              </a:solidFill>
              <a:latin typeface="Arial"/>
              <a:ea typeface="Arial"/>
              <a:cs typeface="Arial"/>
              <a:sym typeface="Arial"/>
            </a:endParaRPr>
          </a:p>
          <a:p>
            <a:pPr indent="0" lvl="0" marL="0" rtl="0" algn="l">
              <a:lnSpc>
                <a:spcPct val="90000"/>
              </a:lnSpc>
              <a:spcBef>
                <a:spcPts val="0"/>
              </a:spcBef>
              <a:spcAft>
                <a:spcPts val="0"/>
              </a:spcAft>
              <a:buSzPts val="2800"/>
              <a:buNone/>
            </a:pPr>
            <a:r>
              <a:t/>
            </a:r>
            <a:endParaRPr sz="1800">
              <a:solidFill>
                <a:srgbClr val="000000"/>
              </a:solidFill>
              <a:latin typeface="Arial"/>
              <a:ea typeface="Arial"/>
              <a:cs typeface="Arial"/>
              <a:sym typeface="Arial"/>
            </a:endParaRPr>
          </a:p>
          <a:p>
            <a:pPr indent="0" lvl="0" marL="0" rtl="0" algn="l">
              <a:lnSpc>
                <a:spcPct val="90000"/>
              </a:lnSpc>
              <a:spcBef>
                <a:spcPts val="0"/>
              </a:spcBef>
              <a:spcAft>
                <a:spcPts val="0"/>
              </a:spcAft>
              <a:buSzPts val="2800"/>
              <a:buNone/>
            </a:pPr>
            <a:r>
              <a:t/>
            </a:r>
            <a:endParaRPr sz="180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g28c651845f0_4_12"/>
          <p:cNvPicPr preferRelativeResize="0"/>
          <p:nvPr/>
        </p:nvPicPr>
        <p:blipFill rotWithShape="1">
          <a:blip r:embed="rId3">
            <a:alphaModFix/>
          </a:blip>
          <a:srcRect b="0" l="0" r="0" t="0"/>
          <a:stretch/>
        </p:blipFill>
        <p:spPr>
          <a:xfrm>
            <a:off x="488400" y="1828275"/>
            <a:ext cx="1646575" cy="1646575"/>
          </a:xfrm>
          <a:prstGeom prst="rect">
            <a:avLst/>
          </a:prstGeom>
          <a:noFill/>
          <a:ln>
            <a:noFill/>
          </a:ln>
        </p:spPr>
      </p:pic>
      <p:pic>
        <p:nvPicPr>
          <p:cNvPr id="70" name="Google Shape;70;g28c651845f0_4_12"/>
          <p:cNvPicPr preferRelativeResize="0"/>
          <p:nvPr/>
        </p:nvPicPr>
        <p:blipFill rotWithShape="1">
          <a:blip r:embed="rId4">
            <a:alphaModFix/>
          </a:blip>
          <a:srcRect b="0" l="0" r="0" t="0"/>
          <a:stretch/>
        </p:blipFill>
        <p:spPr>
          <a:xfrm>
            <a:off x="2700700" y="1828275"/>
            <a:ext cx="1393261" cy="1646575"/>
          </a:xfrm>
          <a:prstGeom prst="rect">
            <a:avLst/>
          </a:prstGeom>
          <a:noFill/>
          <a:ln>
            <a:noFill/>
          </a:ln>
        </p:spPr>
      </p:pic>
      <p:sp>
        <p:nvSpPr>
          <p:cNvPr id="71" name="Google Shape;71;g28c651845f0_4_12"/>
          <p:cNvSpPr txBox="1"/>
          <p:nvPr>
            <p:ph idx="4294967295" type="title"/>
          </p:nvPr>
        </p:nvSpPr>
        <p:spPr>
          <a:xfrm>
            <a:off x="1564338" y="668953"/>
            <a:ext cx="6697800" cy="879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sz="2800"/>
              <a:t>RDA-US - Program Officers</a:t>
            </a:r>
            <a:endParaRPr sz="2800"/>
          </a:p>
        </p:txBody>
      </p:sp>
      <p:pic>
        <p:nvPicPr>
          <p:cNvPr id="72" name="Google Shape;72;g28c651845f0_4_12"/>
          <p:cNvPicPr preferRelativeResize="0"/>
          <p:nvPr/>
        </p:nvPicPr>
        <p:blipFill rotWithShape="1">
          <a:blip r:embed="rId5">
            <a:alphaModFix/>
          </a:blip>
          <a:srcRect b="0" l="0" r="0" t="0"/>
          <a:stretch/>
        </p:blipFill>
        <p:spPr>
          <a:xfrm>
            <a:off x="4595126" y="1828275"/>
            <a:ext cx="1646575" cy="1646575"/>
          </a:xfrm>
          <a:prstGeom prst="rect">
            <a:avLst/>
          </a:prstGeom>
          <a:noFill/>
          <a:ln>
            <a:noFill/>
          </a:ln>
        </p:spPr>
      </p:pic>
      <p:pic>
        <p:nvPicPr>
          <p:cNvPr id="73" name="Google Shape;73;g28c651845f0_4_12"/>
          <p:cNvPicPr preferRelativeResize="0"/>
          <p:nvPr/>
        </p:nvPicPr>
        <p:blipFill rotWithShape="1">
          <a:blip r:embed="rId6">
            <a:alphaModFix/>
          </a:blip>
          <a:srcRect b="0" l="0" r="0" t="0"/>
          <a:stretch/>
        </p:blipFill>
        <p:spPr>
          <a:xfrm>
            <a:off x="6771000" y="1828275"/>
            <a:ext cx="1646574" cy="1650010"/>
          </a:xfrm>
          <a:prstGeom prst="rect">
            <a:avLst/>
          </a:prstGeom>
          <a:noFill/>
          <a:ln>
            <a:noFill/>
          </a:ln>
        </p:spPr>
      </p:pic>
      <p:sp>
        <p:nvSpPr>
          <p:cNvPr id="74" name="Google Shape;74;g28c651845f0_4_12"/>
          <p:cNvSpPr txBox="1"/>
          <p:nvPr>
            <p:ph idx="4294967295" type="body"/>
          </p:nvPr>
        </p:nvSpPr>
        <p:spPr>
          <a:xfrm>
            <a:off x="488400" y="3563275"/>
            <a:ext cx="1646700" cy="34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800"/>
              <a:buNone/>
            </a:pPr>
            <a:r>
              <a:rPr lang="en-US" sz="1800">
                <a:solidFill>
                  <a:srgbClr val="000000"/>
                </a:solidFill>
                <a:latin typeface="Arial"/>
                <a:ea typeface="Arial"/>
                <a:cs typeface="Arial"/>
                <a:sym typeface="Arial"/>
              </a:rPr>
              <a:t>Beth Plale</a:t>
            </a:r>
            <a:endParaRPr sz="1800">
              <a:solidFill>
                <a:srgbClr val="000000"/>
              </a:solidFill>
              <a:latin typeface="Arial"/>
              <a:ea typeface="Arial"/>
              <a:cs typeface="Arial"/>
              <a:sym typeface="Arial"/>
            </a:endParaRPr>
          </a:p>
          <a:p>
            <a:pPr indent="0" lvl="0" marL="0" rtl="0" algn="ctr">
              <a:lnSpc>
                <a:spcPct val="90000"/>
              </a:lnSpc>
              <a:spcBef>
                <a:spcPts val="0"/>
              </a:spcBef>
              <a:spcAft>
                <a:spcPts val="0"/>
              </a:spcAft>
              <a:buSzPts val="2800"/>
              <a:buNone/>
            </a:pPr>
            <a:r>
              <a:rPr lang="en-US" sz="1800">
                <a:solidFill>
                  <a:srgbClr val="000000"/>
                </a:solidFill>
                <a:latin typeface="Arial"/>
                <a:ea typeface="Arial"/>
                <a:cs typeface="Arial"/>
                <a:sym typeface="Arial"/>
              </a:rPr>
              <a:t>Executive Director</a:t>
            </a:r>
            <a:endParaRPr sz="1800">
              <a:solidFill>
                <a:srgbClr val="000000"/>
              </a:solidFill>
              <a:latin typeface="Arial"/>
              <a:ea typeface="Arial"/>
              <a:cs typeface="Arial"/>
              <a:sym typeface="Arial"/>
            </a:endParaRPr>
          </a:p>
        </p:txBody>
      </p:sp>
      <p:sp>
        <p:nvSpPr>
          <p:cNvPr id="75" name="Google Shape;75;g28c651845f0_4_12"/>
          <p:cNvSpPr txBox="1"/>
          <p:nvPr>
            <p:ph idx="4294967295" type="body"/>
          </p:nvPr>
        </p:nvSpPr>
        <p:spPr>
          <a:xfrm>
            <a:off x="2545800" y="3563275"/>
            <a:ext cx="1646700" cy="34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800"/>
              <a:buNone/>
            </a:pPr>
            <a:r>
              <a:rPr lang="en-US" sz="1800">
                <a:solidFill>
                  <a:srgbClr val="000000"/>
                </a:solidFill>
                <a:latin typeface="Arial"/>
                <a:ea typeface="Arial"/>
                <a:cs typeface="Arial"/>
                <a:sym typeface="Arial"/>
              </a:rPr>
              <a:t>Rob Quick</a:t>
            </a:r>
            <a:endParaRPr sz="1800">
              <a:solidFill>
                <a:srgbClr val="000000"/>
              </a:solidFill>
              <a:latin typeface="Arial"/>
              <a:ea typeface="Arial"/>
              <a:cs typeface="Arial"/>
              <a:sym typeface="Arial"/>
            </a:endParaRPr>
          </a:p>
          <a:p>
            <a:pPr indent="0" lvl="0" marL="0" rtl="0" algn="ctr">
              <a:lnSpc>
                <a:spcPct val="90000"/>
              </a:lnSpc>
              <a:spcBef>
                <a:spcPts val="0"/>
              </a:spcBef>
              <a:spcAft>
                <a:spcPts val="0"/>
              </a:spcAft>
              <a:buSzPts val="2800"/>
              <a:buNone/>
            </a:pPr>
            <a:r>
              <a:rPr lang="en-US" sz="1800">
                <a:solidFill>
                  <a:srgbClr val="000000"/>
                </a:solidFill>
                <a:latin typeface="Arial"/>
                <a:ea typeface="Arial"/>
                <a:cs typeface="Arial"/>
                <a:sym typeface="Arial"/>
              </a:rPr>
              <a:t>TIGRUS Program Manager</a:t>
            </a:r>
            <a:endParaRPr sz="1800">
              <a:solidFill>
                <a:srgbClr val="000000"/>
              </a:solidFill>
              <a:latin typeface="Arial"/>
              <a:ea typeface="Arial"/>
              <a:cs typeface="Arial"/>
              <a:sym typeface="Arial"/>
            </a:endParaRPr>
          </a:p>
        </p:txBody>
      </p:sp>
      <p:sp>
        <p:nvSpPr>
          <p:cNvPr id="76" name="Google Shape;76;g28c651845f0_4_12"/>
          <p:cNvSpPr txBox="1"/>
          <p:nvPr>
            <p:ph idx="4294967295" type="body"/>
          </p:nvPr>
        </p:nvSpPr>
        <p:spPr>
          <a:xfrm>
            <a:off x="4458450" y="3563275"/>
            <a:ext cx="1929000" cy="34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800"/>
              <a:buNone/>
            </a:pPr>
            <a:r>
              <a:rPr lang="en-US" sz="1800">
                <a:solidFill>
                  <a:srgbClr val="000000"/>
                </a:solidFill>
                <a:latin typeface="Arial"/>
                <a:ea typeface="Arial"/>
                <a:cs typeface="Arial"/>
                <a:sym typeface="Arial"/>
              </a:rPr>
              <a:t>Yolanda Meleco</a:t>
            </a:r>
            <a:endParaRPr sz="1800">
              <a:solidFill>
                <a:srgbClr val="000000"/>
              </a:solidFill>
              <a:latin typeface="Arial"/>
              <a:ea typeface="Arial"/>
              <a:cs typeface="Arial"/>
              <a:sym typeface="Arial"/>
            </a:endParaRPr>
          </a:p>
          <a:p>
            <a:pPr indent="0" lvl="0" marL="0" rtl="0" algn="ctr">
              <a:lnSpc>
                <a:spcPct val="90000"/>
              </a:lnSpc>
              <a:spcBef>
                <a:spcPts val="0"/>
              </a:spcBef>
              <a:spcAft>
                <a:spcPts val="0"/>
              </a:spcAft>
              <a:buSzPts val="2800"/>
              <a:buNone/>
            </a:pPr>
            <a:r>
              <a:rPr lang="en-US" sz="1800">
                <a:solidFill>
                  <a:srgbClr val="000000"/>
                </a:solidFill>
                <a:latin typeface="Arial"/>
                <a:ea typeface="Arial"/>
                <a:cs typeface="Arial"/>
                <a:sym typeface="Arial"/>
              </a:rPr>
              <a:t>Strategic Communications</a:t>
            </a:r>
            <a:endParaRPr sz="1800">
              <a:solidFill>
                <a:srgbClr val="000000"/>
              </a:solidFill>
              <a:latin typeface="Arial"/>
              <a:ea typeface="Arial"/>
              <a:cs typeface="Arial"/>
              <a:sym typeface="Arial"/>
            </a:endParaRPr>
          </a:p>
          <a:p>
            <a:pPr indent="0" lvl="0" marL="0" rtl="0" algn="ctr">
              <a:lnSpc>
                <a:spcPct val="90000"/>
              </a:lnSpc>
              <a:spcBef>
                <a:spcPts val="0"/>
              </a:spcBef>
              <a:spcAft>
                <a:spcPts val="0"/>
              </a:spcAft>
              <a:buSzPts val="2800"/>
              <a:buNone/>
            </a:pPr>
            <a:r>
              <a:t/>
            </a:r>
            <a:endParaRPr sz="1800">
              <a:solidFill>
                <a:srgbClr val="000000"/>
              </a:solidFill>
              <a:latin typeface="Arial"/>
              <a:ea typeface="Arial"/>
              <a:cs typeface="Arial"/>
              <a:sym typeface="Arial"/>
            </a:endParaRPr>
          </a:p>
        </p:txBody>
      </p:sp>
      <p:sp>
        <p:nvSpPr>
          <p:cNvPr id="77" name="Google Shape;77;g28c651845f0_4_12"/>
          <p:cNvSpPr txBox="1"/>
          <p:nvPr>
            <p:ph idx="4294967295" type="body"/>
          </p:nvPr>
        </p:nvSpPr>
        <p:spPr>
          <a:xfrm>
            <a:off x="6748975" y="3563275"/>
            <a:ext cx="1761000" cy="34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800"/>
              <a:buNone/>
            </a:pPr>
            <a:r>
              <a:rPr lang="en-US" sz="1800">
                <a:solidFill>
                  <a:srgbClr val="000000"/>
                </a:solidFill>
                <a:latin typeface="Arial"/>
                <a:ea typeface="Arial"/>
                <a:cs typeface="Arial"/>
                <a:sym typeface="Arial"/>
              </a:rPr>
              <a:t>Robert Ping</a:t>
            </a:r>
            <a:endParaRPr sz="1800">
              <a:solidFill>
                <a:srgbClr val="000000"/>
              </a:solidFill>
              <a:latin typeface="Arial"/>
              <a:ea typeface="Arial"/>
              <a:cs typeface="Arial"/>
              <a:sym typeface="Arial"/>
            </a:endParaRPr>
          </a:p>
          <a:p>
            <a:pPr indent="0" lvl="0" marL="0" rtl="0" algn="ctr">
              <a:lnSpc>
                <a:spcPct val="90000"/>
              </a:lnSpc>
              <a:spcBef>
                <a:spcPts val="0"/>
              </a:spcBef>
              <a:spcAft>
                <a:spcPts val="0"/>
              </a:spcAft>
              <a:buSzPts val="2800"/>
              <a:buNone/>
            </a:pPr>
            <a:r>
              <a:rPr lang="en-US" sz="1800">
                <a:solidFill>
                  <a:srgbClr val="000000"/>
                </a:solidFill>
                <a:latin typeface="Arial"/>
                <a:ea typeface="Arial"/>
                <a:cs typeface="Arial"/>
                <a:sym typeface="Arial"/>
              </a:rPr>
              <a:t>RDA-US Program Manager</a:t>
            </a:r>
            <a:endParaRPr sz="180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g28cb4e48693_0_9"/>
          <p:cNvPicPr preferRelativeResize="0"/>
          <p:nvPr/>
        </p:nvPicPr>
        <p:blipFill rotWithShape="1">
          <a:blip r:embed="rId3">
            <a:alphaModFix/>
          </a:blip>
          <a:srcRect b="0" l="0" r="0" t="0"/>
          <a:stretch/>
        </p:blipFill>
        <p:spPr>
          <a:xfrm>
            <a:off x="1567150" y="1998825"/>
            <a:ext cx="1646575" cy="1646575"/>
          </a:xfrm>
          <a:prstGeom prst="rect">
            <a:avLst/>
          </a:prstGeom>
          <a:noFill/>
          <a:ln>
            <a:noFill/>
          </a:ln>
        </p:spPr>
      </p:pic>
      <p:sp>
        <p:nvSpPr>
          <p:cNvPr id="83" name="Google Shape;83;g28cb4e48693_0_9"/>
          <p:cNvSpPr txBox="1"/>
          <p:nvPr>
            <p:ph idx="4294967295" type="title"/>
          </p:nvPr>
        </p:nvSpPr>
        <p:spPr>
          <a:xfrm>
            <a:off x="1564338" y="668953"/>
            <a:ext cx="6697800" cy="879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sz="2800"/>
              <a:t>RDA-US - Thrust Leaders</a:t>
            </a:r>
            <a:endParaRPr sz="2800"/>
          </a:p>
        </p:txBody>
      </p:sp>
      <p:pic>
        <p:nvPicPr>
          <p:cNvPr id="84" name="Google Shape;84;g28cb4e48693_0_9"/>
          <p:cNvPicPr preferRelativeResize="0"/>
          <p:nvPr/>
        </p:nvPicPr>
        <p:blipFill rotWithShape="1">
          <a:blip r:embed="rId4">
            <a:alphaModFix/>
          </a:blip>
          <a:srcRect b="0" l="0" r="0" t="0"/>
          <a:stretch/>
        </p:blipFill>
        <p:spPr>
          <a:xfrm>
            <a:off x="4149876" y="1998825"/>
            <a:ext cx="1646575" cy="1646575"/>
          </a:xfrm>
          <a:prstGeom prst="rect">
            <a:avLst/>
          </a:prstGeom>
          <a:noFill/>
          <a:ln>
            <a:noFill/>
          </a:ln>
        </p:spPr>
      </p:pic>
      <p:sp>
        <p:nvSpPr>
          <p:cNvPr id="85" name="Google Shape;85;g28cb4e48693_0_9"/>
          <p:cNvSpPr txBox="1"/>
          <p:nvPr>
            <p:ph idx="4294967295" type="body"/>
          </p:nvPr>
        </p:nvSpPr>
        <p:spPr>
          <a:xfrm>
            <a:off x="1452850" y="3733825"/>
            <a:ext cx="1855800" cy="34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800"/>
              <a:buNone/>
            </a:pPr>
            <a:r>
              <a:rPr lang="en-US" sz="1800">
                <a:solidFill>
                  <a:srgbClr val="000000"/>
                </a:solidFill>
                <a:latin typeface="Arial"/>
                <a:ea typeface="Arial"/>
                <a:cs typeface="Arial"/>
                <a:sym typeface="Arial"/>
              </a:rPr>
              <a:t>Zach Chandler</a:t>
            </a:r>
            <a:endParaRPr sz="1800">
              <a:solidFill>
                <a:srgbClr val="000000"/>
              </a:solidFill>
              <a:latin typeface="Arial"/>
              <a:ea typeface="Arial"/>
              <a:cs typeface="Arial"/>
              <a:sym typeface="Arial"/>
            </a:endParaRPr>
          </a:p>
          <a:p>
            <a:pPr indent="0" lvl="0" marL="0" rtl="0" algn="ctr">
              <a:lnSpc>
                <a:spcPct val="90000"/>
              </a:lnSpc>
              <a:spcBef>
                <a:spcPts val="0"/>
              </a:spcBef>
              <a:spcAft>
                <a:spcPts val="0"/>
              </a:spcAft>
              <a:buSzPts val="2800"/>
              <a:buNone/>
            </a:pPr>
            <a:r>
              <a:rPr lang="en-US" sz="1800">
                <a:solidFill>
                  <a:srgbClr val="000000"/>
                </a:solidFill>
                <a:latin typeface="Arial"/>
                <a:ea typeface="Arial"/>
                <a:cs typeface="Arial"/>
                <a:sym typeface="Arial"/>
              </a:rPr>
              <a:t>Open Science</a:t>
            </a:r>
            <a:endParaRPr sz="1800">
              <a:solidFill>
                <a:srgbClr val="000000"/>
              </a:solidFill>
              <a:latin typeface="Arial"/>
              <a:ea typeface="Arial"/>
              <a:cs typeface="Arial"/>
              <a:sym typeface="Arial"/>
            </a:endParaRPr>
          </a:p>
        </p:txBody>
      </p:sp>
      <p:sp>
        <p:nvSpPr>
          <p:cNvPr id="86" name="Google Shape;86;g28cb4e48693_0_9"/>
          <p:cNvSpPr txBox="1"/>
          <p:nvPr>
            <p:ph idx="4294967295" type="body"/>
          </p:nvPr>
        </p:nvSpPr>
        <p:spPr>
          <a:xfrm>
            <a:off x="3895200" y="3733825"/>
            <a:ext cx="2193300" cy="34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800"/>
              <a:buNone/>
            </a:pPr>
            <a:r>
              <a:rPr lang="en-US" sz="1800">
                <a:solidFill>
                  <a:srgbClr val="000000"/>
                </a:solidFill>
                <a:latin typeface="Arial"/>
                <a:ea typeface="Arial"/>
                <a:cs typeface="Arial"/>
                <a:sym typeface="Arial"/>
              </a:rPr>
              <a:t>Sayeed Choudhury</a:t>
            </a:r>
            <a:endParaRPr sz="1800">
              <a:solidFill>
                <a:srgbClr val="000000"/>
              </a:solidFill>
              <a:latin typeface="Arial"/>
              <a:ea typeface="Arial"/>
              <a:cs typeface="Arial"/>
              <a:sym typeface="Arial"/>
            </a:endParaRPr>
          </a:p>
          <a:p>
            <a:pPr indent="0" lvl="0" marL="0" rtl="0" algn="ctr">
              <a:lnSpc>
                <a:spcPct val="90000"/>
              </a:lnSpc>
              <a:spcBef>
                <a:spcPts val="0"/>
              </a:spcBef>
              <a:spcAft>
                <a:spcPts val="0"/>
              </a:spcAft>
              <a:buSzPts val="2800"/>
              <a:buNone/>
            </a:pPr>
            <a:r>
              <a:rPr lang="en-US" sz="1800">
                <a:solidFill>
                  <a:srgbClr val="000000"/>
                </a:solidFill>
                <a:latin typeface="Arial"/>
                <a:ea typeface="Arial"/>
                <a:cs typeface="Arial"/>
                <a:sym typeface="Arial"/>
              </a:rPr>
              <a:t>Software</a:t>
            </a:r>
            <a:endParaRPr sz="1800">
              <a:solidFill>
                <a:srgbClr val="000000"/>
              </a:solidFill>
              <a:latin typeface="Arial"/>
              <a:ea typeface="Arial"/>
              <a:cs typeface="Arial"/>
              <a:sym typeface="Arial"/>
            </a:endParaRPr>
          </a:p>
        </p:txBody>
      </p:sp>
      <p:pic>
        <p:nvPicPr>
          <p:cNvPr id="87" name="Google Shape;87;g28cb4e48693_0_9"/>
          <p:cNvPicPr preferRelativeResize="0"/>
          <p:nvPr/>
        </p:nvPicPr>
        <p:blipFill rotWithShape="1">
          <a:blip r:embed="rId5">
            <a:alphaModFix/>
          </a:blip>
          <a:srcRect b="0" l="0" r="0" t="0"/>
          <a:stretch/>
        </p:blipFill>
        <p:spPr>
          <a:xfrm>
            <a:off x="6545700" y="1998825"/>
            <a:ext cx="1721642" cy="1735000"/>
          </a:xfrm>
          <a:prstGeom prst="rect">
            <a:avLst/>
          </a:prstGeom>
          <a:noFill/>
          <a:ln>
            <a:noFill/>
          </a:ln>
        </p:spPr>
      </p:pic>
      <p:sp>
        <p:nvSpPr>
          <p:cNvPr id="88" name="Google Shape;88;g28cb4e48693_0_9"/>
          <p:cNvSpPr txBox="1"/>
          <p:nvPr>
            <p:ph idx="4294967295" type="body"/>
          </p:nvPr>
        </p:nvSpPr>
        <p:spPr>
          <a:xfrm>
            <a:off x="6333600" y="3733825"/>
            <a:ext cx="2193300" cy="34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800"/>
              <a:buNone/>
            </a:pPr>
            <a:r>
              <a:rPr lang="en-US" sz="1800">
                <a:solidFill>
                  <a:srgbClr val="000000"/>
                </a:solidFill>
                <a:latin typeface="Arial"/>
                <a:ea typeface="Arial"/>
                <a:cs typeface="Arial"/>
                <a:sym typeface="Arial"/>
              </a:rPr>
              <a:t>Vacant</a:t>
            </a:r>
            <a:endParaRPr sz="1800">
              <a:solidFill>
                <a:srgbClr val="000000"/>
              </a:solidFill>
              <a:latin typeface="Arial"/>
              <a:ea typeface="Arial"/>
              <a:cs typeface="Arial"/>
              <a:sym typeface="Arial"/>
            </a:endParaRPr>
          </a:p>
          <a:p>
            <a:pPr indent="0" lvl="0" marL="0" rtl="0" algn="ctr">
              <a:lnSpc>
                <a:spcPct val="90000"/>
              </a:lnSpc>
              <a:spcBef>
                <a:spcPts val="0"/>
              </a:spcBef>
              <a:spcAft>
                <a:spcPts val="0"/>
              </a:spcAft>
              <a:buSzPts val="2800"/>
              <a:buNone/>
            </a:pPr>
            <a:r>
              <a:rPr lang="en-US" sz="1800">
                <a:solidFill>
                  <a:srgbClr val="000000"/>
                </a:solidFill>
                <a:latin typeface="Arial"/>
                <a:ea typeface="Arial"/>
                <a:cs typeface="Arial"/>
                <a:sym typeface="Arial"/>
              </a:rPr>
              <a:t>Cyberinfrastructure</a:t>
            </a:r>
            <a:endParaRPr sz="180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3"/>
          <p:cNvSpPr txBox="1"/>
          <p:nvPr>
            <p:ph type="title"/>
          </p:nvPr>
        </p:nvSpPr>
        <p:spPr>
          <a:xfrm>
            <a:off x="1564338" y="516553"/>
            <a:ext cx="6697800" cy="8791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sz="2800"/>
              <a:t>RDA-US - Big Picture</a:t>
            </a:r>
            <a:endParaRPr/>
          </a:p>
        </p:txBody>
      </p:sp>
      <p:sp>
        <p:nvSpPr>
          <p:cNvPr id="94" name="Google Shape;94;p3"/>
          <p:cNvSpPr txBox="1"/>
          <p:nvPr>
            <p:ph idx="1" type="body"/>
          </p:nvPr>
        </p:nvSpPr>
        <p:spPr>
          <a:xfrm>
            <a:off x="598200" y="1719603"/>
            <a:ext cx="7947600" cy="32634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0"/>
              </a:spcBef>
              <a:spcAft>
                <a:spcPts val="0"/>
              </a:spcAft>
              <a:buSzPts val="2800"/>
              <a:buChar char="•"/>
            </a:pPr>
            <a:r>
              <a:rPr b="0" i="0" lang="en-US" sz="1800" u="none" strike="noStrike">
                <a:solidFill>
                  <a:srgbClr val="000000"/>
                </a:solidFill>
                <a:latin typeface="Arial"/>
                <a:ea typeface="Arial"/>
                <a:cs typeface="Arial"/>
                <a:sym typeface="Arial"/>
              </a:rPr>
              <a:t>Official partner with the global RDA, representing the US region</a:t>
            </a:r>
            <a:endParaRPr b="0" i="0" sz="1800" u="none" strike="noStrike">
              <a:solidFill>
                <a:srgbClr val="000000"/>
              </a:solidFill>
              <a:latin typeface="Arial"/>
              <a:ea typeface="Arial"/>
              <a:cs typeface="Arial"/>
              <a:sym typeface="Arial"/>
            </a:endParaRPr>
          </a:p>
          <a:p>
            <a:pPr indent="-406400" lvl="0" marL="457200" rtl="0" algn="l">
              <a:lnSpc>
                <a:spcPct val="90000"/>
              </a:lnSpc>
              <a:spcBef>
                <a:spcPts val="0"/>
              </a:spcBef>
              <a:spcAft>
                <a:spcPts val="0"/>
              </a:spcAft>
              <a:buSzPts val="2800"/>
              <a:buChar char="•"/>
            </a:pPr>
            <a:r>
              <a:rPr b="0" i="0" lang="en-US" sz="1800" u="none" strike="noStrike">
                <a:solidFill>
                  <a:srgbClr val="000000"/>
                </a:solidFill>
                <a:latin typeface="Arial"/>
                <a:ea typeface="Arial"/>
                <a:cs typeface="Arial"/>
                <a:sym typeface="Arial"/>
              </a:rPr>
              <a:t>Recognized advocate for open science </a:t>
            </a:r>
            <a:endParaRPr b="0" i="0" sz="1800" u="none" strike="noStrike">
              <a:solidFill>
                <a:srgbClr val="000000"/>
              </a:solidFill>
              <a:latin typeface="Arial"/>
              <a:ea typeface="Arial"/>
              <a:cs typeface="Arial"/>
              <a:sym typeface="Arial"/>
            </a:endParaRPr>
          </a:p>
          <a:p>
            <a:pPr indent="-406400" lvl="0" marL="457200" rtl="0" algn="l">
              <a:lnSpc>
                <a:spcPct val="90000"/>
              </a:lnSpc>
              <a:spcBef>
                <a:spcPts val="0"/>
              </a:spcBef>
              <a:spcAft>
                <a:spcPts val="0"/>
              </a:spcAft>
              <a:buSzPts val="2800"/>
              <a:buChar char="•"/>
            </a:pPr>
            <a:r>
              <a:rPr b="0" i="0" lang="en-US" sz="1800" u="none" strike="noStrike">
                <a:solidFill>
                  <a:srgbClr val="000000"/>
                </a:solidFill>
                <a:latin typeface="Arial"/>
                <a:ea typeface="Arial"/>
                <a:cs typeface="Arial"/>
                <a:sym typeface="Arial"/>
              </a:rPr>
              <a:t>Amplifies the impact of RDA’s </a:t>
            </a:r>
            <a:r>
              <a:rPr lang="en-US" sz="1800">
                <a:solidFill>
                  <a:srgbClr val="000000"/>
                </a:solidFill>
                <a:latin typeface="Arial"/>
                <a:ea typeface="Arial"/>
                <a:cs typeface="Arial"/>
                <a:sym typeface="Arial"/>
              </a:rPr>
              <a:t>WG Outputs</a:t>
            </a:r>
            <a:endParaRPr b="0" i="0" sz="1800" u="none" strike="noStrike">
              <a:solidFill>
                <a:srgbClr val="000000"/>
              </a:solidFill>
              <a:latin typeface="Arial"/>
              <a:ea typeface="Arial"/>
              <a:cs typeface="Arial"/>
              <a:sym typeface="Arial"/>
            </a:endParaRPr>
          </a:p>
          <a:p>
            <a:pPr indent="-406400" lvl="0" marL="457200" rtl="0" algn="l">
              <a:lnSpc>
                <a:spcPct val="90000"/>
              </a:lnSpc>
              <a:spcBef>
                <a:spcPts val="0"/>
              </a:spcBef>
              <a:spcAft>
                <a:spcPts val="0"/>
              </a:spcAft>
              <a:buSzPts val="2800"/>
              <a:buChar char="•"/>
            </a:pPr>
            <a:r>
              <a:rPr b="0" i="0" lang="en-US" sz="1800" u="none" strike="noStrike">
                <a:solidFill>
                  <a:srgbClr val="000000"/>
                </a:solidFill>
                <a:latin typeface="Arial"/>
                <a:ea typeface="Arial"/>
                <a:cs typeface="Arial"/>
                <a:sym typeface="Arial"/>
              </a:rPr>
              <a:t>Brings US-based issues in open science and data sharing to RDA through working groups, so together, we accelerate standardization </a:t>
            </a:r>
            <a:endParaRPr b="0" i="0" sz="1800" u="none" strike="noStrike">
              <a:solidFill>
                <a:srgbClr val="000000"/>
              </a:solidFill>
              <a:latin typeface="Arial"/>
              <a:ea typeface="Arial"/>
              <a:cs typeface="Arial"/>
              <a:sym typeface="Arial"/>
            </a:endParaRPr>
          </a:p>
          <a:p>
            <a:pPr indent="-406400" lvl="0" marL="457200" rtl="0" algn="l">
              <a:lnSpc>
                <a:spcPct val="90000"/>
              </a:lnSpc>
              <a:spcBef>
                <a:spcPts val="0"/>
              </a:spcBef>
              <a:spcAft>
                <a:spcPts val="0"/>
              </a:spcAft>
              <a:buSzPts val="2800"/>
              <a:buChar char="•"/>
            </a:pPr>
            <a:r>
              <a:rPr b="0" i="0" lang="en-US" sz="1800" u="none" strike="noStrike">
                <a:solidFill>
                  <a:srgbClr val="000000"/>
                </a:solidFill>
                <a:latin typeface="Arial"/>
                <a:ea typeface="Arial"/>
                <a:cs typeface="Arial"/>
                <a:sym typeface="Arial"/>
              </a:rPr>
              <a:t>Administers US-funded programs that manage the success of these working groups</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ph type="title"/>
          </p:nvPr>
        </p:nvSpPr>
        <p:spPr>
          <a:xfrm>
            <a:off x="1689467" y="391428"/>
            <a:ext cx="4871508" cy="1269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sz="2800"/>
              <a:t>RDA-US Addresses Open Science and Scholarship</a:t>
            </a:r>
            <a:endParaRPr/>
          </a:p>
        </p:txBody>
      </p:sp>
      <p:sp>
        <p:nvSpPr>
          <p:cNvPr id="100" name="Google Shape;100;p2"/>
          <p:cNvSpPr txBox="1"/>
          <p:nvPr>
            <p:ph idx="1" type="body"/>
          </p:nvPr>
        </p:nvSpPr>
        <p:spPr>
          <a:xfrm>
            <a:off x="487225" y="1622525"/>
            <a:ext cx="8341500" cy="28917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0"/>
              </a:spcBef>
              <a:spcAft>
                <a:spcPts val="0"/>
              </a:spcAft>
              <a:buSzPts val="2800"/>
              <a:buChar char="•"/>
            </a:pPr>
            <a:r>
              <a:rPr lang="en-US" sz="1800">
                <a:solidFill>
                  <a:srgbClr val="000000"/>
                </a:solidFill>
                <a:latin typeface="Arial"/>
                <a:ea typeface="Arial"/>
                <a:cs typeface="Arial"/>
                <a:sym typeface="Arial"/>
              </a:rPr>
              <a:t>The </a:t>
            </a:r>
            <a:r>
              <a:rPr b="0" i="0" lang="en-US" sz="1800" u="none" strike="noStrike">
                <a:solidFill>
                  <a:srgbClr val="000000"/>
                </a:solidFill>
                <a:latin typeface="Arial"/>
                <a:ea typeface="Arial"/>
                <a:cs typeface="Arial"/>
                <a:sym typeface="Arial"/>
              </a:rPr>
              <a:t>RDA</a:t>
            </a:r>
            <a:r>
              <a:rPr lang="en-US" sz="1800">
                <a:solidFill>
                  <a:srgbClr val="000000"/>
                </a:solidFill>
                <a:latin typeface="Arial"/>
                <a:ea typeface="Arial"/>
                <a:cs typeface="Arial"/>
                <a:sym typeface="Arial"/>
              </a:rPr>
              <a:t> /</a:t>
            </a:r>
            <a:r>
              <a:rPr b="0" i="0" lang="en-US" sz="1800" u="none" strike="noStrike">
                <a:solidFill>
                  <a:srgbClr val="000000"/>
                </a:solidFill>
                <a:latin typeface="Arial"/>
                <a:ea typeface="Arial"/>
                <a:cs typeface="Arial"/>
                <a:sym typeface="Arial"/>
              </a:rPr>
              <a:t> RDA-US partnership is advancing research and education across our region and globally</a:t>
            </a:r>
            <a:endParaRPr b="0" i="0" sz="1200" u="none" strike="noStrike">
              <a:solidFill>
                <a:srgbClr val="000000"/>
              </a:solidFill>
            </a:endParaRPr>
          </a:p>
          <a:p>
            <a:pPr indent="-406400" lvl="0" marL="457200" rtl="0" algn="l">
              <a:lnSpc>
                <a:spcPct val="90000"/>
              </a:lnSpc>
              <a:spcBef>
                <a:spcPts val="1000"/>
              </a:spcBef>
              <a:spcAft>
                <a:spcPts val="0"/>
              </a:spcAft>
              <a:buSzPts val="2800"/>
              <a:buChar char="•"/>
            </a:pPr>
            <a:r>
              <a:rPr b="0" i="0" lang="en-US" sz="1800" u="none" strike="noStrike">
                <a:solidFill>
                  <a:srgbClr val="000000"/>
                </a:solidFill>
                <a:latin typeface="Arial"/>
                <a:ea typeface="Arial"/>
                <a:cs typeface="Arial"/>
                <a:sym typeface="Arial"/>
              </a:rPr>
              <a:t>RDA-US brings US a global perspective </a:t>
            </a:r>
            <a:r>
              <a:rPr lang="en-US" sz="1800">
                <a:solidFill>
                  <a:srgbClr val="000000"/>
                </a:solidFill>
                <a:latin typeface="Arial"/>
                <a:ea typeface="Arial"/>
                <a:cs typeface="Arial"/>
                <a:sym typeface="Arial"/>
              </a:rPr>
              <a:t>to the</a:t>
            </a:r>
            <a:r>
              <a:rPr b="0" i="0" lang="en-US" sz="1800" u="none" strike="noStrike">
                <a:solidFill>
                  <a:srgbClr val="000000"/>
                </a:solidFill>
                <a:latin typeface="Arial"/>
                <a:ea typeface="Arial"/>
                <a:cs typeface="Arial"/>
                <a:sym typeface="Arial"/>
              </a:rPr>
              <a:t> challenges of open science</a:t>
            </a:r>
            <a:endParaRPr b="0" i="0" sz="1200" u="none" strike="noStrike">
              <a:solidFill>
                <a:srgbClr val="000000"/>
              </a:solidFill>
            </a:endParaRPr>
          </a:p>
          <a:p>
            <a:pPr indent="-406400" lvl="0" marL="457200" rtl="0" algn="l">
              <a:lnSpc>
                <a:spcPct val="90000"/>
              </a:lnSpc>
              <a:spcBef>
                <a:spcPts val="1000"/>
              </a:spcBef>
              <a:spcAft>
                <a:spcPts val="0"/>
              </a:spcAft>
              <a:buSzPts val="2800"/>
              <a:buChar char="•"/>
            </a:pPr>
            <a:r>
              <a:rPr b="0" i="0" lang="en-US" sz="1800" u="none" strike="noStrike">
                <a:solidFill>
                  <a:srgbClr val="000000"/>
                </a:solidFill>
                <a:latin typeface="Arial"/>
                <a:ea typeface="Arial"/>
                <a:cs typeface="Arial"/>
                <a:sym typeface="Arial"/>
              </a:rPr>
              <a:t>By bringing solutions developed within the RDA to the US, RDA-US is helping US become an international leader in the implementation of open science standards</a:t>
            </a:r>
            <a:endParaRPr b="0" i="0" sz="1200" u="none" strike="noStrike">
              <a:solidFill>
                <a:srgbClr val="000000"/>
              </a:solidFill>
            </a:endParaRPr>
          </a:p>
          <a:p>
            <a:pPr indent="-406400" lvl="0" marL="457200" rtl="0" algn="l">
              <a:lnSpc>
                <a:spcPct val="90000"/>
              </a:lnSpc>
              <a:spcBef>
                <a:spcPts val="1000"/>
              </a:spcBef>
              <a:spcAft>
                <a:spcPts val="0"/>
              </a:spcAft>
              <a:buSzPts val="2800"/>
              <a:buChar char="•"/>
            </a:pPr>
            <a:r>
              <a:rPr b="0" i="0" lang="en-US" sz="1800" u="none" strike="noStrike">
                <a:solidFill>
                  <a:srgbClr val="000000"/>
                </a:solidFill>
                <a:latin typeface="Arial"/>
                <a:ea typeface="Arial"/>
                <a:cs typeface="Arial"/>
                <a:sym typeface="Arial"/>
              </a:rPr>
              <a:t>By bringing regional specific challenges to a global audience of experts, RDA is supporting the US to find solutions</a:t>
            </a:r>
            <a:endParaRPr sz="1800"/>
          </a:p>
        </p:txBody>
      </p:sp>
      <p:pic>
        <p:nvPicPr>
          <p:cNvPr id="101" name="Google Shape;101;p2"/>
          <p:cNvPicPr preferRelativeResize="0"/>
          <p:nvPr/>
        </p:nvPicPr>
        <p:blipFill rotWithShape="1">
          <a:blip r:embed="rId3">
            <a:alphaModFix/>
          </a:blip>
          <a:srcRect b="0" l="0" r="0" t="0"/>
          <a:stretch/>
        </p:blipFill>
        <p:spPr>
          <a:xfrm>
            <a:off x="6560975" y="587106"/>
            <a:ext cx="2337332" cy="40336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5"/>
          <p:cNvSpPr/>
          <p:nvPr/>
        </p:nvSpPr>
        <p:spPr>
          <a:xfrm>
            <a:off x="3277636" y="1823080"/>
            <a:ext cx="1248936" cy="909025"/>
          </a:xfrm>
          <a:prstGeom prst="roundRect">
            <a:avLst>
              <a:gd fmla="val 16667" name="adj"/>
            </a:avLst>
          </a:prstGeom>
          <a:solidFill>
            <a:schemeClr val="accent1"/>
          </a:solidFill>
          <a:ln cap="flat" cmpd="sng" w="25400">
            <a:solidFill>
              <a:srgbClr val="10566B"/>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TIGRUS facilitation program</a:t>
            </a:r>
            <a:endParaRPr b="0" i="0" sz="1400" u="none" cap="none" strike="noStrike">
              <a:solidFill>
                <a:srgbClr val="000000"/>
              </a:solidFill>
              <a:latin typeface="Arial"/>
              <a:ea typeface="Arial"/>
              <a:cs typeface="Arial"/>
              <a:sym typeface="Arial"/>
            </a:endParaRPr>
          </a:p>
        </p:txBody>
      </p:sp>
      <p:sp>
        <p:nvSpPr>
          <p:cNvPr id="107" name="Google Shape;107;p5"/>
          <p:cNvSpPr/>
          <p:nvPr/>
        </p:nvSpPr>
        <p:spPr>
          <a:xfrm>
            <a:off x="2476001" y="549851"/>
            <a:ext cx="1248936" cy="717859"/>
          </a:xfrm>
          <a:prstGeom prst="roundRect">
            <a:avLst>
              <a:gd fmla="val 16667" name="adj"/>
            </a:avLst>
          </a:prstGeom>
          <a:solidFill>
            <a:schemeClr val="accent1"/>
          </a:solidFill>
          <a:ln cap="flat" cmpd="sng" w="25400">
            <a:solidFill>
              <a:srgbClr val="1056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RDA-US community</a:t>
            </a:r>
            <a:endParaRPr b="0" i="0" sz="1400" u="none" cap="none" strike="noStrike">
              <a:solidFill>
                <a:srgbClr val="000000"/>
              </a:solidFill>
              <a:latin typeface="Arial"/>
              <a:ea typeface="Arial"/>
              <a:cs typeface="Arial"/>
              <a:sym typeface="Arial"/>
            </a:endParaRPr>
          </a:p>
        </p:txBody>
      </p:sp>
      <p:sp>
        <p:nvSpPr>
          <p:cNvPr id="108" name="Google Shape;108;p5"/>
          <p:cNvSpPr/>
          <p:nvPr/>
        </p:nvSpPr>
        <p:spPr>
          <a:xfrm>
            <a:off x="6826440" y="2045217"/>
            <a:ext cx="1248900" cy="1992300"/>
          </a:xfrm>
          <a:prstGeom prst="roundRect">
            <a:avLst>
              <a:gd fmla="val 16667" name="adj"/>
            </a:avLst>
          </a:prstGeom>
          <a:solidFill>
            <a:schemeClr val="accent1"/>
          </a:solidFill>
          <a:ln cap="flat" cmpd="sng" w="25400">
            <a:solidFill>
              <a:srgbClr val="1056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RDA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Global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9" name="Google Shape;109;p5"/>
          <p:cNvSpPr txBox="1"/>
          <p:nvPr/>
        </p:nvSpPr>
        <p:spPr>
          <a:xfrm>
            <a:off x="4232028" y="4275440"/>
            <a:ext cx="260039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5"/>
          <p:cNvSpPr/>
          <p:nvPr/>
        </p:nvSpPr>
        <p:spPr>
          <a:xfrm>
            <a:off x="269180" y="1673847"/>
            <a:ext cx="1358898" cy="1180920"/>
          </a:xfrm>
          <a:prstGeom prst="ellipse">
            <a:avLst/>
          </a:prstGeom>
          <a:solidFill>
            <a:schemeClr val="accent6"/>
          </a:solidFill>
          <a:ln cap="flat" cmpd="sng" w="25400">
            <a:solidFill>
              <a:srgbClr val="517E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US Open Science need</a:t>
            </a:r>
            <a:endParaRPr b="0" i="0" sz="1400" u="none" cap="none" strike="noStrike">
              <a:solidFill>
                <a:srgbClr val="000000"/>
              </a:solidFill>
              <a:latin typeface="Arial"/>
              <a:ea typeface="Arial"/>
              <a:cs typeface="Arial"/>
              <a:sym typeface="Arial"/>
            </a:endParaRPr>
          </a:p>
        </p:txBody>
      </p:sp>
      <p:sp>
        <p:nvSpPr>
          <p:cNvPr id="111" name="Google Shape;111;p5"/>
          <p:cNvSpPr/>
          <p:nvPr/>
        </p:nvSpPr>
        <p:spPr>
          <a:xfrm>
            <a:off x="4000142" y="3190514"/>
            <a:ext cx="1359000" cy="1248000"/>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Globally informed result</a:t>
            </a:r>
            <a:endParaRPr b="0" i="0" sz="1400" u="none" cap="none" strike="noStrike">
              <a:solidFill>
                <a:srgbClr val="000000"/>
              </a:solidFill>
              <a:latin typeface="Arial"/>
              <a:ea typeface="Arial"/>
              <a:cs typeface="Arial"/>
              <a:sym typeface="Arial"/>
            </a:endParaRPr>
          </a:p>
        </p:txBody>
      </p:sp>
      <p:sp>
        <p:nvSpPr>
          <p:cNvPr id="112" name="Google Shape;112;p5"/>
          <p:cNvSpPr/>
          <p:nvPr/>
        </p:nvSpPr>
        <p:spPr>
          <a:xfrm>
            <a:off x="3947532" y="561002"/>
            <a:ext cx="1248936" cy="717859"/>
          </a:xfrm>
          <a:prstGeom prst="roundRect">
            <a:avLst>
              <a:gd fmla="val 16667" name="adj"/>
            </a:avLst>
          </a:prstGeom>
          <a:solidFill>
            <a:schemeClr val="accent1"/>
          </a:solidFill>
          <a:ln cap="flat" cmpd="sng" w="25400">
            <a:solidFill>
              <a:srgbClr val="1056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Partner orgs</a:t>
            </a:r>
            <a:endParaRPr b="0" i="0" sz="1400" u="none" cap="none" strike="noStrike">
              <a:solidFill>
                <a:srgbClr val="000000"/>
              </a:solidFill>
              <a:latin typeface="Arial"/>
              <a:ea typeface="Arial"/>
              <a:cs typeface="Arial"/>
              <a:sym typeface="Arial"/>
            </a:endParaRPr>
          </a:p>
        </p:txBody>
      </p:sp>
      <p:sp>
        <p:nvSpPr>
          <p:cNvPr id="113" name="Google Shape;113;p5"/>
          <p:cNvSpPr/>
          <p:nvPr/>
        </p:nvSpPr>
        <p:spPr>
          <a:xfrm>
            <a:off x="7318625" y="561002"/>
            <a:ext cx="1248936" cy="1027806"/>
          </a:xfrm>
          <a:prstGeom prst="ellipse">
            <a:avLst/>
          </a:prstGeom>
          <a:solidFill>
            <a:schemeClr val="accent2"/>
          </a:solidFill>
          <a:ln cap="flat" cmpd="sng" w="25400">
            <a:solidFill>
              <a:srgbClr val="AC5B2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Int’l perspec-tives</a:t>
            </a:r>
            <a:endParaRPr b="0" i="0" sz="1400" u="none" cap="none" strike="noStrike">
              <a:solidFill>
                <a:schemeClr val="lt1"/>
              </a:solidFill>
              <a:latin typeface="Arial"/>
              <a:ea typeface="Arial"/>
              <a:cs typeface="Arial"/>
              <a:sym typeface="Arial"/>
            </a:endParaRPr>
          </a:p>
        </p:txBody>
      </p:sp>
      <p:cxnSp>
        <p:nvCxnSpPr>
          <p:cNvPr id="114" name="Google Shape;114;p5"/>
          <p:cNvCxnSpPr>
            <a:stCxn id="106" idx="0"/>
            <a:endCxn id="107" idx="2"/>
          </p:cNvCxnSpPr>
          <p:nvPr/>
        </p:nvCxnSpPr>
        <p:spPr>
          <a:xfrm rot="10800000">
            <a:off x="3100504" y="1267780"/>
            <a:ext cx="801600" cy="555300"/>
          </a:xfrm>
          <a:prstGeom prst="straightConnector1">
            <a:avLst/>
          </a:prstGeom>
          <a:noFill/>
          <a:ln cap="flat" cmpd="sng" w="28575">
            <a:solidFill>
              <a:srgbClr val="117492"/>
            </a:solidFill>
            <a:prstDash val="solid"/>
            <a:round/>
            <a:headEnd len="sm" w="sm" type="none"/>
            <a:tailEnd len="med" w="med" type="triangle"/>
          </a:ln>
        </p:spPr>
      </p:cxnSp>
      <p:cxnSp>
        <p:nvCxnSpPr>
          <p:cNvPr id="115" name="Google Shape;115;p5"/>
          <p:cNvCxnSpPr>
            <a:stCxn id="106" idx="0"/>
            <a:endCxn id="112" idx="2"/>
          </p:cNvCxnSpPr>
          <p:nvPr/>
        </p:nvCxnSpPr>
        <p:spPr>
          <a:xfrm flipH="1" rot="10800000">
            <a:off x="3902104" y="1278880"/>
            <a:ext cx="669900" cy="544200"/>
          </a:xfrm>
          <a:prstGeom prst="straightConnector1">
            <a:avLst/>
          </a:prstGeom>
          <a:noFill/>
          <a:ln cap="flat" cmpd="sng" w="28575">
            <a:solidFill>
              <a:srgbClr val="117492"/>
            </a:solidFill>
            <a:prstDash val="solid"/>
            <a:round/>
            <a:headEnd len="sm" w="sm" type="none"/>
            <a:tailEnd len="med" w="med" type="triangle"/>
          </a:ln>
        </p:spPr>
      </p:cxnSp>
      <p:cxnSp>
        <p:nvCxnSpPr>
          <p:cNvPr id="116" name="Google Shape;116;p5"/>
          <p:cNvCxnSpPr>
            <a:stCxn id="113" idx="4"/>
            <a:endCxn id="108" idx="3"/>
          </p:cNvCxnSpPr>
          <p:nvPr/>
        </p:nvCxnSpPr>
        <p:spPr>
          <a:xfrm flipH="1" rot="-5400000">
            <a:off x="7282943" y="2248958"/>
            <a:ext cx="1452600" cy="132300"/>
          </a:xfrm>
          <a:prstGeom prst="bentConnector4">
            <a:avLst>
              <a:gd fmla="val 15710" name="adj1"/>
              <a:gd fmla="val 279949" name="adj2"/>
            </a:avLst>
          </a:prstGeom>
          <a:noFill/>
          <a:ln cap="flat" cmpd="sng" w="28575">
            <a:solidFill>
              <a:srgbClr val="117492"/>
            </a:solidFill>
            <a:prstDash val="solid"/>
            <a:round/>
            <a:headEnd len="sm" w="sm" type="none"/>
            <a:tailEnd len="med" w="med" type="triangle"/>
          </a:ln>
        </p:spPr>
      </p:cxnSp>
      <p:cxnSp>
        <p:nvCxnSpPr>
          <p:cNvPr id="117" name="Google Shape;117;p5"/>
          <p:cNvCxnSpPr>
            <a:endCxn id="111" idx="6"/>
          </p:cNvCxnSpPr>
          <p:nvPr/>
        </p:nvCxnSpPr>
        <p:spPr>
          <a:xfrm rot="10800000">
            <a:off x="5359142" y="3814514"/>
            <a:ext cx="2324100" cy="188100"/>
          </a:xfrm>
          <a:prstGeom prst="bentConnector3">
            <a:avLst>
              <a:gd fmla="val 50000" name="adj1"/>
            </a:avLst>
          </a:prstGeom>
          <a:noFill/>
          <a:ln cap="flat" cmpd="sng" w="28575">
            <a:solidFill>
              <a:srgbClr val="117492"/>
            </a:solidFill>
            <a:prstDash val="solid"/>
            <a:round/>
            <a:headEnd len="sm" w="sm" type="none"/>
            <a:tailEnd len="med" w="med" type="triangle"/>
          </a:ln>
        </p:spPr>
      </p:cxnSp>
      <p:cxnSp>
        <p:nvCxnSpPr>
          <p:cNvPr id="118" name="Google Shape;118;p5"/>
          <p:cNvCxnSpPr>
            <a:stCxn id="110" idx="6"/>
            <a:endCxn id="106" idx="1"/>
          </p:cNvCxnSpPr>
          <p:nvPr/>
        </p:nvCxnSpPr>
        <p:spPr>
          <a:xfrm>
            <a:off x="1628078" y="2264307"/>
            <a:ext cx="1649700" cy="13200"/>
          </a:xfrm>
          <a:prstGeom prst="straightConnector1">
            <a:avLst/>
          </a:prstGeom>
          <a:noFill/>
          <a:ln cap="flat" cmpd="sng" w="28575">
            <a:solidFill>
              <a:srgbClr val="117492"/>
            </a:solidFill>
            <a:prstDash val="solid"/>
            <a:round/>
            <a:headEnd len="sm" w="sm" type="none"/>
            <a:tailEnd len="med" w="med" type="triangle"/>
          </a:ln>
        </p:spPr>
      </p:cxnSp>
      <p:cxnSp>
        <p:nvCxnSpPr>
          <p:cNvPr id="119" name="Google Shape;119;p5"/>
          <p:cNvCxnSpPr>
            <a:stCxn id="106" idx="2"/>
          </p:cNvCxnSpPr>
          <p:nvPr/>
        </p:nvCxnSpPr>
        <p:spPr>
          <a:xfrm flipH="1" rot="-5400000">
            <a:off x="5153854" y="1480355"/>
            <a:ext cx="438300" cy="2941800"/>
          </a:xfrm>
          <a:prstGeom prst="bentConnector2">
            <a:avLst/>
          </a:prstGeom>
          <a:noFill/>
          <a:ln cap="flat" cmpd="sng" w="28575">
            <a:solidFill>
              <a:srgbClr val="117492"/>
            </a:solidFill>
            <a:prstDash val="dashDot"/>
            <a:round/>
            <a:headEnd len="sm" w="sm" type="none"/>
            <a:tailEnd len="med" w="med" type="triangle"/>
          </a:ln>
        </p:spPr>
      </p:cxnSp>
      <p:sp>
        <p:nvSpPr>
          <p:cNvPr id="120" name="Google Shape;120;p5"/>
          <p:cNvSpPr txBox="1"/>
          <p:nvPr/>
        </p:nvSpPr>
        <p:spPr>
          <a:xfrm>
            <a:off x="4642015" y="2626361"/>
            <a:ext cx="19188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Facilitates successful execution of</a:t>
            </a:r>
            <a:endParaRPr b="0" i="0" sz="1400" u="none" cap="none" strike="noStrike">
              <a:solidFill>
                <a:srgbClr val="000000"/>
              </a:solidFill>
              <a:latin typeface="Arial"/>
              <a:ea typeface="Arial"/>
              <a:cs typeface="Arial"/>
              <a:sym typeface="Arial"/>
            </a:endParaRPr>
          </a:p>
        </p:txBody>
      </p:sp>
      <p:sp>
        <p:nvSpPr>
          <p:cNvPr id="121" name="Google Shape;121;p5"/>
          <p:cNvSpPr txBox="1"/>
          <p:nvPr/>
        </p:nvSpPr>
        <p:spPr>
          <a:xfrm>
            <a:off x="2167018" y="1289366"/>
            <a:ext cx="1407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Engages expertise of</a:t>
            </a:r>
            <a:endParaRPr b="0" i="0" sz="1400" u="none" cap="none" strike="noStrike">
              <a:solidFill>
                <a:srgbClr val="000000"/>
              </a:solidFill>
              <a:latin typeface="Arial"/>
              <a:ea typeface="Arial"/>
              <a:cs typeface="Arial"/>
              <a:sym typeface="Arial"/>
            </a:endParaRPr>
          </a:p>
        </p:txBody>
      </p:sp>
      <p:sp>
        <p:nvSpPr>
          <p:cNvPr id="122" name="Google Shape;122;p5"/>
          <p:cNvSpPr txBox="1"/>
          <p:nvPr/>
        </p:nvSpPr>
        <p:spPr>
          <a:xfrm>
            <a:off x="4399705" y="1352398"/>
            <a:ext cx="155608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Involves representation of </a:t>
            </a:r>
            <a:endParaRPr b="0" i="0" sz="1400" u="none" cap="none" strike="noStrike">
              <a:solidFill>
                <a:srgbClr val="000000"/>
              </a:solidFill>
              <a:latin typeface="Arial"/>
              <a:ea typeface="Arial"/>
              <a:cs typeface="Arial"/>
              <a:sym typeface="Arial"/>
            </a:endParaRPr>
          </a:p>
        </p:txBody>
      </p:sp>
      <p:cxnSp>
        <p:nvCxnSpPr>
          <p:cNvPr id="123" name="Google Shape;123;p5"/>
          <p:cNvCxnSpPr>
            <a:stCxn id="106" idx="3"/>
          </p:cNvCxnSpPr>
          <p:nvPr/>
        </p:nvCxnSpPr>
        <p:spPr>
          <a:xfrm>
            <a:off x="4526572" y="2277593"/>
            <a:ext cx="2317200" cy="15900"/>
          </a:xfrm>
          <a:prstGeom prst="bentConnector3">
            <a:avLst>
              <a:gd fmla="val 50000" name="adj1"/>
            </a:avLst>
          </a:prstGeom>
          <a:noFill/>
          <a:ln cap="flat" cmpd="sng" w="28575">
            <a:solidFill>
              <a:srgbClr val="117492"/>
            </a:solidFill>
            <a:prstDash val="solid"/>
            <a:round/>
            <a:headEnd len="sm" w="sm" type="none"/>
            <a:tailEnd len="med" w="med" type="triangle"/>
          </a:ln>
        </p:spPr>
      </p:cxnSp>
      <p:sp>
        <p:nvSpPr>
          <p:cNvPr id="124" name="Google Shape;124;p5"/>
          <p:cNvSpPr/>
          <p:nvPr/>
        </p:nvSpPr>
        <p:spPr>
          <a:xfrm>
            <a:off x="6958726" y="3041328"/>
            <a:ext cx="984367" cy="632140"/>
          </a:xfrm>
          <a:prstGeom prst="triangle">
            <a:avLst>
              <a:gd fmla="val 50000" name="adj"/>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WG</a:t>
            </a:r>
            <a:endParaRPr b="0" i="0" sz="1400" u="none" cap="none" strike="noStrike">
              <a:solidFill>
                <a:srgbClr val="000000"/>
              </a:solidFill>
              <a:latin typeface="Arial"/>
              <a:ea typeface="Arial"/>
              <a:cs typeface="Arial"/>
              <a:sym typeface="Arial"/>
            </a:endParaRPr>
          </a:p>
        </p:txBody>
      </p:sp>
      <p:sp>
        <p:nvSpPr>
          <p:cNvPr id="125" name="Google Shape;125;p5"/>
          <p:cNvSpPr txBox="1"/>
          <p:nvPr/>
        </p:nvSpPr>
        <p:spPr>
          <a:xfrm>
            <a:off x="4943906" y="2277592"/>
            <a:ext cx="191883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Works through</a:t>
            </a:r>
            <a:endParaRPr b="0" i="0" sz="1400" u="none" cap="none" strike="noStrike">
              <a:solidFill>
                <a:srgbClr val="000000"/>
              </a:solidFill>
              <a:latin typeface="Arial"/>
              <a:ea typeface="Arial"/>
              <a:cs typeface="Arial"/>
              <a:sym typeface="Arial"/>
            </a:endParaRPr>
          </a:p>
        </p:txBody>
      </p:sp>
      <p:sp>
        <p:nvSpPr>
          <p:cNvPr id="126" name="Google Shape;126;p5"/>
          <p:cNvSpPr txBox="1"/>
          <p:nvPr/>
        </p:nvSpPr>
        <p:spPr>
          <a:xfrm>
            <a:off x="6694157" y="1512517"/>
            <a:ext cx="173514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Individuals / organizations</a:t>
            </a:r>
            <a:endParaRPr b="0" i="0" sz="1400" u="none" cap="none" strike="noStrike">
              <a:solidFill>
                <a:srgbClr val="000000"/>
              </a:solidFill>
              <a:latin typeface="Arial"/>
              <a:ea typeface="Arial"/>
              <a:cs typeface="Arial"/>
              <a:sym typeface="Arial"/>
            </a:endParaRPr>
          </a:p>
        </p:txBody>
      </p:sp>
      <p:sp>
        <p:nvSpPr>
          <p:cNvPr id="127" name="Google Shape;127;p5"/>
          <p:cNvSpPr/>
          <p:nvPr/>
        </p:nvSpPr>
        <p:spPr>
          <a:xfrm>
            <a:off x="2476013" y="3360025"/>
            <a:ext cx="1248900" cy="909000"/>
          </a:xfrm>
          <a:prstGeom prst="roundRect">
            <a:avLst>
              <a:gd fmla="val 16667" name="adj"/>
            </a:avLst>
          </a:prstGeom>
          <a:solidFill>
            <a:schemeClr val="accent1"/>
          </a:solidFill>
          <a:ln cap="flat" cmpd="sng" w="25400">
            <a:solidFill>
              <a:srgbClr val="10566B"/>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TIGRUS facilitation program</a:t>
            </a:r>
            <a:endParaRPr b="0" i="0" sz="1400" u="none" cap="none" strike="noStrike">
              <a:solidFill>
                <a:srgbClr val="000000"/>
              </a:solidFill>
              <a:latin typeface="Arial"/>
              <a:ea typeface="Arial"/>
              <a:cs typeface="Arial"/>
              <a:sym typeface="Arial"/>
            </a:endParaRPr>
          </a:p>
        </p:txBody>
      </p:sp>
      <p:cxnSp>
        <p:nvCxnSpPr>
          <p:cNvPr id="128" name="Google Shape;128;p5"/>
          <p:cNvCxnSpPr>
            <a:stCxn id="111" idx="2"/>
            <a:endCxn id="127" idx="3"/>
          </p:cNvCxnSpPr>
          <p:nvPr/>
        </p:nvCxnSpPr>
        <p:spPr>
          <a:xfrm rot="10800000">
            <a:off x="3725042" y="3814514"/>
            <a:ext cx="275100" cy="0"/>
          </a:xfrm>
          <a:prstGeom prst="straightConnector1">
            <a:avLst/>
          </a:prstGeom>
          <a:noFill/>
          <a:ln cap="flat" cmpd="sng" w="28575">
            <a:solidFill>
              <a:schemeClr val="accent1"/>
            </a:solidFill>
            <a:prstDash val="solid"/>
            <a:round/>
            <a:headEnd len="sm" w="sm" type="none"/>
            <a:tailEnd len="med" w="med" type="triangle"/>
          </a:ln>
        </p:spPr>
      </p:cxnSp>
      <p:sp>
        <p:nvSpPr>
          <p:cNvPr id="129" name="Google Shape;129;p5"/>
          <p:cNvSpPr txBox="1"/>
          <p:nvPr/>
        </p:nvSpPr>
        <p:spPr>
          <a:xfrm>
            <a:off x="1168125" y="3149550"/>
            <a:ext cx="1556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Promotion and Dissemination</a:t>
            </a:r>
            <a:endParaRPr b="0" i="0" sz="1400" u="none" cap="none" strike="noStrike">
              <a:solidFill>
                <a:srgbClr val="000000"/>
              </a:solidFill>
              <a:latin typeface="Arial"/>
              <a:ea typeface="Arial"/>
              <a:cs typeface="Arial"/>
              <a:sym typeface="Arial"/>
            </a:endParaRPr>
          </a:p>
        </p:txBody>
      </p:sp>
      <p:cxnSp>
        <p:nvCxnSpPr>
          <p:cNvPr id="130" name="Google Shape;130;p5"/>
          <p:cNvCxnSpPr/>
          <p:nvPr/>
        </p:nvCxnSpPr>
        <p:spPr>
          <a:xfrm rot="10800000">
            <a:off x="1168125" y="3814525"/>
            <a:ext cx="1614900" cy="0"/>
          </a:xfrm>
          <a:prstGeom prst="straightConnector1">
            <a:avLst/>
          </a:prstGeom>
          <a:noFill/>
          <a:ln cap="flat" cmpd="sng" w="28575">
            <a:solidFill>
              <a:schemeClr val="accent1"/>
            </a:solidFill>
            <a:prstDash val="solid"/>
            <a:round/>
            <a:headEnd len="sm" w="sm" type="none"/>
            <a:tailEnd len="med" w="med" type="triangle"/>
          </a:ln>
        </p:spPr>
      </p:cxnSp>
      <p:sp>
        <p:nvSpPr>
          <p:cNvPr id="131" name="Google Shape;131;p5"/>
          <p:cNvSpPr/>
          <p:nvPr/>
        </p:nvSpPr>
        <p:spPr>
          <a:xfrm>
            <a:off x="131575" y="3300625"/>
            <a:ext cx="1122000" cy="1027800"/>
          </a:xfrm>
          <a:prstGeom prst="ellipse">
            <a:avLst/>
          </a:prstGeom>
          <a:solidFill>
            <a:schemeClr val="accent6"/>
          </a:solidFill>
          <a:ln cap="flat" cmpd="sng" w="25400">
            <a:solidFill>
              <a:srgbClr val="517E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100" u="none" cap="none" strike="noStrike">
                <a:solidFill>
                  <a:schemeClr val="lt1"/>
                </a:solidFill>
                <a:latin typeface="Arial"/>
                <a:ea typeface="Arial"/>
                <a:cs typeface="Arial"/>
                <a:sym typeface="Arial"/>
              </a:rPr>
              <a:t>US Open Science Stake-</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100" u="none" cap="none" strike="noStrike">
                <a:solidFill>
                  <a:schemeClr val="lt1"/>
                </a:solidFill>
                <a:latin typeface="Arial"/>
                <a:ea typeface="Arial"/>
                <a:cs typeface="Arial"/>
                <a:sym typeface="Arial"/>
              </a:rPr>
              <a:t>holders</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DA-US theme">
      <a:dk1>
        <a:srgbClr val="001020"/>
      </a:dk1>
      <a:lt1>
        <a:srgbClr val="FFFFFF"/>
      </a:lt1>
      <a:dk2>
        <a:srgbClr val="6B0F1A"/>
      </a:dk2>
      <a:lt2>
        <a:srgbClr val="E7E6E6"/>
      </a:lt2>
      <a:accent1>
        <a:srgbClr val="167693"/>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