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59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y="5143500" cx="9144000"/>
  <p:notesSz cx="6858000" cy="9144000"/>
  <p:embeddedFontLst>
    <p:embeddedFont>
      <p:font typeface="Montserrat"/>
      <p:regular r:id="rId23"/>
      <p:bold r:id="rId24"/>
      <p:italic r:id="rId25"/>
      <p:boldItalic r:id="rId26"/>
    </p:embeddedFont>
    <p:embeddedFont>
      <p:font typeface="Tahoma"/>
      <p:regular r:id="rId27"/>
      <p:bold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29" roundtripDataSignature="AMtx7mhhCwM5+M4KyGn9SIGBZl21WgTL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E055D0C-C5FD-4580-86E1-036C5DF4C455}">
  <a:tblStyle styleId="{0E055D0C-C5FD-4580-86E1-036C5DF4C455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font" Target="fonts/Montserrat-bold.fntdata"/><Relationship Id="rId23" Type="http://schemas.openxmlformats.org/officeDocument/2006/relationships/font" Target="fonts/Montserrat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font" Target="fonts/Montserrat-boldItalic.fntdata"/><Relationship Id="rId25" Type="http://schemas.openxmlformats.org/officeDocument/2006/relationships/font" Target="fonts/Montserrat-italic.fntdata"/><Relationship Id="rId28" Type="http://schemas.openxmlformats.org/officeDocument/2006/relationships/font" Target="fonts/Tahoma-bold.fntdata"/><Relationship Id="rId27" Type="http://schemas.openxmlformats.org/officeDocument/2006/relationships/font" Target="fonts/Tahoma-regular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customschemas.google.com/relationships/presentationmetadata" Target="meta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" name="Google Shape;123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4" name="Google Shape;124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cc57b016df_0_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3" name="Google Shape;273;g2cc57b016df_0_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4" name="Google Shape;274;g2cc57b016df_0_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b6982d9b4d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0" name="Google Shape;280;g1b6982d9b4d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Emphasize on weak supervision.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Network can 1) provide auxiliary signal onto text understanding; 2) provide distant supervision.</a:t>
            </a:r>
            <a:endParaRPr/>
          </a:p>
        </p:txBody>
      </p:sp>
      <p:sp>
        <p:nvSpPr>
          <p:cNvPr id="281" name="Google Shape;281;g1b6982d9b4d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Flexible, first step, any ideas and thoughts</a:t>
            </a:r>
            <a:endParaRPr/>
          </a:p>
        </p:txBody>
      </p:sp>
      <p:sp>
        <p:nvSpPr>
          <p:cNvPr id="289" name="Google Shape;289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7" name="Google Shape;297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8" name="Google Shape;298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5" name="Google Shape;305;p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Understanding more with metacoupling framework</a:t>
            </a:r>
            <a:endParaRPr/>
          </a:p>
        </p:txBody>
      </p:sp>
      <p:sp>
        <p:nvSpPr>
          <p:cNvPr id="306" name="Google Shape;306;p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6e865d85c1_0_2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5" name="Google Shape;315;g26e865d85c1_0_2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</a:pPr>
            <a:r>
              <a:t/>
            </a:r>
            <a:endParaRPr/>
          </a:p>
        </p:txBody>
      </p:sp>
      <p:sp>
        <p:nvSpPr>
          <p:cNvPr id="316" name="Google Shape;316;g26e865d85c1_0_27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6e865d85c1_0_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" name="Google Shape;135;g26e865d85c1_0_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Digital divide</a:t>
            </a:r>
            <a:endParaRPr/>
          </a:p>
        </p:txBody>
      </p:sp>
      <p:sp>
        <p:nvSpPr>
          <p:cNvPr id="136" name="Google Shape;136;g26e865d85c1_0_6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6e865d85c1_0_1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g26e865d85c1_0_1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</a:pPr>
            <a:r>
              <a:t/>
            </a:r>
            <a:endParaRPr/>
          </a:p>
        </p:txBody>
      </p:sp>
      <p:sp>
        <p:nvSpPr>
          <p:cNvPr id="149" name="Google Shape;149;g26e865d85c1_0_13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understand text, generate structure representations for texts</a:t>
            </a:r>
            <a:endParaRPr/>
          </a:p>
        </p:txBody>
      </p:sp>
      <p:sp>
        <p:nvSpPr>
          <p:cNvPr id="158" name="Google Shape;158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8" name="Google Shape;178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 simple illustration of aging dams hypercube: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News corpus related w/ dam failures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A few domain knowledge (hypercube design, and </a:t>
            </a:r>
            <a:r>
              <a:rPr lang="en-US" sz="1200">
                <a:latin typeface="Montserrat"/>
                <a:ea typeface="Montserrat"/>
                <a:cs typeface="Montserrat"/>
                <a:sym typeface="Montserrat"/>
              </a:rPr>
              <a:t>taxonomy for some dimensions</a:t>
            </a:r>
            <a:r>
              <a:rPr lang="en-US"/>
              <a:t>)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Construct aging dams hypercube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Explicit representation + implicit representation</a:t>
            </a:r>
            <a:endParaRPr/>
          </a:p>
        </p:txBody>
      </p:sp>
      <p:sp>
        <p:nvSpPr>
          <p:cNvPr id="179" name="Google Shape;179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cc20eb8844_1_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1" name="Google Shape;241;g2cc20eb8844_1_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2" name="Google Shape;242;g2cc20eb8844_1_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cc57b016df_0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0" name="Google Shape;250;g2cc57b016df_0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1" name="Google Shape;251;g2cc57b016df_0_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cc20eb8844_1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9" name="Google Shape;259;g2cc20eb8844_1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0" name="Google Shape;260;g2cc20eb8844_1_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cc57b016df_0_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cc57b016df_0_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g2cc57b016df_0_1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3"/>
          <p:cNvSpPr/>
          <p:nvPr/>
        </p:nvSpPr>
        <p:spPr>
          <a:xfrm>
            <a:off x="0" y="0"/>
            <a:ext cx="9144000" cy="4588625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rgbClr val="0D1D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15;p13"/>
          <p:cNvSpPr txBox="1"/>
          <p:nvPr>
            <p:ph type="ctrTitle"/>
          </p:nvPr>
        </p:nvSpPr>
        <p:spPr>
          <a:xfrm>
            <a:off x="1143000" y="866711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500"/>
              <a:buFont typeface="Montserrat"/>
              <a:buNone/>
              <a:defRPr sz="45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3"/>
          <p:cNvSpPr txBox="1"/>
          <p:nvPr>
            <p:ph idx="1" type="subTitle"/>
          </p:nvPr>
        </p:nvSpPr>
        <p:spPr>
          <a:xfrm>
            <a:off x="1143000" y="2726467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1_Title Slide">
  <p:cSld name="51_Title Slid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676828" y="115047"/>
            <a:ext cx="7741742" cy="5161162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22"/>
          <p:cNvSpPr/>
          <p:nvPr>
            <p:ph idx="2" type="pic"/>
          </p:nvPr>
        </p:nvSpPr>
        <p:spPr>
          <a:xfrm>
            <a:off x="5684352" y="1270632"/>
            <a:ext cx="3711109" cy="2338391"/>
          </a:xfrm>
          <a:prstGeom prst="rect">
            <a:avLst/>
          </a:prstGeom>
          <a:noFill/>
          <a:ln>
            <a:noFill/>
          </a:ln>
        </p:spPr>
      </p:sp>
      <p:pic>
        <p:nvPicPr>
          <p:cNvPr id="59" name="Google Shape;5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847835"/>
            <a:ext cx="9144000" cy="296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29991" y="4883531"/>
            <a:ext cx="2088194" cy="2345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g26e865d85c1_0_8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847835"/>
            <a:ext cx="9144003" cy="296867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g26e865d85c1_0_8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g26e865d85c1_0_8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69" name="Google Shape;69;g26e865d85c1_0_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29991" y="4883531"/>
            <a:ext cx="2088194" cy="2345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6e865d85c1_0_81"/>
          <p:cNvSpPr/>
          <p:nvPr/>
        </p:nvSpPr>
        <p:spPr>
          <a:xfrm>
            <a:off x="0" y="0"/>
            <a:ext cx="9144000" cy="4588500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rgbClr val="0D1D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" name="Google Shape;72;g26e865d85c1_0_81"/>
          <p:cNvSpPr txBox="1"/>
          <p:nvPr>
            <p:ph type="ctrTitle"/>
          </p:nvPr>
        </p:nvSpPr>
        <p:spPr>
          <a:xfrm>
            <a:off x="1143000" y="866711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500"/>
              <a:buFont typeface="Montserrat"/>
              <a:buNone/>
              <a:defRPr sz="45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g26e865d85c1_0_81"/>
          <p:cNvSpPr txBox="1"/>
          <p:nvPr>
            <p:ph idx="1" type="subTitle"/>
          </p:nvPr>
        </p:nvSpPr>
        <p:spPr>
          <a:xfrm>
            <a:off x="1143000" y="2726467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7_Title Slide">
  <p:cSld name="52_Title Slide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6e865d85c1_0_90"/>
          <p:cNvSpPr/>
          <p:nvPr>
            <p:ph idx="2" type="pic"/>
          </p:nvPr>
        </p:nvSpPr>
        <p:spPr>
          <a:xfrm>
            <a:off x="12586" y="0"/>
            <a:ext cx="3944400" cy="4847700"/>
          </a:xfrm>
          <a:prstGeom prst="rect">
            <a:avLst/>
          </a:prstGeom>
          <a:noFill/>
          <a:ln>
            <a:noFill/>
          </a:ln>
        </p:spPr>
      </p:sp>
      <p:pic>
        <p:nvPicPr>
          <p:cNvPr id="76" name="Google Shape;76;g26e865d85c1_0_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847835"/>
            <a:ext cx="9144000" cy="296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g26e865d85c1_0_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29991" y="4883531"/>
            <a:ext cx="2088194" cy="234557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g26e865d85c1_0_90"/>
          <p:cNvSpPr txBox="1"/>
          <p:nvPr>
            <p:ph idx="1" type="body"/>
          </p:nvPr>
        </p:nvSpPr>
        <p:spPr>
          <a:xfrm>
            <a:off x="4289021" y="721518"/>
            <a:ext cx="4348200" cy="37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 showMasterSp="0">
  <p:cSld name="2_Custom Layout">
    <p:bg>
      <p:bgPr>
        <a:solidFill>
          <a:srgbClr val="005288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6e865d85c1_0_95"/>
          <p:cNvSpPr txBox="1"/>
          <p:nvPr>
            <p:ph type="title"/>
          </p:nvPr>
        </p:nvSpPr>
        <p:spPr>
          <a:xfrm>
            <a:off x="553642" y="1934614"/>
            <a:ext cx="80367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b="0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g26e865d85c1_0_95"/>
          <p:cNvSpPr txBox="1"/>
          <p:nvPr>
            <p:ph idx="1" type="body"/>
          </p:nvPr>
        </p:nvSpPr>
        <p:spPr>
          <a:xfrm>
            <a:off x="558800" y="2482596"/>
            <a:ext cx="8031600" cy="8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9_Title Slide">
  <p:cSld name="49_Title Slide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6e865d85c1_0_98"/>
          <p:cNvSpPr/>
          <p:nvPr>
            <p:ph idx="2" type="pic"/>
          </p:nvPr>
        </p:nvSpPr>
        <p:spPr>
          <a:xfrm>
            <a:off x="179461" y="195485"/>
            <a:ext cx="5082600" cy="2259300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g26e865d85c1_0_98"/>
          <p:cNvSpPr/>
          <p:nvPr>
            <p:ph idx="3" type="pic"/>
          </p:nvPr>
        </p:nvSpPr>
        <p:spPr>
          <a:xfrm>
            <a:off x="179461" y="2521660"/>
            <a:ext cx="5082600" cy="2259300"/>
          </a:xfrm>
          <a:prstGeom prst="rect">
            <a:avLst/>
          </a:prstGeom>
          <a:noFill/>
          <a:ln>
            <a:noFill/>
          </a:ln>
        </p:spPr>
      </p:sp>
      <p:pic>
        <p:nvPicPr>
          <p:cNvPr id="85" name="Google Shape;85;g26e865d85c1_0_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847835"/>
            <a:ext cx="9144003" cy="296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g26e865d85c1_0_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29991" y="4883531"/>
            <a:ext cx="2088194" cy="234557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g26e865d85c1_0_98"/>
          <p:cNvSpPr txBox="1"/>
          <p:nvPr>
            <p:ph idx="1" type="body"/>
          </p:nvPr>
        </p:nvSpPr>
        <p:spPr>
          <a:xfrm>
            <a:off x="5535613" y="357188"/>
            <a:ext cx="3333900" cy="42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7_Title Slide">
  <p:cSld name="47_Title Slide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6e865d85c1_0_104"/>
          <p:cNvSpPr/>
          <p:nvPr>
            <p:ph idx="2" type="pic"/>
          </p:nvPr>
        </p:nvSpPr>
        <p:spPr>
          <a:xfrm>
            <a:off x="12586" y="0"/>
            <a:ext cx="3944400" cy="4847700"/>
          </a:xfrm>
          <a:prstGeom prst="rect">
            <a:avLst/>
          </a:prstGeom>
          <a:noFill/>
          <a:ln>
            <a:noFill/>
          </a:ln>
        </p:spPr>
      </p:sp>
      <p:pic>
        <p:nvPicPr>
          <p:cNvPr id="90" name="Google Shape;90;g26e865d85c1_0_1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847835"/>
            <a:ext cx="9144003" cy="296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g26e865d85c1_0_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29991" y="4883531"/>
            <a:ext cx="2088194" cy="234557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g26e865d85c1_0_104"/>
          <p:cNvSpPr txBox="1"/>
          <p:nvPr>
            <p:ph idx="1" type="body"/>
          </p:nvPr>
        </p:nvSpPr>
        <p:spPr>
          <a:xfrm>
            <a:off x="4289021" y="721518"/>
            <a:ext cx="4348200" cy="37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6e865d85c1_0_109"/>
          <p:cNvSpPr txBox="1"/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g26e865d85c1_0_109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Montserrat"/>
                <a:ea typeface="Montserrat"/>
                <a:cs typeface="Montserrat"/>
                <a:sym typeface="Montserrat"/>
              </a:defRPr>
            </a:lvl1pPr>
            <a:lvl2pPr indent="-3619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>
                <a:latin typeface="Montserrat"/>
                <a:ea typeface="Montserrat"/>
                <a:cs typeface="Montserrat"/>
                <a:sym typeface="Montserrat"/>
              </a:defRPr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>
                <a:latin typeface="Montserrat"/>
                <a:ea typeface="Montserrat"/>
                <a:cs typeface="Montserrat"/>
                <a:sym typeface="Montserrat"/>
              </a:defRPr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>
                <a:latin typeface="Montserrat"/>
                <a:ea typeface="Montserrat"/>
                <a:cs typeface="Montserrat"/>
                <a:sym typeface="Montserrat"/>
              </a:defRPr>
            </a:lvl5pPr>
            <a:lvl6pPr indent="-32385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96" name="Google Shape;96;g26e865d85c1_0_109"/>
          <p:cNvSpPr txBox="1"/>
          <p:nvPr>
            <p:ph idx="2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pic>
        <p:nvPicPr>
          <p:cNvPr id="97" name="Google Shape;97;g26e865d85c1_0_1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847835"/>
            <a:ext cx="9144003" cy="296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g26e865d85c1_0_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29991" y="4883531"/>
            <a:ext cx="2088194" cy="2345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6e865d85c1_0_115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6e865d85c1_0_117"/>
          <p:cNvSpPr/>
          <p:nvPr>
            <p:ph idx="2" type="pic"/>
          </p:nvPr>
        </p:nvSpPr>
        <p:spPr>
          <a:xfrm>
            <a:off x="5941463" y="0"/>
            <a:ext cx="3202500" cy="2571900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g26e865d85c1_0_117"/>
          <p:cNvSpPr/>
          <p:nvPr>
            <p:ph idx="3" type="pic"/>
          </p:nvPr>
        </p:nvSpPr>
        <p:spPr>
          <a:xfrm>
            <a:off x="0" y="2276085"/>
            <a:ext cx="3202500" cy="2571900"/>
          </a:xfrm>
          <a:prstGeom prst="rect">
            <a:avLst/>
          </a:prstGeom>
          <a:noFill/>
          <a:ln>
            <a:noFill/>
          </a:ln>
        </p:spPr>
      </p:sp>
      <p:pic>
        <p:nvPicPr>
          <p:cNvPr id="104" name="Google Shape;104;g26e865d85c1_0_1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847835"/>
            <a:ext cx="9144003" cy="296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g26e865d85c1_0_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29991" y="4883531"/>
            <a:ext cx="2088194" cy="2345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847835"/>
            <a:ext cx="9144000" cy="29686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14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4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1" name="Google Shape;2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29991" y="4883531"/>
            <a:ext cx="2088194" cy="2345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8_Title Slide">
  <p:cSld name="48_Title Slide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6e865d85c1_0_122"/>
          <p:cNvSpPr/>
          <p:nvPr>
            <p:ph idx="2" type="pic"/>
          </p:nvPr>
        </p:nvSpPr>
        <p:spPr>
          <a:xfrm>
            <a:off x="0" y="1890757"/>
            <a:ext cx="9144000" cy="2736900"/>
          </a:xfrm>
          <a:prstGeom prst="rect">
            <a:avLst/>
          </a:prstGeom>
          <a:noFill/>
          <a:ln>
            <a:noFill/>
          </a:ln>
        </p:spPr>
      </p:sp>
      <p:pic>
        <p:nvPicPr>
          <p:cNvPr id="108" name="Google Shape;108;g26e865d85c1_0_1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847835"/>
            <a:ext cx="9144003" cy="296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g26e865d85c1_0_1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29991" y="4883531"/>
            <a:ext cx="2088194" cy="234557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g26e865d85c1_0_122"/>
          <p:cNvSpPr txBox="1"/>
          <p:nvPr>
            <p:ph idx="1" type="body"/>
          </p:nvPr>
        </p:nvSpPr>
        <p:spPr>
          <a:xfrm>
            <a:off x="411162" y="290932"/>
            <a:ext cx="8321700" cy="13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0_Title Slide">
  <p:cSld name="50_Title Slide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c2.png" id="112" name="Google Shape;112;g26e865d85c1_0_1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4650932" y="699278"/>
            <a:ext cx="3587689" cy="357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g26e865d85c1_0_127"/>
          <p:cNvSpPr/>
          <p:nvPr>
            <p:ph idx="2" type="pic"/>
          </p:nvPr>
        </p:nvSpPr>
        <p:spPr>
          <a:xfrm flipH="1">
            <a:off x="5423486" y="848327"/>
            <a:ext cx="2662800" cy="2225400"/>
          </a:xfrm>
          <a:prstGeom prst="rect">
            <a:avLst/>
          </a:prstGeom>
          <a:noFill/>
          <a:ln>
            <a:noFill/>
          </a:ln>
        </p:spPr>
      </p:sp>
      <p:pic>
        <p:nvPicPr>
          <p:cNvPr id="114" name="Google Shape;114;g26e865d85c1_0_1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847835"/>
            <a:ext cx="9144003" cy="296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g26e865d85c1_0_1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29991" y="4883531"/>
            <a:ext cx="2088194" cy="2345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1_Title Slide">
  <p:cSld name="51_Title Slide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g26e865d85c1_0_1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676828" y="115047"/>
            <a:ext cx="7741744" cy="5161162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g26e865d85c1_0_132"/>
          <p:cNvSpPr/>
          <p:nvPr>
            <p:ph idx="2" type="pic"/>
          </p:nvPr>
        </p:nvSpPr>
        <p:spPr>
          <a:xfrm>
            <a:off x="5684352" y="1270632"/>
            <a:ext cx="3711000" cy="2338500"/>
          </a:xfrm>
          <a:prstGeom prst="rect">
            <a:avLst/>
          </a:prstGeom>
          <a:noFill/>
          <a:ln>
            <a:noFill/>
          </a:ln>
        </p:spPr>
      </p:sp>
      <p:pic>
        <p:nvPicPr>
          <p:cNvPr id="119" name="Google Shape;119;g26e865d85c1_0_1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847835"/>
            <a:ext cx="9144003" cy="296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g26e865d85c1_0_1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29991" y="4883531"/>
            <a:ext cx="2088194" cy="2345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9_Title Slide">
  <p:cSld name="49_Title Slide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5"/>
          <p:cNvSpPr/>
          <p:nvPr>
            <p:ph idx="2" type="pic"/>
          </p:nvPr>
        </p:nvSpPr>
        <p:spPr>
          <a:xfrm>
            <a:off x="179461" y="195485"/>
            <a:ext cx="5082611" cy="2259295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Google Shape;24;p15"/>
          <p:cNvSpPr/>
          <p:nvPr>
            <p:ph idx="3" type="pic"/>
          </p:nvPr>
        </p:nvSpPr>
        <p:spPr>
          <a:xfrm>
            <a:off x="179461" y="2521660"/>
            <a:ext cx="5082611" cy="2259294"/>
          </a:xfrm>
          <a:prstGeom prst="rect">
            <a:avLst/>
          </a:prstGeom>
          <a:noFill/>
          <a:ln>
            <a:noFill/>
          </a:ln>
        </p:spPr>
      </p:sp>
      <p:pic>
        <p:nvPicPr>
          <p:cNvPr id="25" name="Google Shape;25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847835"/>
            <a:ext cx="9144000" cy="296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29991" y="4883531"/>
            <a:ext cx="2088194" cy="234557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15"/>
          <p:cNvSpPr txBox="1"/>
          <p:nvPr>
            <p:ph idx="1" type="body"/>
          </p:nvPr>
        </p:nvSpPr>
        <p:spPr>
          <a:xfrm>
            <a:off x="5535613" y="357188"/>
            <a:ext cx="3333750" cy="42560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7_Title Slide">
  <p:cSld name="47_Title Slide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6"/>
          <p:cNvSpPr/>
          <p:nvPr>
            <p:ph idx="2" type="pic"/>
          </p:nvPr>
        </p:nvSpPr>
        <p:spPr>
          <a:xfrm>
            <a:off x="12586" y="0"/>
            <a:ext cx="3944272" cy="4847835"/>
          </a:xfrm>
          <a:prstGeom prst="rect">
            <a:avLst/>
          </a:prstGeom>
          <a:noFill/>
          <a:ln>
            <a:noFill/>
          </a:ln>
        </p:spPr>
      </p:sp>
      <p:pic>
        <p:nvPicPr>
          <p:cNvPr id="30" name="Google Shape;30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847835"/>
            <a:ext cx="9144000" cy="296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29991" y="4883531"/>
            <a:ext cx="2088194" cy="23455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16"/>
          <p:cNvSpPr txBox="1"/>
          <p:nvPr>
            <p:ph idx="1" type="body"/>
          </p:nvPr>
        </p:nvSpPr>
        <p:spPr>
          <a:xfrm>
            <a:off x="4289021" y="721518"/>
            <a:ext cx="4348163" cy="37004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7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Montserrat"/>
                <a:ea typeface="Montserrat"/>
                <a:cs typeface="Montserrat"/>
                <a:sym typeface="Montserrat"/>
              </a:defRPr>
            </a:lvl1pPr>
            <a:lvl2pPr indent="-3619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>
                <a:latin typeface="Montserrat"/>
                <a:ea typeface="Montserrat"/>
                <a:cs typeface="Montserrat"/>
                <a:sym typeface="Montserrat"/>
              </a:defRPr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>
                <a:latin typeface="Montserrat"/>
                <a:ea typeface="Montserrat"/>
                <a:cs typeface="Montserrat"/>
                <a:sym typeface="Montserrat"/>
              </a:defRPr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>
                <a:latin typeface="Montserrat"/>
                <a:ea typeface="Montserrat"/>
                <a:cs typeface="Montserrat"/>
                <a:sym typeface="Montserrat"/>
              </a:defRPr>
            </a:lvl5pPr>
            <a:lvl6pPr indent="-32385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36" name="Google Shape;36;p17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pic>
        <p:nvPicPr>
          <p:cNvPr id="37" name="Google Shape;37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847835"/>
            <a:ext cx="9144000" cy="296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29991" y="4883531"/>
            <a:ext cx="2088194" cy="2345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8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9"/>
          <p:cNvSpPr/>
          <p:nvPr>
            <p:ph idx="2" type="pic"/>
          </p:nvPr>
        </p:nvSpPr>
        <p:spPr>
          <a:xfrm>
            <a:off x="5941463" y="0"/>
            <a:ext cx="3202537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43" name="Google Shape;43;p19"/>
          <p:cNvSpPr/>
          <p:nvPr>
            <p:ph idx="3" type="pic"/>
          </p:nvPr>
        </p:nvSpPr>
        <p:spPr>
          <a:xfrm>
            <a:off x="0" y="2276085"/>
            <a:ext cx="3202537" cy="2571750"/>
          </a:xfrm>
          <a:prstGeom prst="rect">
            <a:avLst/>
          </a:prstGeom>
          <a:noFill/>
          <a:ln>
            <a:noFill/>
          </a:ln>
        </p:spPr>
      </p:sp>
      <p:pic>
        <p:nvPicPr>
          <p:cNvPr id="44" name="Google Shape;44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847835"/>
            <a:ext cx="9144000" cy="296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29991" y="4883531"/>
            <a:ext cx="2088194" cy="2345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8_Title Slide">
  <p:cSld name="48_Title Slide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0"/>
          <p:cNvSpPr/>
          <p:nvPr>
            <p:ph idx="2" type="pic"/>
          </p:nvPr>
        </p:nvSpPr>
        <p:spPr>
          <a:xfrm>
            <a:off x="0" y="1890757"/>
            <a:ext cx="9144000" cy="2736791"/>
          </a:xfrm>
          <a:prstGeom prst="rect">
            <a:avLst/>
          </a:prstGeom>
          <a:noFill/>
          <a:ln>
            <a:noFill/>
          </a:ln>
        </p:spPr>
      </p:sp>
      <p:pic>
        <p:nvPicPr>
          <p:cNvPr id="48" name="Google Shape;48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847835"/>
            <a:ext cx="9144000" cy="296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29991" y="4883531"/>
            <a:ext cx="2088194" cy="234557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20"/>
          <p:cNvSpPr txBox="1"/>
          <p:nvPr>
            <p:ph idx="1" type="body"/>
          </p:nvPr>
        </p:nvSpPr>
        <p:spPr>
          <a:xfrm>
            <a:off x="411162" y="290932"/>
            <a:ext cx="8321675" cy="1379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0_Title Slide">
  <p:cSld name="50_Title Slide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c2.png" id="52" name="Google Shape;52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4650931" y="699278"/>
            <a:ext cx="3587690" cy="3574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21"/>
          <p:cNvSpPr/>
          <p:nvPr>
            <p:ph idx="2" type="pic"/>
          </p:nvPr>
        </p:nvSpPr>
        <p:spPr>
          <a:xfrm flipH="1">
            <a:off x="5423361" y="848327"/>
            <a:ext cx="2662925" cy="2225474"/>
          </a:xfrm>
          <a:prstGeom prst="rect">
            <a:avLst/>
          </a:prstGeom>
          <a:noFill/>
          <a:ln>
            <a:noFill/>
          </a:ln>
        </p:spPr>
      </p:sp>
      <p:pic>
        <p:nvPicPr>
          <p:cNvPr id="54" name="Google Shape;5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847835"/>
            <a:ext cx="9144000" cy="296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29991" y="4883531"/>
            <a:ext cx="2088194" cy="2345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  <a:defRPr b="0" i="0" sz="3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2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B9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B9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B9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B9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B9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B9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B9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B9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B9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6e865d85c1_0_7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  <a:defRPr b="0" i="0" sz="3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" name="Google Shape;63;g26e865d85c1_0_77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g26e865d85c1_0_7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B9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B9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B9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B9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B9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B9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B9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B9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B9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mailto:weih9@illinois.edu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hyperlink" Target="https://guides.lib.uw.edu/research/gis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11.jpg"/><Relationship Id="rId5" Type="http://schemas.openxmlformats.org/officeDocument/2006/relationships/image" Target="../media/image13.jpg"/><Relationship Id="rId6" Type="http://schemas.openxmlformats.org/officeDocument/2006/relationships/image" Target="../media/image14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png"/><Relationship Id="rId4" Type="http://schemas.openxmlformats.org/officeDocument/2006/relationships/image" Target="../media/image21.png"/><Relationship Id="rId5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"/>
          <p:cNvSpPr/>
          <p:nvPr/>
        </p:nvSpPr>
        <p:spPr>
          <a:xfrm>
            <a:off x="2737485" y="2343058"/>
            <a:ext cx="3669030" cy="3977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Logo&#10;&#10;Description automatically generated" id="127" name="Google Shape;127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87628" y="450222"/>
            <a:ext cx="2568743" cy="1256178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"/>
          <p:cNvSpPr txBox="1"/>
          <p:nvPr/>
        </p:nvSpPr>
        <p:spPr>
          <a:xfrm>
            <a:off x="82717" y="4727795"/>
            <a:ext cx="3313626" cy="3335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AI-ready Data</a:t>
            </a:r>
            <a:endParaRPr b="0" i="0" sz="12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9" name="Google Shape;129;p1"/>
          <p:cNvSpPr txBox="1"/>
          <p:nvPr/>
        </p:nvSpPr>
        <p:spPr>
          <a:xfrm>
            <a:off x="6778869" y="4727795"/>
            <a:ext cx="2365131" cy="3335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April 15, 2024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27062" y="4593487"/>
            <a:ext cx="518274" cy="521493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"/>
          <p:cNvSpPr txBox="1"/>
          <p:nvPr/>
        </p:nvSpPr>
        <p:spPr>
          <a:xfrm>
            <a:off x="112275" y="1971400"/>
            <a:ext cx="89469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AI-ready Geospatial Data: Structured Hypercube for Geospatial Knowledge Understanding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Presenters: Wei Hu</a:t>
            </a:r>
            <a:endParaRPr b="0" i="0" sz="18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University of Illinois Urbana-Champaign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I-GUIDE the Hypercube Team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"/>
          <p:cNvSpPr txBox="1"/>
          <p:nvPr/>
        </p:nvSpPr>
        <p:spPr>
          <a:xfrm>
            <a:off x="4145336" y="4727795"/>
            <a:ext cx="1868975" cy="3335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Award #: 2118329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cc57b016df_0_2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/>
              <a:t>Challenges</a:t>
            </a:r>
            <a:endParaRPr/>
          </a:p>
        </p:txBody>
      </p:sp>
      <p:sp>
        <p:nvSpPr>
          <p:cNvPr id="277" name="Google Shape;277;g2cc57b016df_0_25"/>
          <p:cNvSpPr txBox="1"/>
          <p:nvPr>
            <p:ph idx="1" type="body"/>
          </p:nvPr>
        </p:nvSpPr>
        <p:spPr>
          <a:xfrm>
            <a:off x="628650" y="1369225"/>
            <a:ext cx="81375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Retrieval augmented generation</a:t>
            </a:r>
            <a:endParaRPr sz="16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Geospatial constraint to generative AI output</a:t>
            </a:r>
            <a:endParaRPr sz="16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Unify multi-source data ontology and taxonomy (AI vs Human) 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Multimodal geospatial hypercube</a:t>
            </a:r>
            <a:endParaRPr sz="16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Multi-source heterogeneity of geospatial data</a:t>
            </a:r>
            <a:endParaRPr sz="16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Synthesis knowledge from multi modalities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Maps (cartography) as human intelligence for real-word observation (not AI-ready)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Benchmarks for intelligence knowledge understanding</a:t>
            </a:r>
            <a:endParaRPr sz="16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b6982d9b4d_0_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 sz="3200"/>
              <a:t>Opportunities</a:t>
            </a:r>
            <a:endParaRPr/>
          </a:p>
        </p:txBody>
      </p:sp>
      <p:sp>
        <p:nvSpPr>
          <p:cNvPr id="284" name="Google Shape;284;g1b6982d9b4d_0_0"/>
          <p:cNvSpPr txBox="1"/>
          <p:nvPr/>
        </p:nvSpPr>
        <p:spPr>
          <a:xfrm>
            <a:off x="87419" y="4813705"/>
            <a:ext cx="247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t/>
            </a:r>
            <a:endParaRPr b="0" i="0" sz="75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fld id="{00000000-1234-1234-1234-123412341234}" type="slidenum">
              <a:rPr b="0" i="0" lang="en-US" sz="7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b="0" i="0" sz="75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85" name="Google Shape;285;g1b6982d9b4d_0_0"/>
          <p:cNvSpPr txBox="1"/>
          <p:nvPr>
            <p:ph idx="1" type="body"/>
          </p:nvPr>
        </p:nvSpPr>
        <p:spPr>
          <a:xfrm>
            <a:off x="628650" y="1369225"/>
            <a:ext cx="8548500" cy="3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Retrieval augmented generation</a:t>
            </a:r>
            <a:endParaRPr sz="16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Unifying ontology and taxonomy for different data sources</a:t>
            </a:r>
            <a:endParaRPr sz="16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Geospatial constraint for generative AI</a:t>
            </a:r>
            <a:endParaRPr sz="1600"/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Understand locations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Hypercube construction for multiple modalities</a:t>
            </a:r>
            <a:endParaRPr sz="16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Sophisticated </a:t>
            </a:r>
            <a:r>
              <a:rPr lang="en-US" sz="1600"/>
              <a:t>dimensions such as summary, causes, etc.</a:t>
            </a:r>
            <a:endParaRPr sz="16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Hypercube construction with vision LLMs</a:t>
            </a:r>
            <a:endParaRPr sz="1600"/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Maps (cartography): theme, projection, area, knowledge conveyed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Hypercube-augmented LLMs for QA</a:t>
            </a:r>
            <a:endParaRPr sz="16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Trustworthiness and robustness</a:t>
            </a:r>
            <a:endParaRPr sz="16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1"/>
          <p:cNvSpPr txBox="1"/>
          <p:nvPr>
            <p:ph type="title"/>
          </p:nvPr>
        </p:nvSpPr>
        <p:spPr>
          <a:xfrm>
            <a:off x="477899" y="726750"/>
            <a:ext cx="7711500" cy="89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</a:pPr>
            <a:r>
              <a:rPr b="1" lang="en-US" sz="3600"/>
              <a:t>Thanks！</a:t>
            </a:r>
            <a:endParaRPr b="1" sz="3600"/>
          </a:p>
        </p:txBody>
      </p:sp>
      <p:sp>
        <p:nvSpPr>
          <p:cNvPr id="292" name="Google Shape;292;p11"/>
          <p:cNvSpPr txBox="1"/>
          <p:nvPr>
            <p:ph idx="1" type="body"/>
          </p:nvPr>
        </p:nvSpPr>
        <p:spPr>
          <a:xfrm>
            <a:off x="440150" y="2059675"/>
            <a:ext cx="8455500" cy="17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2700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b="1" lang="en-US" sz="220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b="1" lang="en-US" sz="1900">
                <a:latin typeface="Tahoma"/>
                <a:ea typeface="Tahoma"/>
                <a:cs typeface="Tahoma"/>
                <a:sym typeface="Tahoma"/>
              </a:rPr>
              <a:t>Comments / Questions? </a:t>
            </a:r>
            <a:endParaRPr sz="1300"/>
          </a:p>
          <a:p>
            <a:pPr indent="0" lvl="0" marL="17145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r>
              <a:t/>
            </a:r>
            <a:endParaRPr b="1" sz="1900">
              <a:latin typeface="Tahoma"/>
              <a:ea typeface="Tahoma"/>
              <a:cs typeface="Tahoma"/>
              <a:sym typeface="Tahoma"/>
            </a:endParaRPr>
          </a:p>
          <a:p>
            <a:pPr indent="-127000" lvl="0" marL="17145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b="1" lang="en-US" sz="1900">
                <a:latin typeface="Tahoma"/>
                <a:ea typeface="Tahoma"/>
                <a:cs typeface="Tahoma"/>
                <a:sym typeface="Tahoma"/>
              </a:rPr>
              <a:t> Contact:  </a:t>
            </a:r>
            <a:r>
              <a:rPr b="1" lang="en-US" sz="1900" u="sng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3"/>
              </a:rPr>
              <a:t>weih9@illinois.edu</a:t>
            </a:r>
            <a:r>
              <a:rPr b="1" lang="en-US" sz="1900">
                <a:latin typeface="Tahoma"/>
                <a:ea typeface="Tahoma"/>
                <a:cs typeface="Tahoma"/>
                <a:sym typeface="Tahoma"/>
              </a:rPr>
              <a:t> </a:t>
            </a:r>
            <a:endParaRPr b="1" sz="19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93" name="Google Shape;293;p11"/>
          <p:cNvSpPr txBox="1"/>
          <p:nvPr>
            <p:ph idx="4294967295" type="sldNum"/>
          </p:nvPr>
        </p:nvSpPr>
        <p:spPr>
          <a:xfrm>
            <a:off x="9371248" y="64928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11"/>
          <p:cNvSpPr txBox="1"/>
          <p:nvPr/>
        </p:nvSpPr>
        <p:spPr>
          <a:xfrm>
            <a:off x="87419" y="4813705"/>
            <a:ext cx="24765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t/>
            </a:r>
            <a:endParaRPr b="0" i="0" sz="75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fld id="{00000000-1234-1234-1234-123412341234}" type="slidenum">
              <a:rPr b="0" i="0" lang="en-US" sz="7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b="0" i="0" sz="75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 sz="3200"/>
              <a:t>Understanding Dam Failure Events </a:t>
            </a:r>
            <a:endParaRPr sz="32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 sz="3200"/>
              <a:t>with the </a:t>
            </a:r>
            <a:r>
              <a:rPr b="0" i="0" lang="en-US" sz="3200" u="none" strike="noStrike">
                <a:solidFill>
                  <a:srgbClr val="13284B"/>
                </a:solidFill>
                <a:latin typeface="Montserrat"/>
                <a:ea typeface="Montserrat"/>
                <a:cs typeface="Montserrat"/>
                <a:sym typeface="Montserrat"/>
              </a:rPr>
              <a:t>Metacoupling Framework</a:t>
            </a:r>
            <a:endParaRPr sz="3200"/>
          </a:p>
        </p:txBody>
      </p:sp>
      <p:graphicFrame>
        <p:nvGraphicFramePr>
          <p:cNvPr id="301" name="Google Shape;301;p2"/>
          <p:cNvGraphicFramePr/>
          <p:nvPr/>
        </p:nvGraphicFramePr>
        <p:xfrm>
          <a:off x="86710" y="138524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{0E055D0C-C5FD-4580-86E1-036C5DF4C455}</a:tableStyleId>
              </a:tblPr>
              <a:tblGrid>
                <a:gridCol w="843450"/>
                <a:gridCol w="1929725"/>
                <a:gridCol w="2106250"/>
                <a:gridCol w="2263100"/>
                <a:gridCol w="1828050"/>
              </a:tblGrid>
              <a:tr h="197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45725" marL="4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Causes</a:t>
                      </a:r>
                      <a:endParaRPr b="0" i="0" sz="12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45725" marL="4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Effects</a:t>
                      </a:r>
                      <a:endParaRPr b="0" i="0" sz="12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45725" marL="4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Flows</a:t>
                      </a:r>
                      <a:endParaRPr b="0" i="0" sz="12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45725" marL="4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Agents associated</a:t>
                      </a:r>
                      <a:endParaRPr sz="1200" u="none" cap="none" strike="noStrike"/>
                    </a:p>
                  </a:txBody>
                  <a:tcPr marT="45725" marB="45725" marR="45725" marL="4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2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Types</a:t>
                      </a:r>
                      <a:endParaRPr b="0" i="0" sz="12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45725" marL="4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construction quality, dam age, weather, management, financial, human errors, etc.</a:t>
                      </a:r>
                      <a:endParaRPr b="0" i="0" sz="12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45725" marL="4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demographic, economy, ecosystem, infrastructure, etc.</a:t>
                      </a:r>
                      <a:endParaRPr sz="1400" u="none" cap="none" strike="noStrike"/>
                    </a:p>
                  </a:txBody>
                  <a:tcPr marT="45725" marB="45725" marR="45725" marL="4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movement of information, water, goods, services, people, organisms, sediments, etc.</a:t>
                      </a:r>
                      <a:endParaRPr b="0" i="0" sz="12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45725" marL="4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residents, NGOs, dam managers and owners, government agencies, etc.</a:t>
                      </a:r>
                      <a:endParaRPr b="0" i="0" sz="12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45725" marB="45725" marR="45725" marL="4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83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At the dam site</a:t>
                      </a:r>
                      <a:endParaRPr sz="1200" u="none" cap="none" strike="noStrike"/>
                    </a:p>
                  </a:txBody>
                  <a:tcPr marT="45725" marB="45725" marR="45725" marL="4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dam age, construction quality, rainfall, human errors, etc.</a:t>
                      </a:r>
                      <a:endParaRPr sz="1200" u="none" cap="none" strike="noStrike"/>
                    </a:p>
                  </a:txBody>
                  <a:tcPr marT="45725" marB="45725" marR="45725" marL="4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infrastructure collapse, water loss, economic loss, etc.</a:t>
                      </a:r>
                      <a:endParaRPr sz="1200" u="none" cap="none" strike="noStrike"/>
                    </a:p>
                  </a:txBody>
                  <a:tcPr marT="45725" marB="45725" marR="45725" marL="4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movement of water, sediment, organisms, etc.</a:t>
                      </a:r>
                      <a:endParaRPr sz="1200" u="none" cap="none" strike="noStrike"/>
                    </a:p>
                  </a:txBody>
                  <a:tcPr marT="45725" marB="45725" marR="45725" marL="4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dam managers and owners</a:t>
                      </a:r>
                      <a:endParaRPr sz="1200" u="none" cap="none" strike="noStrike"/>
                    </a:p>
                  </a:txBody>
                  <a:tcPr marT="45725" marB="45725" marR="45725" marL="4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2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Near the dam site</a:t>
                      </a:r>
                      <a:endParaRPr sz="1200" u="none" cap="none" strike="noStrike"/>
                    </a:p>
                  </a:txBody>
                  <a:tcPr marT="45725" marB="45725" marR="45725" marL="4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rainfall flow to reservoir, etc.</a:t>
                      </a:r>
                      <a:endParaRPr sz="1200" u="none" cap="none" strike="noStrike"/>
                    </a:p>
                  </a:txBody>
                  <a:tcPr marT="45725" marB="45725" marR="45725" marL="4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deaths, injuries, flooding, damage to land, crops, livestock, roads, etc.</a:t>
                      </a:r>
                      <a:endParaRPr sz="1200" u="none" cap="none" strike="noStrike"/>
                    </a:p>
                  </a:txBody>
                  <a:tcPr marT="45725" marB="45725" marR="45725" marL="4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movement of information, financial capital, organisms, goods, services, people, etc.</a:t>
                      </a:r>
                      <a:endParaRPr sz="1200" u="none" cap="none" strike="noStrike"/>
                    </a:p>
                  </a:txBody>
                  <a:tcPr marT="45725" marB="45725" marR="45725" marL="4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farmers, residents, workers, teachers, students, etc.</a:t>
                      </a:r>
                      <a:endParaRPr sz="1200" u="none" cap="none" strike="noStrike"/>
                    </a:p>
                  </a:txBody>
                  <a:tcPr marT="45725" marB="45725" marR="45725" marL="4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79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Far away from the dam site</a:t>
                      </a:r>
                      <a:endParaRPr sz="1200" u="none" cap="none" strike="noStrike"/>
                    </a:p>
                  </a:txBody>
                  <a:tcPr marT="45725" marB="45725" marR="45725" marL="4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rainfall flow to reservoir, financial support, etc.</a:t>
                      </a:r>
                      <a:endParaRPr sz="1200" u="none" cap="none" strike="noStrike"/>
                    </a:p>
                  </a:txBody>
                  <a:tcPr marT="45725" marB="45725" marR="45725" marL="4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support for rescue and recovery, species invasion, economic production, etc.</a:t>
                      </a:r>
                      <a:endParaRPr sz="1200" u="none" cap="none" strike="noStrike"/>
                    </a:p>
                  </a:txBody>
                  <a:tcPr marT="45725" marB="45725" marR="45725" marL="4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movement of information, water,  financial capital, sediment, people, etc.</a:t>
                      </a:r>
                      <a:endParaRPr sz="1200" u="none" cap="none" strike="noStrike"/>
                    </a:p>
                  </a:txBody>
                  <a:tcPr marT="45725" marB="45725" marR="45725" marL="4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government agencies, factories producing goods and products, etc.</a:t>
                      </a:r>
                      <a:endParaRPr sz="1200" u="none" cap="none" strike="noStrike"/>
                    </a:p>
                  </a:txBody>
                  <a:tcPr marT="45725" marB="45725" marR="45725" marL="4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45725" marB="45725" marR="45725" marL="4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45725" marB="45725" marR="45725" marL="4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45725" marB="45725" marR="45725" marL="4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45725" marB="45725" marR="45725" marL="4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45725" marB="45725" marR="45725" marL="4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02" name="Google Shape;302;p2"/>
          <p:cNvSpPr txBox="1"/>
          <p:nvPr/>
        </p:nvSpPr>
        <p:spPr>
          <a:xfrm>
            <a:off x="87419" y="4813705"/>
            <a:ext cx="24765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t/>
            </a:r>
            <a:endParaRPr b="0" i="0" sz="75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fld id="{00000000-1234-1234-1234-123412341234}" type="slidenum">
              <a:rPr b="0" i="0" lang="en-US" sz="7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b="0" i="0" sz="75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b="0" i="0" lang="en-US" sz="3200" u="none" strike="noStrike">
                <a:solidFill>
                  <a:srgbClr val="13284B"/>
                </a:solidFill>
                <a:latin typeface="Montserrat"/>
                <a:ea typeface="Montserrat"/>
                <a:cs typeface="Montserrat"/>
                <a:sym typeface="Montserrat"/>
              </a:rPr>
              <a:t>Metacoupling Framework</a:t>
            </a:r>
            <a:endParaRPr sz="3200"/>
          </a:p>
        </p:txBody>
      </p:sp>
      <p:sp>
        <p:nvSpPr>
          <p:cNvPr id="309" name="Google Shape;309;p25"/>
          <p:cNvSpPr txBox="1"/>
          <p:nvPr/>
        </p:nvSpPr>
        <p:spPr>
          <a:xfrm>
            <a:off x="432050" y="3946357"/>
            <a:ext cx="8637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(a) A schematic diagram illustrating a focal coupled human and natural system, an adjacent system, and a distant system, as well as their interactions (indicated by arrows). (b) Metacoupling consists of intracoupling and intercoupling, which in turn includes pericoupling and telecoupling. “Integration across a metacoupled world” (Liu, 2017)</a:t>
            </a:r>
            <a:endParaRPr b="0" i="0" sz="12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10" name="Google Shape;310;p25"/>
          <p:cNvPicPr preferRelativeResize="0"/>
          <p:nvPr/>
        </p:nvPicPr>
        <p:blipFill rotWithShape="1">
          <a:blip r:embed="rId3">
            <a:alphaModFix/>
          </a:blip>
          <a:srcRect b="0" l="4832" r="4840" t="55426"/>
          <a:stretch/>
        </p:blipFill>
        <p:spPr>
          <a:xfrm>
            <a:off x="4639825" y="1268016"/>
            <a:ext cx="4072125" cy="190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5"/>
          <p:cNvPicPr preferRelativeResize="0"/>
          <p:nvPr/>
        </p:nvPicPr>
        <p:blipFill rotWithShape="1">
          <a:blip r:embed="rId3">
            <a:alphaModFix/>
          </a:blip>
          <a:srcRect b="44410" l="6829" r="0" t="0"/>
          <a:stretch/>
        </p:blipFill>
        <p:spPr>
          <a:xfrm>
            <a:off x="432050" y="1268016"/>
            <a:ext cx="4364025" cy="24621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25"/>
          <p:cNvSpPr txBox="1"/>
          <p:nvPr/>
        </p:nvSpPr>
        <p:spPr>
          <a:xfrm>
            <a:off x="87419" y="4813705"/>
            <a:ext cx="247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t/>
            </a:r>
            <a:endParaRPr b="0" i="0" sz="75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fld id="{00000000-1234-1234-1234-123412341234}" type="slidenum">
              <a:rPr b="0" i="0" lang="en-US" sz="7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b="0" i="0" sz="75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aphic depicting the Broader Impacts and Intellectual Merit" id="318" name="Google Shape;318;g26e865d85c1_0_276"/>
          <p:cNvPicPr preferRelativeResize="0"/>
          <p:nvPr/>
        </p:nvPicPr>
        <p:blipFill rotWithShape="1">
          <a:blip r:embed="rId3">
            <a:alphaModFix/>
          </a:blip>
          <a:srcRect b="3236" l="0" r="2789" t="2643"/>
          <a:stretch/>
        </p:blipFill>
        <p:spPr>
          <a:xfrm>
            <a:off x="388198" y="618632"/>
            <a:ext cx="8111463" cy="390623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g26e865d85c1_0_276"/>
          <p:cNvSpPr txBox="1"/>
          <p:nvPr>
            <p:ph idx="4294967295" type="sldNum"/>
          </p:nvPr>
        </p:nvSpPr>
        <p:spPr>
          <a:xfrm>
            <a:off x="9371248" y="64928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g26e865d85c1_0_276"/>
          <p:cNvSpPr/>
          <p:nvPr/>
        </p:nvSpPr>
        <p:spPr>
          <a:xfrm>
            <a:off x="5776176" y="366244"/>
            <a:ext cx="1425300" cy="4527000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accent1">
              <a:alpha val="29411"/>
            </a:schemeClr>
          </a:solidFill>
          <a:ln cap="flat" cmpd="sng" w="12700">
            <a:solidFill>
              <a:srgbClr val="257C7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g26e865d85c1_0_276"/>
          <p:cNvSpPr/>
          <p:nvPr/>
        </p:nvSpPr>
        <p:spPr>
          <a:xfrm rot="10800000">
            <a:off x="2047881" y="231846"/>
            <a:ext cx="1377900" cy="4462500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accent1">
              <a:alpha val="29411"/>
            </a:schemeClr>
          </a:solidFill>
          <a:ln cap="flat" cmpd="sng" w="12700">
            <a:solidFill>
              <a:srgbClr val="257C7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g26e865d85c1_0_276"/>
          <p:cNvSpPr txBox="1"/>
          <p:nvPr/>
        </p:nvSpPr>
        <p:spPr>
          <a:xfrm>
            <a:off x="87419" y="4813705"/>
            <a:ext cx="247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Calibri"/>
              <a:buNone/>
            </a:pPr>
            <a:r>
              <a:t/>
            </a:r>
            <a:endParaRPr b="0" i="0" sz="75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Tahoma"/>
              <a:buNone/>
            </a:pPr>
            <a:fld id="{00000000-1234-1234-1234-123412341234}" type="slidenum">
              <a:rPr b="0" i="0" lang="en-US" sz="7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b="0" i="0" sz="75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6e865d85c1_0_69"/>
          <p:cNvSpPr txBox="1"/>
          <p:nvPr>
            <p:ph idx="1" type="body"/>
          </p:nvPr>
        </p:nvSpPr>
        <p:spPr>
          <a:xfrm>
            <a:off x="524650" y="1369225"/>
            <a:ext cx="27315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0825" lvl="1" marL="25717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950"/>
              <a:buFont typeface="Montserrat"/>
              <a:buChar char="■"/>
            </a:pPr>
            <a:r>
              <a:rPr b="1" lang="en-US" sz="1400"/>
              <a:t>Heterogeneous</a:t>
            </a:r>
            <a:endParaRPr sz="1700"/>
          </a:p>
          <a:p>
            <a:pPr indent="-250825" lvl="2" marL="557212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</a:pPr>
            <a:r>
              <a:rPr lang="en-US" sz="1400"/>
              <a:t>Syntactic</a:t>
            </a:r>
            <a:endParaRPr sz="1400"/>
          </a:p>
          <a:p>
            <a:pPr indent="-250825" lvl="2" marL="557212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</a:pPr>
            <a:r>
              <a:rPr lang="en-US" sz="1400"/>
              <a:t>Semantic</a:t>
            </a:r>
            <a:endParaRPr sz="1400"/>
          </a:p>
          <a:p>
            <a:pPr indent="-250825" lvl="1" marL="257175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hlink"/>
              </a:buClr>
              <a:buSzPts val="950"/>
              <a:buFont typeface="Montserrat"/>
              <a:buChar char="■"/>
            </a:pPr>
            <a:r>
              <a:rPr b="1" lang="en-US" sz="1400"/>
              <a:t>Dynamic</a:t>
            </a:r>
            <a:endParaRPr sz="1700"/>
          </a:p>
          <a:p>
            <a:pPr indent="-250825" lvl="2" marL="557212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</a:pPr>
            <a:r>
              <a:rPr lang="en-US" sz="1400"/>
              <a:t>Spatial and temporal</a:t>
            </a:r>
            <a:endParaRPr sz="1400"/>
          </a:p>
          <a:p>
            <a:pPr indent="-250825" lvl="2" marL="557212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</a:pPr>
            <a:r>
              <a:rPr lang="en-US" sz="1400"/>
              <a:t>E.g. social media</a:t>
            </a:r>
            <a:endParaRPr sz="1400"/>
          </a:p>
          <a:p>
            <a:pPr indent="-250825" lvl="1" marL="257175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hlink"/>
              </a:buClr>
              <a:buSzPts val="950"/>
              <a:buFont typeface="Montserrat"/>
              <a:buChar char="■"/>
            </a:pPr>
            <a:r>
              <a:rPr b="1" lang="en-US" sz="1400"/>
              <a:t>Massive</a:t>
            </a:r>
            <a:endParaRPr sz="1700"/>
          </a:p>
          <a:p>
            <a:pPr indent="-250825" lvl="2" marL="557212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</a:pPr>
            <a:r>
              <a:rPr lang="en-US" sz="1400"/>
              <a:t>Produced by individuals</a:t>
            </a:r>
            <a:endParaRPr sz="1400"/>
          </a:p>
          <a:p>
            <a:pPr indent="-250825" lvl="2" marL="557212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</a:pPr>
            <a:r>
              <a:rPr lang="en-US" sz="1400"/>
              <a:t>Accessible to individuals</a:t>
            </a:r>
            <a:endParaRPr sz="1400"/>
          </a:p>
        </p:txBody>
      </p:sp>
      <p:sp>
        <p:nvSpPr>
          <p:cNvPr id="139" name="Google Shape;139;g26e865d85c1_0_69"/>
          <p:cNvSpPr txBox="1"/>
          <p:nvPr/>
        </p:nvSpPr>
        <p:spPr>
          <a:xfrm>
            <a:off x="3130200" y="1369225"/>
            <a:ext cx="2543400" cy="31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57175" lvl="1" marL="2571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050"/>
              <a:buFont typeface="Montserrat"/>
              <a:buChar char="■"/>
            </a:pPr>
            <a:r>
              <a:rPr b="1" i="0" lang="en-US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Large-scale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57175" lvl="2" marL="557212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Global coverage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57175" lvl="1" marL="257175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hlink"/>
              </a:buClr>
              <a:buSzPts val="1050"/>
              <a:buFont typeface="Montserrat"/>
              <a:buChar char="■"/>
            </a:pPr>
            <a:r>
              <a:rPr b="1" i="0" lang="en-US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Fine granularity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57175" lvl="2" marL="557212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Individual-level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57175" lvl="2" marL="557212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High-resolution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57175" lvl="1" marL="257175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hlink"/>
              </a:buClr>
              <a:buSzPts val="1050"/>
              <a:buFont typeface="Montserrat"/>
              <a:buChar char="■"/>
            </a:pPr>
            <a:r>
              <a:rPr b="1" i="0" lang="en-US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Distributed access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57175" lvl="2" marL="557212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Interoperability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57175" lvl="2" marL="557212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Privacy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57175" lvl="2" marL="557212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Security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0" name="Google Shape;140;g26e865d85c1_0_69"/>
          <p:cNvSpPr txBox="1"/>
          <p:nvPr>
            <p:ph type="title"/>
          </p:nvPr>
        </p:nvSpPr>
        <p:spPr>
          <a:xfrm>
            <a:off x="4585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ahoma"/>
              <a:buNone/>
            </a:pPr>
            <a:r>
              <a:rPr lang="en-US" sz="2800"/>
              <a:t>Geospatial Big Data</a:t>
            </a:r>
            <a:br>
              <a:rPr b="1" lang="en-US">
                <a:latin typeface="Tahoma"/>
                <a:ea typeface="Tahoma"/>
                <a:cs typeface="Tahoma"/>
                <a:sym typeface="Tahoma"/>
              </a:rPr>
            </a:br>
            <a:r>
              <a:rPr i="1" lang="en-US" sz="1050">
                <a:solidFill>
                  <a:srgbClr val="000000"/>
                </a:solidFill>
              </a:rPr>
              <a:t>Volume, Velocity, Variety, Variability, Veracity, Value, etc. </a:t>
            </a:r>
            <a:r>
              <a:rPr b="1" i="1" lang="en-US" sz="1050">
                <a:latin typeface="Tahoma"/>
                <a:ea typeface="Tahoma"/>
                <a:cs typeface="Tahoma"/>
                <a:sym typeface="Tahoma"/>
              </a:rPr>
              <a:t> </a:t>
            </a:r>
            <a:endParaRPr/>
          </a:p>
        </p:txBody>
      </p:sp>
      <p:sp>
        <p:nvSpPr>
          <p:cNvPr id="141" name="Google Shape;141;g26e865d85c1_0_69"/>
          <p:cNvSpPr txBox="1"/>
          <p:nvPr/>
        </p:nvSpPr>
        <p:spPr>
          <a:xfrm>
            <a:off x="87419" y="4813705"/>
            <a:ext cx="247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Calibri"/>
              <a:buNone/>
            </a:pPr>
            <a:r>
              <a:t/>
            </a:r>
            <a:endParaRPr b="0" i="0" sz="75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Tahoma"/>
              <a:buNone/>
            </a:pPr>
            <a:fld id="{00000000-1234-1234-1234-123412341234}" type="slidenum">
              <a:rPr b="0" i="0" lang="en-US" sz="7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b="0" i="0" sz="75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42" name="Google Shape;142;g26e865d85c1_0_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80550" y="1083625"/>
            <a:ext cx="2885575" cy="314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g26e865d85c1_0_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55550" y="454525"/>
            <a:ext cx="1135550" cy="412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g26e865d85c1_0_69"/>
          <p:cNvSpPr txBox="1"/>
          <p:nvPr/>
        </p:nvSpPr>
        <p:spPr>
          <a:xfrm>
            <a:off x="6642550" y="4435375"/>
            <a:ext cx="16503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Image: (Yang et al., 2017, p. 120)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g26e865d85c1_0_69"/>
          <p:cNvSpPr txBox="1"/>
          <p:nvPr/>
        </p:nvSpPr>
        <p:spPr>
          <a:xfrm>
            <a:off x="6264250" y="4099875"/>
            <a:ext cx="20286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Image: </a:t>
            </a:r>
            <a:r>
              <a:rPr b="0" i="0" lang="en-US" sz="7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https://guides.lib.uw.edu/research/gis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6e865d85c1_0_137"/>
          <p:cNvSpPr txBox="1"/>
          <p:nvPr>
            <p:ph type="title"/>
          </p:nvPr>
        </p:nvSpPr>
        <p:spPr>
          <a:xfrm>
            <a:off x="458550" y="2576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lang="en-US" sz="2800"/>
              <a:t>Geospatial Knowledge Hypercube</a:t>
            </a:r>
            <a:endParaRPr sz="2000"/>
          </a:p>
        </p:txBody>
      </p:sp>
      <p:pic>
        <p:nvPicPr>
          <p:cNvPr id="152" name="Google Shape;152;g26e865d85c1_0_1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0725" y="1225688"/>
            <a:ext cx="4178200" cy="3055176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g26e865d85c1_0_137"/>
          <p:cNvSpPr txBox="1"/>
          <p:nvPr/>
        </p:nvSpPr>
        <p:spPr>
          <a:xfrm>
            <a:off x="87419" y="4813705"/>
            <a:ext cx="247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Calibri"/>
              <a:buNone/>
            </a:pPr>
            <a:r>
              <a:t/>
            </a:r>
            <a:endParaRPr b="0" i="0" sz="75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Tahoma"/>
              <a:buNone/>
            </a:pPr>
            <a:fld id="{00000000-1234-1234-1234-123412341234}" type="slidenum">
              <a:rPr b="0" i="0" lang="en-US" sz="7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b="0" i="0" sz="75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54" name="Google Shape;154;g26e865d85c1_0_137"/>
          <p:cNvSpPr txBox="1"/>
          <p:nvPr/>
        </p:nvSpPr>
        <p:spPr>
          <a:xfrm>
            <a:off x="610725" y="4475000"/>
            <a:ext cx="7922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Zhaonan Wang, Bowen Jin, Wei Hu, Minhao Jiang, Seungyeon Kang, Zhiyuan Li, Jiawei Han, and Shaowen Wang (2023) Geospatial Knowledge Hypercube. </a:t>
            </a:r>
            <a:r>
              <a:rPr b="0" i="1" lang="en-US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Proceedings of the 31</a:t>
            </a:r>
            <a:r>
              <a:rPr b="0" baseline="30000" i="1" lang="en-US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b="0" i="1" lang="en-US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ACM SIGSPATIAL International Conference on Advances in Geographic Information Systems (ACM SIGSPATIAL 2023)</a:t>
            </a:r>
            <a:r>
              <a:rPr b="0" i="0" lang="en-US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Hamburg, Germany, November 13 – 16, 2023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g26e865d85c1_0_137"/>
          <p:cNvSpPr txBox="1"/>
          <p:nvPr/>
        </p:nvSpPr>
        <p:spPr>
          <a:xfrm>
            <a:off x="4445875" y="1688125"/>
            <a:ext cx="4435500" cy="21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Convert unstructured information to structured knowledge</a:t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Synthesis geospatial knowledge into </a:t>
            </a:r>
            <a:r>
              <a:rPr b="1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AI-ready hypercube</a:t>
            </a:r>
            <a:endParaRPr b="1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Digital discovery and innovation through harnessing the geospatial data revolution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3"/>
          <p:cNvSpPr txBox="1"/>
          <p:nvPr>
            <p:ph type="title"/>
          </p:nvPr>
        </p:nvSpPr>
        <p:spPr>
          <a:xfrm>
            <a:off x="465875" y="24909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 sz="2800"/>
              <a:t>AI-ready Hypercube</a:t>
            </a:r>
            <a:endParaRPr sz="2800"/>
          </a:p>
        </p:txBody>
      </p:sp>
      <p:pic>
        <p:nvPicPr>
          <p:cNvPr id="161" name="Google Shape;16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882" y="1256141"/>
            <a:ext cx="1365253" cy="127567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3"/>
          <p:cNvSpPr txBox="1"/>
          <p:nvPr/>
        </p:nvSpPr>
        <p:spPr>
          <a:xfrm>
            <a:off x="347300" y="3194350"/>
            <a:ext cx="2658300" cy="12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-91440" lvl="0" marL="9144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b="0" i="0" lang="en-US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Multi-modality: text, map, etc.</a:t>
            </a:r>
            <a:endParaRPr b="0" i="0" sz="1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91440" lvl="0" marL="9144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b="0" i="0" lang="en-US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Multi-source: news, social media,</a:t>
            </a:r>
            <a:r>
              <a:rPr lang="en-US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en-US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VGI, etc.</a:t>
            </a:r>
            <a:endParaRPr b="0" i="0" sz="1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91440" lvl="0" marL="9144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b="0" i="0" lang="en-US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Diverse, dynamic, massive, and unstructured</a:t>
            </a:r>
            <a:endParaRPr b="0" i="0" sz="1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3" name="Google Shape;163;p23"/>
          <p:cNvSpPr txBox="1"/>
          <p:nvPr/>
        </p:nvSpPr>
        <p:spPr>
          <a:xfrm>
            <a:off x="3422624" y="3194360"/>
            <a:ext cx="24396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91440" lvl="0" marL="9144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b="0" i="0" lang="en-US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Structured knowledge representation</a:t>
            </a:r>
            <a:endParaRPr b="0" i="0" sz="1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91440" lvl="0" marL="9144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b="0" i="0" lang="en-US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Avoid heavy human labeling work</a:t>
            </a:r>
            <a:endParaRPr b="0" i="0" sz="1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stock photo. Image of look, magnify, black, focus, examining - 192294080" id="164" name="Google Shape;164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64036" y="1199004"/>
            <a:ext cx="1081306" cy="6798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 Analysis - YouTube" id="165" name="Google Shape;165;p23"/>
          <p:cNvPicPr preferRelativeResize="0"/>
          <p:nvPr/>
        </p:nvPicPr>
        <p:blipFill rotWithShape="1">
          <a:blip r:embed="rId5">
            <a:alphaModFix/>
          </a:blip>
          <a:srcRect b="5915" l="8054" r="7777" t="0"/>
          <a:stretch/>
        </p:blipFill>
        <p:spPr>
          <a:xfrm>
            <a:off x="6364025" y="1878869"/>
            <a:ext cx="1081325" cy="679874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3"/>
          <p:cNvSpPr txBox="1"/>
          <p:nvPr/>
        </p:nvSpPr>
        <p:spPr>
          <a:xfrm>
            <a:off x="6505324" y="2763290"/>
            <a:ext cx="2021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793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Downstream Tasks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7" name="Google Shape;167;p23"/>
          <p:cNvPicPr preferRelativeResize="0"/>
          <p:nvPr/>
        </p:nvPicPr>
        <p:blipFill rotWithShape="1">
          <a:blip r:embed="rId6">
            <a:alphaModFix/>
          </a:blip>
          <a:srcRect b="17268" l="11322" r="14814" t="8292"/>
          <a:stretch/>
        </p:blipFill>
        <p:spPr>
          <a:xfrm>
            <a:off x="3821196" y="1256145"/>
            <a:ext cx="1365253" cy="1295676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3"/>
          <p:cNvSpPr/>
          <p:nvPr/>
        </p:nvSpPr>
        <p:spPr>
          <a:xfrm>
            <a:off x="2786903" y="1728976"/>
            <a:ext cx="378600" cy="330000"/>
          </a:xfrm>
          <a:prstGeom prst="rightArrow">
            <a:avLst>
              <a:gd fmla="val 37685" name="adj1"/>
              <a:gd fmla="val 50000" name="adj2"/>
            </a:avLst>
          </a:prstGeom>
          <a:solidFill>
            <a:srgbClr val="12284B"/>
          </a:solidFill>
          <a:ln cap="flat" cmpd="sng" w="12700">
            <a:solidFill>
              <a:srgbClr val="12284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9" name="Google Shape;169;p23"/>
          <p:cNvSpPr txBox="1"/>
          <p:nvPr/>
        </p:nvSpPr>
        <p:spPr>
          <a:xfrm>
            <a:off x="335075" y="2763275"/>
            <a:ext cx="2021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793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Unstructured Data</a:t>
            </a:r>
            <a:endParaRPr b="0" i="0" sz="1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0" name="Google Shape;170;p23"/>
          <p:cNvSpPr txBox="1"/>
          <p:nvPr/>
        </p:nvSpPr>
        <p:spPr>
          <a:xfrm>
            <a:off x="3821175" y="2763290"/>
            <a:ext cx="1365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793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Hypercube</a:t>
            </a:r>
            <a:endParaRPr b="0" i="0" sz="1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1" name="Google Shape;171;p23"/>
          <p:cNvPicPr preferRelativeResize="0"/>
          <p:nvPr/>
        </p:nvPicPr>
        <p:blipFill rotWithShape="1">
          <a:blip r:embed="rId7">
            <a:alphaModFix/>
          </a:blip>
          <a:srcRect b="0" l="9517" r="11042" t="0"/>
          <a:stretch/>
        </p:blipFill>
        <p:spPr>
          <a:xfrm>
            <a:off x="7445350" y="1546717"/>
            <a:ext cx="1081326" cy="714533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3"/>
          <p:cNvSpPr txBox="1"/>
          <p:nvPr/>
        </p:nvSpPr>
        <p:spPr>
          <a:xfrm>
            <a:off x="6279125" y="3194360"/>
            <a:ext cx="2298600" cy="12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91440" lvl="0" marL="9144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b="0" i="0" lang="en-US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Text analysis</a:t>
            </a:r>
            <a:endParaRPr b="0" i="0" sz="1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91440" lvl="0" marL="9144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b="0" i="0" lang="en-US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Information retrieval</a:t>
            </a:r>
            <a:endParaRPr b="0" i="0" sz="1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91440" lvl="0" marL="9144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b="0" i="0" lang="en-US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Mapping</a:t>
            </a:r>
            <a:endParaRPr b="0" i="0" sz="1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91440" lvl="0" marL="9144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b="0" i="0" lang="en-US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Knowledge discovery</a:t>
            </a:r>
            <a:endParaRPr b="0" i="0" sz="1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91440" lvl="0" marL="9144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b="0" i="0" lang="en-US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LLMs QAs</a:t>
            </a:r>
            <a:endParaRPr b="0" i="0" sz="1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3" name="Google Shape;173;p23"/>
          <p:cNvSpPr/>
          <p:nvPr/>
        </p:nvSpPr>
        <p:spPr>
          <a:xfrm>
            <a:off x="5673019" y="1738970"/>
            <a:ext cx="378600" cy="330000"/>
          </a:xfrm>
          <a:prstGeom prst="rightArrow">
            <a:avLst>
              <a:gd fmla="val 37685" name="adj1"/>
              <a:gd fmla="val 50000" name="adj2"/>
            </a:avLst>
          </a:prstGeom>
          <a:solidFill>
            <a:srgbClr val="12284B"/>
          </a:solidFill>
          <a:ln cap="flat" cmpd="sng" w="12700">
            <a:solidFill>
              <a:srgbClr val="12284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4" name="Google Shape;174;p23"/>
          <p:cNvSpPr txBox="1"/>
          <p:nvPr/>
        </p:nvSpPr>
        <p:spPr>
          <a:xfrm>
            <a:off x="87419" y="4813705"/>
            <a:ext cx="24765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t/>
            </a:r>
            <a:endParaRPr b="0" i="0" sz="75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fld id="{00000000-1234-1234-1234-123412341234}" type="slidenum">
              <a:rPr b="0" i="0" lang="en-US" sz="7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b="0" i="0" sz="75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75" name="Google Shape;175;p23"/>
          <p:cNvPicPr preferRelativeResize="0"/>
          <p:nvPr/>
        </p:nvPicPr>
        <p:blipFill rotWithShape="1">
          <a:blip r:embed="rId8">
            <a:alphaModFix/>
          </a:blip>
          <a:srcRect b="30699" l="28259" r="21221" t="9398"/>
          <a:stretch/>
        </p:blipFill>
        <p:spPr>
          <a:xfrm>
            <a:off x="928500" y="1563662"/>
            <a:ext cx="1495899" cy="1184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4"/>
          <p:cNvSpPr txBox="1"/>
          <p:nvPr>
            <p:ph type="title"/>
          </p:nvPr>
        </p:nvSpPr>
        <p:spPr>
          <a:xfrm>
            <a:off x="458550" y="2657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lang="en-US" sz="2800"/>
              <a:t>Knowledge Hypercube for Aging Dams</a:t>
            </a:r>
            <a:endParaRPr sz="28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i="1" lang="en-US" sz="1050">
                <a:solidFill>
                  <a:srgbClr val="000000"/>
                </a:solidFill>
              </a:rPr>
              <a:t>Construct Hypercube as Metadata for Articles </a:t>
            </a:r>
            <a:endParaRPr sz="2800"/>
          </a:p>
        </p:txBody>
      </p:sp>
      <p:graphicFrame>
        <p:nvGraphicFramePr>
          <p:cNvPr id="182" name="Google Shape;182;p24"/>
          <p:cNvGraphicFramePr/>
          <p:nvPr/>
        </p:nvGraphicFramePr>
        <p:xfrm>
          <a:off x="335080" y="2372599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{0E055D0C-C5FD-4580-86E1-036C5DF4C455}</a:tableStyleId>
              </a:tblPr>
              <a:tblGrid>
                <a:gridCol w="308375"/>
                <a:gridCol w="2310225"/>
              </a:tblGrid>
              <a:tr h="193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i="0" lang="en-US" sz="11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ID</a:t>
                      </a:r>
                      <a:endParaRPr sz="1400" u="none" cap="none" strike="noStrike"/>
                    </a:p>
                  </a:txBody>
                  <a:tcPr marT="18275" marB="18275" marR="18275" marL="182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i="0" lang="en-US" sz="11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Document Content</a:t>
                      </a:r>
                      <a:endParaRPr sz="1400" u="none" cap="none" strike="noStrike"/>
                    </a:p>
                  </a:txBody>
                  <a:tcPr marT="18275" marB="18275" marR="18275" marL="182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94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1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 sz="1400" u="none" cap="none" strike="noStrike"/>
                    </a:p>
                  </a:txBody>
                  <a:tcPr marT="18275" marB="18275" marR="18275" marL="182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1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Midland-area residents evacuate to high school after dam failure threatens city … on May 19, </a:t>
                      </a:r>
                      <a:r>
                        <a:rPr b="0" i="0" lang="en-US" sz="1100" u="none" cap="none" strike="noStrike">
                          <a:solidFill>
                            <a:srgbClr val="FF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2020</a:t>
                      </a:r>
                      <a:r>
                        <a:rPr b="0" i="0" lang="en-US" sz="11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… Midland-area </a:t>
                      </a:r>
                      <a:r>
                        <a:rPr b="0" i="0" lang="en-US" sz="1100" u="none" cap="none" strike="noStrike">
                          <a:solidFill>
                            <a:srgbClr val="FF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residents gathered </a:t>
                      </a:r>
                      <a:r>
                        <a:rPr b="0" i="0" lang="en-US" sz="11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to seek refuge within the walls of Midland High School Tuesday night after the </a:t>
                      </a:r>
                      <a:r>
                        <a:rPr b="0" i="0" lang="en-US" sz="1100" u="none" cap="none" strike="noStrike">
                          <a:solidFill>
                            <a:srgbClr val="FF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Edenville Dam </a:t>
                      </a:r>
                      <a:r>
                        <a:rPr b="0" i="0" lang="en-US" sz="11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failed to hold back a deluge of water …</a:t>
                      </a:r>
                      <a:endParaRPr sz="1400" u="none" cap="none" strike="noStrike"/>
                    </a:p>
                  </a:txBody>
                  <a:tcPr marT="18275" marB="18275" marR="18275" marL="182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0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1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1400" u="none" cap="none" strike="noStrike"/>
                    </a:p>
                  </a:txBody>
                  <a:tcPr marT="18275" marB="18275" marR="18275" marL="182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1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…</a:t>
                      </a:r>
                      <a:endParaRPr sz="1400" u="none" cap="none" strike="noStrike"/>
                    </a:p>
                  </a:txBody>
                  <a:tcPr marT="18275" marB="18275" marR="18275" marL="182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183" name="Google Shape;183;p24"/>
          <p:cNvGrpSpPr/>
          <p:nvPr/>
        </p:nvGrpSpPr>
        <p:grpSpPr>
          <a:xfrm>
            <a:off x="341251" y="1159628"/>
            <a:ext cx="2397602" cy="1205676"/>
            <a:chOff x="737376" y="1162034"/>
            <a:chExt cx="2763488" cy="1264607"/>
          </a:xfrm>
        </p:grpSpPr>
        <p:sp>
          <p:nvSpPr>
            <p:cNvPr id="184" name="Google Shape;184;p24"/>
            <p:cNvSpPr/>
            <p:nvPr/>
          </p:nvSpPr>
          <p:spPr>
            <a:xfrm rot="150462">
              <a:off x="757669" y="1221130"/>
              <a:ext cx="2722902" cy="987201"/>
            </a:xfrm>
            <a:prstGeom prst="cloud">
              <a:avLst/>
            </a:prstGeom>
            <a:solidFill>
              <a:schemeClr val="lt1"/>
            </a:solidFill>
            <a:ln cap="flat" cmpd="sng" w="127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Picture 20" id="185" name="Google Shape;185;p2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-750696">
              <a:off x="1277012" y="1654064"/>
              <a:ext cx="332925" cy="340019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descr="Picture 20" id="186" name="Google Shape;186;p2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1701581">
              <a:off x="1708223" y="1718573"/>
              <a:ext cx="332925" cy="340019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descr="Picture 20" id="187" name="Google Shape;187;p2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111061" y="1588432"/>
              <a:ext cx="332926" cy="340019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descr="Picture 20" id="188" name="Google Shape;188;p2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-830379">
              <a:off x="2494453" y="1608231"/>
              <a:ext cx="332925" cy="340019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89" name="Google Shape;189;p24"/>
            <p:cNvSpPr txBox="1"/>
            <p:nvPr/>
          </p:nvSpPr>
          <p:spPr>
            <a:xfrm>
              <a:off x="1745937" y="1265611"/>
              <a:ext cx="880500" cy="32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Corpus</a:t>
              </a:r>
              <a:endPara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90" name="Google Shape;190;p24"/>
            <p:cNvSpPr/>
            <p:nvPr/>
          </p:nvSpPr>
          <p:spPr>
            <a:xfrm rot="5400000">
              <a:off x="2011881" y="2251650"/>
              <a:ext cx="214479" cy="135503"/>
            </a:xfrm>
            <a:prstGeom prst="rightArrow">
              <a:avLst>
                <a:gd fmla="val 50000" name="adj1"/>
                <a:gd fmla="val 52368" name="adj2"/>
              </a:avLst>
            </a:prstGeom>
            <a:noFill/>
            <a:ln cap="flat" cmpd="sng" w="1270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1" name="Google Shape;191;p24"/>
          <p:cNvSpPr txBox="1"/>
          <p:nvPr/>
        </p:nvSpPr>
        <p:spPr>
          <a:xfrm>
            <a:off x="3214700" y="2972925"/>
            <a:ext cx="2584500" cy="1108200"/>
          </a:xfrm>
          <a:prstGeom prst="rect">
            <a:avLst/>
          </a:prstGeom>
          <a:solidFill>
            <a:srgbClr val="7EA9C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13284B"/>
                </a:solidFill>
                <a:latin typeface="Montserrat"/>
                <a:ea typeface="Montserrat"/>
                <a:cs typeface="Montserrat"/>
                <a:sym typeface="Montserrat"/>
              </a:rPr>
              <a:t>1. Pre-defined cube </a:t>
            </a:r>
            <a:r>
              <a:rPr b="1" i="0" lang="en-US" sz="1100" u="none" cap="none" strike="noStrike">
                <a:solidFill>
                  <a:srgbClr val="13284B"/>
                </a:solidFill>
                <a:latin typeface="Montserrat"/>
                <a:ea typeface="Montserrat"/>
                <a:cs typeface="Montserrat"/>
                <a:sym typeface="Montserrat"/>
              </a:rPr>
              <a:t>dimensions</a:t>
            </a:r>
            <a:r>
              <a:rPr b="0" i="0" lang="en-US" sz="1100" u="none" cap="none" strike="noStrike">
                <a:solidFill>
                  <a:srgbClr val="13284B"/>
                </a:solidFill>
                <a:latin typeface="Montserrat"/>
                <a:ea typeface="Montserrat"/>
                <a:cs typeface="Montserrat"/>
                <a:sym typeface="Montserrat"/>
              </a:rPr>
              <a:t>: </a:t>
            </a:r>
            <a:r>
              <a:rPr b="0" i="0" lang="en-US" sz="1100" u="none" cap="none" strike="noStrike">
                <a:solidFill>
                  <a:srgbClr val="13284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&lt;ID, dam,  year, impact, …&gt;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2. Impact </a:t>
            </a:r>
            <a:r>
              <a:rPr b="1" i="0" lang="en-US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taxonomy</a:t>
            </a:r>
            <a:r>
              <a:rPr b="0" i="0" lang="en-US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: Human, Economy, Ecosystem, Infrastructure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2" name="Google Shape;192;p24"/>
          <p:cNvGrpSpPr/>
          <p:nvPr/>
        </p:nvGrpSpPr>
        <p:grpSpPr>
          <a:xfrm>
            <a:off x="6013990" y="2104407"/>
            <a:ext cx="3141080" cy="2333687"/>
            <a:chOff x="5805276" y="1872082"/>
            <a:chExt cx="3320038" cy="2466644"/>
          </a:xfrm>
        </p:grpSpPr>
        <p:grpSp>
          <p:nvGrpSpPr>
            <p:cNvPr id="193" name="Google Shape;193;p24"/>
            <p:cNvGrpSpPr/>
            <p:nvPr/>
          </p:nvGrpSpPr>
          <p:grpSpPr>
            <a:xfrm>
              <a:off x="5805276" y="1872082"/>
              <a:ext cx="3320038" cy="2466644"/>
              <a:chOff x="202571" y="193514"/>
              <a:chExt cx="3281642" cy="2465348"/>
            </a:xfrm>
          </p:grpSpPr>
          <p:pic>
            <p:nvPicPr>
              <p:cNvPr descr="Picture 24" id="194" name="Google Shape;194;p24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1272936" y="1157533"/>
                <a:ext cx="547118" cy="5653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Picture 24" id="195" name="Google Shape;195;p24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927072" y="1354799"/>
                <a:ext cx="547118" cy="5653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Picture 24" id="196" name="Google Shape;196;p24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559831" y="1574126"/>
                <a:ext cx="547117" cy="5653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Picture 11" id="197" name="Google Shape;197;p24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1613399" y="1354799"/>
                <a:ext cx="547117" cy="5653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Picture 24" id="198" name="Google Shape;198;p24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1274348" y="1574127"/>
                <a:ext cx="547117" cy="5653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Picture 24" id="199" name="Google Shape;199;p24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880563" y="1791165"/>
                <a:ext cx="547117" cy="5653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Picture 24" id="200" name="Google Shape;200;p24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1966358" y="1574127"/>
                <a:ext cx="547117" cy="5653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Picture 24" id="201" name="Google Shape;201;p24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1627307" y="1793454"/>
                <a:ext cx="547117" cy="5653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Picture 24" id="202" name="Google Shape;202;p24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1262159" y="1999147"/>
                <a:ext cx="547117" cy="5653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Picture 24" id="203" name="Google Shape;203;p24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1292227" y="726258"/>
                <a:ext cx="547118" cy="56531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Picture 24" id="204" name="Google Shape;204;p24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946363" y="923525"/>
                <a:ext cx="547118" cy="5653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Picture 24" id="205" name="Google Shape;205;p24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202571" y="1151673"/>
                <a:ext cx="547118" cy="5653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Picture 24" id="206" name="Google Shape;206;p24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1632690" y="923525"/>
                <a:ext cx="547118" cy="5653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Picture 24" id="207" name="Google Shape;207;p24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1293639" y="1142852"/>
                <a:ext cx="547118" cy="5653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Picture 24" id="208" name="Google Shape;208;p24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928491" y="1348545"/>
                <a:ext cx="547118" cy="5653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Picture 23" id="209" name="Google Shape;209;p24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1985649" y="1142852"/>
                <a:ext cx="547118" cy="5653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Picture 24" id="210" name="Google Shape;210;p24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1646598" y="1362180"/>
                <a:ext cx="547118" cy="5653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Picture 24" id="211" name="Google Shape;211;p24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1281450" y="1567873"/>
                <a:ext cx="547118" cy="5653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Picture 24" id="212" name="Google Shape;212;p24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1262190" y="276352"/>
                <a:ext cx="547118" cy="5653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Picture 24" id="213" name="Google Shape;213;p24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946363" y="474118"/>
                <a:ext cx="547118" cy="5653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Picture 24" id="214" name="Google Shape;214;p24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585328" y="686641"/>
                <a:ext cx="547118" cy="5653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Picture 24" id="215" name="Google Shape;215;p24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1605291" y="478908"/>
                <a:ext cx="547118" cy="5653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Picture 24" id="216" name="Google Shape;216;p24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1293639" y="693446"/>
                <a:ext cx="547118" cy="5653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Picture 24" id="217" name="Google Shape;217;p24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928491" y="899139"/>
                <a:ext cx="547118" cy="5653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Picture 24" id="218" name="Google Shape;218;p24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1966357" y="708987"/>
                <a:ext cx="547118" cy="5653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Picture 24" id="219" name="Google Shape;219;p24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1646598" y="912773"/>
                <a:ext cx="547118" cy="56531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Picture 24" id="220" name="Google Shape;220;p24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1281450" y="1118466"/>
                <a:ext cx="547118" cy="56531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1" name="Google Shape;221;p24"/>
              <p:cNvSpPr txBox="1"/>
              <p:nvPr/>
            </p:nvSpPr>
            <p:spPr>
              <a:xfrm>
                <a:off x="2008903" y="2182549"/>
                <a:ext cx="810300" cy="2614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45700" spcFirstLastPara="1" rIns="45700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b="0" i="0" lang="en-US" sz="1100" u="none" cap="none" strike="noStrike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Economy</a:t>
                </a:r>
                <a:endParaRPr b="0" i="0" sz="11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22" name="Google Shape;222;p24"/>
              <p:cNvSpPr txBox="1"/>
              <p:nvPr/>
            </p:nvSpPr>
            <p:spPr>
              <a:xfrm>
                <a:off x="2334048" y="1937337"/>
                <a:ext cx="9390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45700" spcFirstLastPara="1" rIns="45700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-US" sz="1100" u="none" cap="none" strike="noStrike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Ecosystem</a:t>
                </a:r>
                <a:r>
                  <a:rPr b="0" i="0" lang="en-US" sz="14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" name="Google Shape;223;p24"/>
              <p:cNvSpPr txBox="1"/>
              <p:nvPr/>
            </p:nvSpPr>
            <p:spPr>
              <a:xfrm>
                <a:off x="1654453" y="2382562"/>
                <a:ext cx="858900" cy="27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45700" spcFirstLastPara="1" rIns="45700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-US" sz="1100" u="none" cap="none" strike="noStrike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Human</a:t>
                </a:r>
                <a:endParaRPr b="0" i="0" sz="11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24" name="Google Shape;224;p24"/>
              <p:cNvSpPr txBox="1"/>
              <p:nvPr/>
            </p:nvSpPr>
            <p:spPr>
              <a:xfrm>
                <a:off x="1633034" y="193514"/>
                <a:ext cx="1325970" cy="2123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45700" spcFirstLastPara="1" rIns="45700" wrap="square" tIns="45700">
                <a:spAutoFit/>
              </a:bodyPr>
              <a:lstStyle/>
              <a:p>
                <a:pPr indent="0" lvl="0" marL="0" marR="0" rtl="0" algn="l">
                  <a:lnSpc>
                    <a:spcPct val="71428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-US" sz="1100" u="none" cap="none" strike="noStrike">
                    <a:solidFill>
                      <a:srgbClr val="24292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Edenville Dam</a:t>
                </a:r>
                <a:endParaRPr b="0" i="0" sz="11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25" name="Google Shape;225;p24"/>
              <p:cNvSpPr txBox="1"/>
              <p:nvPr/>
            </p:nvSpPr>
            <p:spPr>
              <a:xfrm>
                <a:off x="1985648" y="440987"/>
                <a:ext cx="1252240" cy="2123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45700" spcFirstLastPara="1" rIns="45700" wrap="square" tIns="45700">
                <a:spAutoFit/>
              </a:bodyPr>
              <a:lstStyle/>
              <a:p>
                <a:pPr indent="0" lvl="0" marL="0" marR="0" rtl="0" algn="l">
                  <a:lnSpc>
                    <a:spcPct val="71428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-US" sz="1100" u="none" cap="none" strike="noStrike">
                    <a:solidFill>
                      <a:srgbClr val="24292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Wilmore</a:t>
                </a:r>
                <a:r>
                  <a:rPr b="0" i="0" lang="en-US" sz="1100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b="0" i="0" lang="en-US" sz="1100" u="none" cap="none" strike="noStrike">
                    <a:solidFill>
                      <a:srgbClr val="24292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Dam</a:t>
                </a:r>
                <a:endParaRPr b="0" i="0" sz="1100" u="none" cap="none" strike="noStrike">
                  <a:solidFill>
                    <a:srgbClr val="24292F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26" name="Google Shape;226;p24"/>
              <p:cNvSpPr txBox="1"/>
              <p:nvPr/>
            </p:nvSpPr>
            <p:spPr>
              <a:xfrm>
                <a:off x="2356251" y="655156"/>
                <a:ext cx="1127962" cy="2123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45700" spcFirstLastPara="1" rIns="45700" wrap="square" tIns="45700">
                <a:spAutoFit/>
              </a:bodyPr>
              <a:lstStyle/>
              <a:p>
                <a:pPr indent="0" lvl="0" marL="0" marR="0" rtl="0" algn="l">
                  <a:lnSpc>
                    <a:spcPct val="71428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-US" sz="1100" u="none" cap="none" strike="noStrike">
                    <a:solidFill>
                      <a:srgbClr val="24292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Sanford</a:t>
                </a:r>
                <a:r>
                  <a:rPr b="0" i="0" lang="en-US" sz="1100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b="0" i="0" lang="en-US" sz="1100" u="none" cap="none" strike="noStrike">
                    <a:solidFill>
                      <a:srgbClr val="24292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Dam</a:t>
                </a:r>
                <a:endParaRPr b="0" i="0" sz="1100" u="none" cap="none" strike="noStrike">
                  <a:solidFill>
                    <a:srgbClr val="24292F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227" name="Google Shape;227;p24"/>
            <p:cNvGrpSpPr/>
            <p:nvPr/>
          </p:nvGrpSpPr>
          <p:grpSpPr>
            <a:xfrm>
              <a:off x="8145319" y="2534682"/>
              <a:ext cx="625832" cy="1109968"/>
              <a:chOff x="107748" y="3448812"/>
              <a:chExt cx="765638" cy="992018"/>
            </a:xfrm>
          </p:grpSpPr>
          <p:sp>
            <p:nvSpPr>
              <p:cNvPr id="228" name="Google Shape;228;p24"/>
              <p:cNvSpPr txBox="1"/>
              <p:nvPr/>
            </p:nvSpPr>
            <p:spPr>
              <a:xfrm>
                <a:off x="129986" y="3448812"/>
                <a:ext cx="743400" cy="2337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45700" spcFirstLastPara="1" rIns="45700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-US" sz="1100" u="none" cap="none" strike="noStrike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2019</a:t>
                </a:r>
                <a:endParaRPr b="0" i="0" sz="11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29" name="Google Shape;229;p24"/>
              <p:cNvSpPr txBox="1"/>
              <p:nvPr/>
            </p:nvSpPr>
            <p:spPr>
              <a:xfrm>
                <a:off x="107748" y="3808652"/>
                <a:ext cx="743399" cy="2337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45700" spcFirstLastPara="1" rIns="45700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b="0" i="0" lang="en-US" sz="1100" u="none" cap="none" strike="noStrike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2020</a:t>
                </a:r>
                <a:endParaRPr b="0" i="0" sz="11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30" name="Google Shape;230;p24"/>
              <p:cNvSpPr txBox="1"/>
              <p:nvPr/>
            </p:nvSpPr>
            <p:spPr>
              <a:xfrm>
                <a:off x="129054" y="4207056"/>
                <a:ext cx="743399" cy="2337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45700" spcFirstLastPara="1" rIns="45700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-US" sz="1100" u="none" cap="none" strike="noStrike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2021</a:t>
                </a:r>
                <a:endParaRPr b="0" i="0" sz="11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  <p:sp>
        <p:nvSpPr>
          <p:cNvPr id="231" name="Google Shape;231;p24"/>
          <p:cNvSpPr txBox="1"/>
          <p:nvPr/>
        </p:nvSpPr>
        <p:spPr>
          <a:xfrm>
            <a:off x="6320025" y="1478500"/>
            <a:ext cx="2527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Aging Dams Hypercube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2" name="Google Shape;232;p24"/>
          <p:cNvSpPr txBox="1"/>
          <p:nvPr/>
        </p:nvSpPr>
        <p:spPr>
          <a:xfrm>
            <a:off x="5929400" y="4451950"/>
            <a:ext cx="3045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Cell: &lt; 1, </a:t>
            </a:r>
            <a:r>
              <a:rPr b="0" i="0" lang="en-US" sz="1100" u="none" cap="none" strike="noStrike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Human, Edenville Dam, 2020, …</a:t>
            </a:r>
            <a:r>
              <a:rPr b="0" i="0" lang="en-US" sz="11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&gt;</a:t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3" name="Google Shape;233;p24"/>
          <p:cNvSpPr/>
          <p:nvPr/>
        </p:nvSpPr>
        <p:spPr>
          <a:xfrm>
            <a:off x="5799203" y="1508287"/>
            <a:ext cx="377103" cy="250889"/>
          </a:xfrm>
          <a:prstGeom prst="rightArrow">
            <a:avLst>
              <a:gd fmla="val 17603" name="adj1"/>
              <a:gd fmla="val 29752" name="adj2"/>
            </a:avLst>
          </a:prstGeom>
          <a:solidFill>
            <a:srgbClr val="12284B"/>
          </a:solidFill>
          <a:ln cap="flat" cmpd="sng" w="12700">
            <a:solidFill>
              <a:srgbClr val="12284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4" name="Google Shape;234;p24"/>
          <p:cNvCxnSpPr>
            <a:stCxn id="205" idx="1"/>
          </p:cNvCxnSpPr>
          <p:nvPr/>
        </p:nvCxnSpPr>
        <p:spPr>
          <a:xfrm>
            <a:off x="6013990" y="3278957"/>
            <a:ext cx="198000" cy="1205700"/>
          </a:xfrm>
          <a:prstGeom prst="curvedConnector4">
            <a:avLst>
              <a:gd fmla="val -23092" name="adj1"/>
              <a:gd fmla="val 61092" name="adj2"/>
            </a:avLst>
          </a:prstGeom>
          <a:noFill/>
          <a:ln cap="flat" cmpd="sng" w="9525">
            <a:solidFill>
              <a:srgbClr val="12284B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35" name="Google Shape;235;p24"/>
          <p:cNvSpPr txBox="1"/>
          <p:nvPr/>
        </p:nvSpPr>
        <p:spPr>
          <a:xfrm>
            <a:off x="3293011" y="1417093"/>
            <a:ext cx="23625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Weakly supervised input</a:t>
            </a:r>
            <a:endParaRPr b="0" i="0" sz="1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domain knowledge/ontology guided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6" name="Google Shape;236;p24"/>
          <p:cNvSpPr/>
          <p:nvPr/>
        </p:nvSpPr>
        <p:spPr>
          <a:xfrm>
            <a:off x="2858105" y="1435004"/>
            <a:ext cx="416560" cy="416560"/>
          </a:xfrm>
          <a:prstGeom prst="mathPlus">
            <a:avLst>
              <a:gd fmla="val 8886" name="adj1"/>
            </a:avLst>
          </a:prstGeom>
          <a:solidFill>
            <a:srgbClr val="1228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24"/>
          <p:cNvSpPr txBox="1"/>
          <p:nvPr/>
        </p:nvSpPr>
        <p:spPr>
          <a:xfrm>
            <a:off x="87419" y="4813705"/>
            <a:ext cx="24765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t/>
            </a:r>
            <a:endParaRPr b="0" i="0" sz="75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fld id="{00000000-1234-1234-1234-123412341234}" type="slidenum">
              <a:rPr b="0" i="0" lang="en-US" sz="75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b="0" i="0" sz="75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38" name="Google Shape;238;p24"/>
          <p:cNvSpPr txBox="1"/>
          <p:nvPr/>
        </p:nvSpPr>
        <p:spPr>
          <a:xfrm>
            <a:off x="940850" y="4667975"/>
            <a:ext cx="7440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-US" sz="600" u="none" cap="none" strike="noStrike">
                <a:solidFill>
                  <a:srgbClr val="172B4D"/>
                </a:solidFill>
                <a:latin typeface="Arial"/>
                <a:ea typeface="Arial"/>
                <a:cs typeface="Arial"/>
                <a:sym typeface="Arial"/>
              </a:rPr>
              <a:t>Zhaonan Wang et al. Geospatial Knowledge Hypercube, In Proc of 31st ACM International Conference on Advances in Geographic Information Systems (SIGSPATIAL’23). Hamburg, Germany, November 2023.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cc20eb8844_1_32"/>
          <p:cNvSpPr txBox="1"/>
          <p:nvPr>
            <p:ph type="title"/>
          </p:nvPr>
        </p:nvSpPr>
        <p:spPr>
          <a:xfrm>
            <a:off x="466650" y="273850"/>
            <a:ext cx="89133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 sz="2833"/>
              <a:t>Knowledge Augmented Relation Extraction</a:t>
            </a:r>
            <a:endParaRPr sz="2833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i="1" lang="en-US" sz="1050">
                <a:solidFill>
                  <a:srgbClr val="000000"/>
                </a:solidFill>
              </a:rPr>
              <a:t>Ontologies Facilitate Hypercube Construction</a:t>
            </a:r>
            <a:endParaRPr sz="2800"/>
          </a:p>
        </p:txBody>
      </p:sp>
      <p:sp>
        <p:nvSpPr>
          <p:cNvPr id="245" name="Google Shape;245;g2cc20eb8844_1_32"/>
          <p:cNvSpPr txBox="1"/>
          <p:nvPr/>
        </p:nvSpPr>
        <p:spPr>
          <a:xfrm>
            <a:off x="1133100" y="4667975"/>
            <a:ext cx="6484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-US" sz="600" u="none" cap="none" strike="noStrike">
                <a:solidFill>
                  <a:srgbClr val="172B4D"/>
                </a:solidFill>
                <a:latin typeface="Arial"/>
                <a:ea typeface="Arial"/>
                <a:cs typeface="Arial"/>
                <a:sym typeface="Arial"/>
              </a:rPr>
              <a:t>Wei Hu. et al. “Geospatial Topological Relation Extraction from Text with Knowledge Augmentation”,  in Proc of 2024 SIAM Int. Conf. on Data Mining (SDM’2024), Houston, TX, April 2024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g2cc20eb8844_1_32"/>
          <p:cNvSpPr txBox="1"/>
          <p:nvPr/>
        </p:nvSpPr>
        <p:spPr>
          <a:xfrm>
            <a:off x="5896800" y="1812675"/>
            <a:ext cx="2875500" cy="18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Domain</a:t>
            </a:r>
            <a:r>
              <a:rPr lang="en-US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definition for geospatial topological relations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Integrate domain knowledge bases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7" name="Google Shape;247;g2cc20eb8844_1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500" y="1609401"/>
            <a:ext cx="5197350" cy="229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cc57b016df_0_2"/>
          <p:cNvSpPr txBox="1"/>
          <p:nvPr>
            <p:ph type="title"/>
          </p:nvPr>
        </p:nvSpPr>
        <p:spPr>
          <a:xfrm>
            <a:off x="466650" y="273850"/>
            <a:ext cx="89133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 sz="2833"/>
              <a:t>Knowledge Augmented Relation Extraction</a:t>
            </a:r>
            <a:endParaRPr sz="2833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</a:pPr>
            <a:r>
              <a:rPr i="1" lang="en-US" sz="1050">
                <a:solidFill>
                  <a:srgbClr val="000000"/>
                </a:solidFill>
              </a:rPr>
              <a:t>Ontologies Facilitate Hypercube Construction</a:t>
            </a:r>
            <a:endParaRPr sz="2800"/>
          </a:p>
        </p:txBody>
      </p:sp>
      <p:pic>
        <p:nvPicPr>
          <p:cNvPr id="254" name="Google Shape;254;g2cc57b016df_0_2"/>
          <p:cNvPicPr preferRelativeResize="0"/>
          <p:nvPr/>
        </p:nvPicPr>
        <p:blipFill rotWithShape="1">
          <a:blip r:embed="rId3">
            <a:alphaModFix/>
          </a:blip>
          <a:srcRect b="10466" l="0" r="0" t="0"/>
          <a:stretch/>
        </p:blipFill>
        <p:spPr>
          <a:xfrm>
            <a:off x="334250" y="1350588"/>
            <a:ext cx="5864648" cy="3002426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g2cc57b016df_0_2"/>
          <p:cNvSpPr txBox="1"/>
          <p:nvPr/>
        </p:nvSpPr>
        <p:spPr>
          <a:xfrm>
            <a:off x="1133100" y="4667975"/>
            <a:ext cx="6484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-US" sz="600" u="none" cap="none" strike="noStrike">
                <a:solidFill>
                  <a:srgbClr val="172B4D"/>
                </a:solidFill>
                <a:latin typeface="Arial"/>
                <a:ea typeface="Arial"/>
                <a:cs typeface="Arial"/>
                <a:sym typeface="Arial"/>
              </a:rPr>
              <a:t>Wei Hu. et al. “Geospatial Topological Relation Extraction from Text with Knowledge Augmentation”,  in Proc of 2024 SIAM Int. Conf. on Data Mining (SDM’2024), Houston, TX, April 2024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g2cc57b016df_0_2"/>
          <p:cNvSpPr txBox="1"/>
          <p:nvPr/>
        </p:nvSpPr>
        <p:spPr>
          <a:xfrm>
            <a:off x="5980200" y="1757700"/>
            <a:ext cx="2986500" cy="18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Text+Map</a:t>
            </a:r>
            <a:endParaRPr b="0" i="0" sz="1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Integrate multi-source map data</a:t>
            </a:r>
            <a:endParaRPr b="0" i="0" sz="1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Domain-knowledge guided: natural language</a:t>
            </a:r>
            <a:r>
              <a:rPr lang="en-US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&amp; domain terminology</a:t>
            </a:r>
            <a:endParaRPr b="0" i="0" sz="1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cc20eb8844_1_2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/>
              <a:t>Challenges</a:t>
            </a:r>
            <a:endParaRPr/>
          </a:p>
        </p:txBody>
      </p:sp>
      <p:sp>
        <p:nvSpPr>
          <p:cNvPr id="263" name="Google Shape;263;g2cc20eb8844_1_20"/>
          <p:cNvSpPr txBox="1"/>
          <p:nvPr>
            <p:ph idx="1" type="body"/>
          </p:nvPr>
        </p:nvSpPr>
        <p:spPr>
          <a:xfrm>
            <a:off x="628650" y="1369225"/>
            <a:ext cx="81375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Retrieval augmented generation</a:t>
            </a:r>
            <a:endParaRPr sz="16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Geospatial constraint to generative AI output</a:t>
            </a:r>
            <a:endParaRPr sz="16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Unify multi-source data ontology and taxonomy (AI vs Human) 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Multimodal geospatial hypercube</a:t>
            </a:r>
            <a:endParaRPr sz="16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Multi-source heterogeneity of geospatial data</a:t>
            </a:r>
            <a:endParaRPr sz="16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Synthesis knowledge from multi modalities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Maps (cartography) as human intelligence for real-word observation (not AI-ready)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Benchmarks for intelligence knowledge understanding</a:t>
            </a:r>
            <a:endParaRPr sz="16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cc57b016df_0_19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</p:sp>
      <p:pic>
        <p:nvPicPr>
          <p:cNvPr id="270" name="Google Shape;270;g2cc57b016df_0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800" y="0"/>
            <a:ext cx="789641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I-GUIDE colors 1">
      <a:dk1>
        <a:srgbClr val="13284B"/>
      </a:dk1>
      <a:lt1>
        <a:srgbClr val="FFFFFF"/>
      </a:lt1>
      <a:dk2>
        <a:srgbClr val="005B99"/>
      </a:dk2>
      <a:lt2>
        <a:srgbClr val="FFFFFF"/>
      </a:lt2>
      <a:accent1>
        <a:srgbClr val="33AAA3"/>
      </a:accent1>
      <a:accent2>
        <a:srgbClr val="63863A"/>
      </a:accent2>
      <a:accent3>
        <a:srgbClr val="A0CFA3"/>
      </a:accent3>
      <a:accent4>
        <a:srgbClr val="F38249"/>
      </a:accent4>
      <a:accent5>
        <a:srgbClr val="EAB730"/>
      </a:accent5>
      <a:accent6>
        <a:srgbClr val="005C99"/>
      </a:accent6>
      <a:hlink>
        <a:srgbClr val="33AAA3"/>
      </a:hlink>
      <a:folHlink>
        <a:srgbClr val="A0CFA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I-GUIDE colors 1">
      <a:dk1>
        <a:srgbClr val="13284B"/>
      </a:dk1>
      <a:lt1>
        <a:srgbClr val="FFFFFF"/>
      </a:lt1>
      <a:dk2>
        <a:srgbClr val="005B99"/>
      </a:dk2>
      <a:lt2>
        <a:srgbClr val="FFFFFF"/>
      </a:lt2>
      <a:accent1>
        <a:srgbClr val="33AAA3"/>
      </a:accent1>
      <a:accent2>
        <a:srgbClr val="63863A"/>
      </a:accent2>
      <a:accent3>
        <a:srgbClr val="A0CFA3"/>
      </a:accent3>
      <a:accent4>
        <a:srgbClr val="F38249"/>
      </a:accent4>
      <a:accent5>
        <a:srgbClr val="EAB730"/>
      </a:accent5>
      <a:accent6>
        <a:srgbClr val="005C99"/>
      </a:accent6>
      <a:hlink>
        <a:srgbClr val="33AAA3"/>
      </a:hlink>
      <a:folHlink>
        <a:srgbClr val="A0CFA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2019-08-02T03:12:27Z</dcterms:created>
  <dc:creator>Shaowen Wang</dc:creator>
</cp:coreProperties>
</file>