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presentationml.commentAuthors+xml" PartName="/ppt/commentAuthors.xml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2.xml"/>
  <Override ContentType="application/vnd.openxmlformats-officedocument.presentationml.tableStyles+xml" PartName="/ppt/tableStyle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package.core-properties+xml" PartName="/docProps/core.xml"/>
</Types>
</file>

<file path=_rels/.rels><?xml version="1.0" encoding="UTF-8" standalone="yes"?><Relationships xmlns="http://schemas.openxmlformats.org/package/2006/relationships"><Relationship Id="rId2" Target="ppt/presentation.xml" Type="http://schemas.openxmlformats.org/officeDocument/2006/relationships/officeDocument"/><Relationship Id="rId1" Target="docProps/core.xml" Type="http://schemas.openxmlformats.org/package/2006/relationships/metadata/core-properties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aveSubsetFonts="1" strictFirstAndLastChars="0">
  <p:sldMasterIdLst>
    <p:sldMasterId id="2147483673" r:id="rId6"/>
    <p:sldMasterId id="2147483674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</p:sldIdLst>
  <p:sldSz cx="9144000" cy="5143500"/>
  <p:notesSz cx="6858000" cy="9144000"/>
  <p:embeddedFontLst>
    <p:embeddedFont>
      <p:font typeface="Roboto"/>
      <p:regular r:id="rId35"/>
      <p:bold r:id="rId36"/>
      <p:italic r:id="rId37"/>
      <p:boldItalic r:id="rId38"/>
    </p:embeddedFont>
    <p:embeddedFont>
      <p:font typeface="Proxima Nova"/>
      <p:regular r:id="rId39"/>
      <p:bold r:id="rId40"/>
      <p:italic r:id="rId41"/>
      <p:boldItalic r:id="rId42"/>
    </p:embeddedFont>
    <p:embeddedFont>
      <p:font typeface="Helvetica Neue"/>
      <p:regular r:id="rId43"/>
      <p:bold r:id="rId44"/>
      <p:italic r:id="rId45"/>
      <p:boldItalic r:id="rId46"/>
    </p:embeddedFont>
    <p:embeddedFont>
      <p:font typeface="Open Sans ExtraBold"/>
      <p:bold r:id="rId47"/>
      <p:boldItalic r:id="rId48"/>
    </p:embeddedFont>
    <p:embeddedFont>
      <p:font typeface="Helvetica Neue Light"/>
      <p:regular r:id="rId49"/>
      <p:bold r:id="rId50"/>
      <p:italic r:id="rId51"/>
      <p:boldItalic r:id="rId52"/>
    </p:embeddedFont>
    <p:embeddedFont>
      <p:font typeface="Open Sans Light"/>
      <p:regular r:id="rId53"/>
      <p:bold r:id="rId54"/>
      <p:italic r:id="rId55"/>
      <p:boldItalic r:id="rId56"/>
    </p:embeddedFont>
    <p:embeddedFont>
      <p:font typeface="Century Gothic"/>
      <p:regular r:id="rId57"/>
      <p:bold r:id="rId58"/>
      <p:italic r:id="rId59"/>
      <p:boldItalic r:id="rId60"/>
    </p:embeddedFont>
    <p:embeddedFont>
      <p:font typeface="Open Sans"/>
      <p:regular r:id="rId61"/>
      <p:bold r:id="rId62"/>
      <p:italic r:id="rId63"/>
      <p:boldItalic r:id="rId64"/>
    </p:embeddedFont>
  </p:embeddedFontLst>
  <p:defaultTextStyle>
    <a:defPPr algn="l" lvl="0" marR="0" rtl="0">
      <a:lnSpc>
        <a:spcPct val="100000"/>
      </a:lnSpc>
      <a:spcBef>
        <a:spcPts val="0"/>
      </a:spcBef>
      <a:spcAft>
        <a:spcPts val="0"/>
      </a:spcAft>
    </a:defPPr>
    <a:lvl1pPr algn="l" lvl="0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1pPr>
    <a:lvl2pPr algn="l" lvl="1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2pPr>
    <a:lvl3pPr algn="l" lvl="2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3pPr>
    <a:lvl4pPr algn="l" lvl="3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4pPr>
    <a:lvl5pPr algn="l" lvl="4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5pPr>
    <a:lvl6pPr algn="l" lvl="5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6pPr>
    <a:lvl7pPr algn="l" lvl="6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7pPr>
    <a:lvl8pPr algn="l" lvl="7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8pPr>
    <a:lvl9pPr algn="l" lvl="8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65" roundtripDataSignature="AMtx7mirJg36fsyTPEVGn8DpmMJ06fsus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Emily A Rothenberg"/>
  <p:cmAuthor clrIdx="1" id="1" initials="" lastIdx="2" name="Florence D Hudson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6BAD20F-5397-41D0-94D4-1D896F7DBE7C}">
  <a:tblStyle styleId="{C6BAD20F-5397-41D0-94D4-1D896F7DBE7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d="100" n="100"/>
          <a:sy d="100" n="100"/>
        </p:scale>
        <p:origin x="0" y="0"/>
      </p:cViewPr>
      <p:guideLst>
        <p:guide orient="horz" pos="1620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63" Target="fonts/OpenSans-italic.fntdata" Type="http://schemas.openxmlformats.org/officeDocument/2006/relationships/font"/><Relationship Id="rId62" Target="fonts/OpenSans-bold.fntdata" Type="http://schemas.openxmlformats.org/officeDocument/2006/relationships/font"/><Relationship Id="rId61" Target="fonts/OpenSans-regular.fntdata" Type="http://schemas.openxmlformats.org/officeDocument/2006/relationships/font"/><Relationship Id="rId60" Target="fonts/CenturyGothic-boldItalic.fntdata" Type="http://schemas.openxmlformats.org/officeDocument/2006/relationships/font"/><Relationship Id="rId53" Target="fonts/OpenSansLight-regular.fntdata" Type="http://schemas.openxmlformats.org/officeDocument/2006/relationships/font"/><Relationship Id="rId52" Target="fonts/HelveticaNeueLight-boldItalic.fntdata" Type="http://schemas.openxmlformats.org/officeDocument/2006/relationships/font"/><Relationship Id="rId51" Target="fonts/HelveticaNeueLight-italic.fntdata" Type="http://schemas.openxmlformats.org/officeDocument/2006/relationships/font"/><Relationship Id="rId50" Target="fonts/HelveticaNeueLight-bold.fntdata" Type="http://schemas.openxmlformats.org/officeDocument/2006/relationships/font"/><Relationship Id="rId5" Target="commentAuthors.xml" Type="http://schemas.openxmlformats.org/officeDocument/2006/relationships/commentAuthors"/><Relationship Id="rId39" Target="fonts/ProximaNova-regular.fntdata" Type="http://schemas.openxmlformats.org/officeDocument/2006/relationships/font"/><Relationship Id="rId4" Target="tableStyles.xml" Type="http://schemas.openxmlformats.org/officeDocument/2006/relationships/tableStyles"/><Relationship Id="rId38" Target="fonts/Roboto-boldItalic.fntdata" Type="http://schemas.openxmlformats.org/officeDocument/2006/relationships/font"/><Relationship Id="rId3" Target="presProps.xml" Type="http://schemas.openxmlformats.org/officeDocument/2006/relationships/presProps"/><Relationship Id="rId37" Target="fonts/Roboto-italic.fntdata" Type="http://schemas.openxmlformats.org/officeDocument/2006/relationships/font"/><Relationship Id="rId2" Target="viewProps.xml" Type="http://schemas.openxmlformats.org/officeDocument/2006/relationships/viewProps"/><Relationship Id="rId36" Target="fonts/Roboto-bold.fntdata" Type="http://schemas.openxmlformats.org/officeDocument/2006/relationships/font"/><Relationship Id="rId1" Target="theme/theme1.xml" Type="http://schemas.openxmlformats.org/officeDocument/2006/relationships/theme"/><Relationship Id="rId35" Target="fonts/Roboto-regular.fntdata" Type="http://schemas.openxmlformats.org/officeDocument/2006/relationships/font"/><Relationship Id="rId34" Target="slides/slide26.xml" Type="http://schemas.openxmlformats.org/officeDocument/2006/relationships/slide"/><Relationship Id="rId33" Target="slides/slide25.xml" Type="http://schemas.openxmlformats.org/officeDocument/2006/relationships/slide"/><Relationship Id="rId32" Target="slides/slide24.xml" Type="http://schemas.openxmlformats.org/officeDocument/2006/relationships/slide"/><Relationship Id="rId65" Target="metadata" Type="http://customschemas.google.com/relationships/presentationmetadata"/><Relationship Id="rId31" Target="slides/slide23.xml" Type="http://schemas.openxmlformats.org/officeDocument/2006/relationships/slide"/><Relationship Id="rId64" Target="fonts/OpenSans-boldItalic.fntdata" Type="http://schemas.openxmlformats.org/officeDocument/2006/relationships/font"/><Relationship Id="rId30" Target="slides/slide22.xml" Type="http://schemas.openxmlformats.org/officeDocument/2006/relationships/slide"/><Relationship Id="rId27" Target="slides/slide19.xml" Type="http://schemas.openxmlformats.org/officeDocument/2006/relationships/slide"/><Relationship Id="rId26" Target="slides/slide18.xml" Type="http://schemas.openxmlformats.org/officeDocument/2006/relationships/slide"/><Relationship Id="rId59" Target="fonts/CenturyGothic-italic.fntdata" Type="http://schemas.openxmlformats.org/officeDocument/2006/relationships/font"/><Relationship Id="rId25" Target="slides/slide17.xml" Type="http://schemas.openxmlformats.org/officeDocument/2006/relationships/slide"/><Relationship Id="rId58" Target="fonts/CenturyGothic-bold.fntdata" Type="http://schemas.openxmlformats.org/officeDocument/2006/relationships/font"/><Relationship Id="rId24" Target="slides/slide16.xml" Type="http://schemas.openxmlformats.org/officeDocument/2006/relationships/slide"/><Relationship Id="rId55" Target="fonts/OpenSansLight-italic.fntdata" Type="http://schemas.openxmlformats.org/officeDocument/2006/relationships/font"/><Relationship Id="rId21" Target="slides/slide13.xml" Type="http://schemas.openxmlformats.org/officeDocument/2006/relationships/slide"/><Relationship Id="rId19" Target="slides/slide11.xml" Type="http://schemas.openxmlformats.org/officeDocument/2006/relationships/slide"/><Relationship Id="rId54" Target="fonts/OpenSansLight-bold.fntdata" Type="http://schemas.openxmlformats.org/officeDocument/2006/relationships/font"/><Relationship Id="rId20" Target="slides/slide12.xml" Type="http://schemas.openxmlformats.org/officeDocument/2006/relationships/slide"/><Relationship Id="rId18" Target="slides/slide10.xml" Type="http://schemas.openxmlformats.org/officeDocument/2006/relationships/slide"/><Relationship Id="rId17" Target="slides/slide9.xml" Type="http://schemas.openxmlformats.org/officeDocument/2006/relationships/slide"/><Relationship Id="rId13" Target="slides/slide5.xml" Type="http://schemas.openxmlformats.org/officeDocument/2006/relationships/slide"/><Relationship Id="rId47" Target="fonts/OpenSansExtraBold-bold.fntdata" Type="http://schemas.openxmlformats.org/officeDocument/2006/relationships/font"/><Relationship Id="rId16" Target="slides/slide8.xml" Type="http://schemas.openxmlformats.org/officeDocument/2006/relationships/slide"/><Relationship Id="rId12" Target="slides/slide4.xml" Type="http://schemas.openxmlformats.org/officeDocument/2006/relationships/slide"/><Relationship Id="rId46" Target="fonts/HelveticaNeue-boldItalic.fntdata" Type="http://schemas.openxmlformats.org/officeDocument/2006/relationships/font"/><Relationship Id="rId49" Target="fonts/HelveticaNeueLight-regular.fntdata" Type="http://schemas.openxmlformats.org/officeDocument/2006/relationships/font"/><Relationship Id="rId15" Target="slides/slide7.xml" Type="http://schemas.openxmlformats.org/officeDocument/2006/relationships/slide"/><Relationship Id="rId11" Target="slides/slide3.xml" Type="http://schemas.openxmlformats.org/officeDocument/2006/relationships/slide"/><Relationship Id="rId45" Target="fonts/HelveticaNeue-italic.fntdata" Type="http://schemas.openxmlformats.org/officeDocument/2006/relationships/font"/><Relationship Id="rId48" Target="fonts/OpenSansExtraBold-boldItalic.fntdata" Type="http://schemas.openxmlformats.org/officeDocument/2006/relationships/font"/><Relationship Id="rId14" Target="slides/slide6.xml" Type="http://schemas.openxmlformats.org/officeDocument/2006/relationships/slide"/><Relationship Id="rId10" Target="slides/slide2.xml" Type="http://schemas.openxmlformats.org/officeDocument/2006/relationships/slide"/><Relationship Id="rId44" Target="fonts/HelveticaNeue-bold.fntdata" Type="http://schemas.openxmlformats.org/officeDocument/2006/relationships/font"/><Relationship Id="rId43" Target="fonts/HelveticaNeue-regular.fntdata" Type="http://schemas.openxmlformats.org/officeDocument/2006/relationships/font"/><Relationship Id="rId42" Target="fonts/ProximaNova-boldItalic.fntdata" Type="http://schemas.openxmlformats.org/officeDocument/2006/relationships/font"/><Relationship Id="rId41" Target="fonts/ProximaNova-italic.fntdata" Type="http://schemas.openxmlformats.org/officeDocument/2006/relationships/font"/><Relationship Id="rId9" Target="slides/slide1.xml" Type="http://schemas.openxmlformats.org/officeDocument/2006/relationships/slide"/><Relationship Id="rId40" Target="fonts/ProximaNova-bold.fntdata" Type="http://schemas.openxmlformats.org/officeDocument/2006/relationships/font"/><Relationship Id="rId8" Target="notesMasters/notesMaster1.xml" Type="http://schemas.openxmlformats.org/officeDocument/2006/relationships/notesMaster"/><Relationship Id="rId7" Target="slideMasters/slideMaster2.xml" Type="http://schemas.openxmlformats.org/officeDocument/2006/relationships/slideMaster"/><Relationship Id="rId6" Target="slideMasters/slideMaster1.xml" Type="http://schemas.openxmlformats.org/officeDocument/2006/relationships/slideMaster"/><Relationship Id="rId57" Target="fonts/CenturyGothic-regular.fntdata" Type="http://schemas.openxmlformats.org/officeDocument/2006/relationships/font"/><Relationship Id="rId23" Target="slides/slide15.xml" Type="http://schemas.openxmlformats.org/officeDocument/2006/relationships/slide"/><Relationship Id="rId29" Target="slides/slide21.xml" Type="http://schemas.openxmlformats.org/officeDocument/2006/relationships/slide"/><Relationship Id="rId56" Target="fonts/OpenSansLight-boldItalic.fntdata" Type="http://schemas.openxmlformats.org/officeDocument/2006/relationships/font"/><Relationship Id="rId22" Target="slides/slide14.xml" Type="http://schemas.openxmlformats.org/officeDocument/2006/relationships/slide"/><Relationship Id="rId28" Target="slides/slide20.xml" Type="http://schemas.openxmlformats.org/officeDocument/2006/relationships/slide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dt="2024-04-12T21:11:48.446" idx="1">
    <p:pos x="1016" y="49"/>
    <p:text>Do we want to keep this slide/reformat?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Luva2nQ"/>
      </p:ext>
    </p:extLst>
  </p:cm>
  <p:cm authorId="1" dt="2024-04-12T21:11:48.446" idx="1">
    <p:pos x="1016" y="49"/>
    <p:text>We can delete it. Thanks!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Luva2nM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dt="2024-04-13T15:24:19.994" idx="2">
    <p:pos x="270" y="172"/>
    <p:text>I agree, let's skip or delete. I don't know how to present it either! I'll put it in the back.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Luva2nE"/>
      </p:ext>
    </p:extLst>
  </p:cm>
  <p:cm authorId="0" dt="2024-04-13T15:24:19.994" idx="2">
    <p:pos x="270" y="172"/>
    <p:text>Skipped this slide because I didn't think its message was very clear. Some of the images overlap and make it hard to see. I can edit it to look clearer if you'd like to include this slide.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Luva2nI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>
            <a:lvl1pPr algn="l" indent="-298450" lvl="0" marL="457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cap="none" i="0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indent="-298450" lvl="1" marL="9144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cap="none" i="0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indent="-298450" lvl="2" marL="1371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cap="none" i="0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indent="-298450" lvl="3" marL="18288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cap="none" i="0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indent="-298450" lvl="4" marL="22860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cap="none" i="0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indent="-298450" lvl="5" marL="2743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cap="none" i="0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indent="-298450" lvl="6" marL="32004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cap="none" i="0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indent="-298450" lvl="7" marL="36576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cap="none" i="0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indent="-298450" lvl="8" marL="41148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cap="none" i="0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folHlink="folHlink" hlink="hlink" tx1="dk1" tx2="lt2"/>
  <p:notesStyle>
    <a:defPPr algn="l" lvl="0" marR="0" rtl="0">
      <a:lnSpc>
        <a:spcPct val="100000"/>
      </a:lnSpc>
      <a:spcBef>
        <a:spcPts val="0"/>
      </a:spcBef>
      <a:spcAft>
        <a:spcPts val="0"/>
      </a:spcAft>
    </a:defPPr>
    <a:lvl1pPr algn="l" lvl="0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1pPr>
    <a:lvl2pPr algn="l" lvl="1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2pPr>
    <a:lvl3pPr algn="l" lvl="2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3pPr>
    <a:lvl4pPr algn="l" lvl="3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4pPr>
    <a:lvl5pPr algn="l" lvl="4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5pPr>
    <a:lvl6pPr algn="l" lvl="5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6pPr>
    <a:lvl7pPr algn="l" lvl="6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7pPr>
    <a:lvl8pPr algn="l" lvl="7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8pPr>
    <a:lvl9pPr algn="l" lvl="8" marR="0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cap="none" i="0" strike="noStrike" sz="1400" u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0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1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2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3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4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5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6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7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8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19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0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1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2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3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4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5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26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3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4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5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6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7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8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_rels/notesSlide9.xml.rels><?xml version="1.0" encoding="UTF-8" standalone="yes"?><Relationships xmlns="http://schemas.openxmlformats.org/package/2006/relationships"><Relationship Id="rId1" Target="../notesMasters/notesMaster1.xml" Type="http://schemas.openxmlformats.org/officeDocument/2006/relationships/notesMaster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1" name="Google Shape;12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id="274" name="Google Shape;274;p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l" indent="-228600" lvl="0" marL="457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5" name="Google Shape;275;p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="b" anchorCtr="0" bIns="45700" lIns="91425" numCol="1" rIns="91425" spcFirstLastPara="1" tIns="45700" wrap="square">
            <a:noAutofit/>
          </a:bodyPr>
          <a:lstStyle/>
          <a:p>
            <a:pPr algn="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altLang="en" b="0" cap="none" i="0" lang="en" strike="noStrike" sz="1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cap="none" i="0" strike="noStrike" sz="1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id="300" name="Google Shape;300;p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altLang="en" b="1" lang="en" sz="1400">
                <a:solidFill>
                  <a:srgbClr val="00559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Biology and Health (3)</a:t>
            </a:r>
            <a:endParaRPr/>
          </a:p>
          <a:p>
            <a:pPr algn="l" indent="-285750" lvl="0" marL="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altLang="en" lang="en" sz="120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BioBricks-OKG An Open Knowledge Graph For Cheminformatics And Chemical Safety</a:t>
            </a:r>
            <a:endParaRPr/>
          </a:p>
          <a:p>
            <a:pPr algn="l" indent="-285750" lvl="0" marL="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altLang="en" lang="en" sz="1200">
                <a:solidFill>
                  <a:srgbClr val="00559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Connecting Biomedical information on Earth and in Space via the SPOKE knowledge graph</a:t>
            </a:r>
            <a:endParaRPr/>
          </a:p>
          <a:p>
            <a:pPr algn="l" indent="-285750" lvl="0" marL="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altLang="en" lang="en" sz="120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 Dynamically-Updated Open Knowledge Network for Health: Integrating Biomedical Insights With Social Determinants of Health</a:t>
            </a:r>
            <a:endParaRPr/>
          </a:p>
          <a:p>
            <a:pPr algn="l" indent="-228600" lvl="0" marL="457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algn="l" indent="0" lvl="0" mar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altLang="en" b="1" lang="en" sz="1400">
                <a:solidFill>
                  <a:srgbClr val="00559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Environment (5)</a:t>
            </a:r>
            <a:endParaRPr/>
          </a:p>
          <a:p>
            <a:pPr algn="l" indent="-285750" lvl="0" marL="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altLang="en" lang="en" sz="120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Safe Agricultural Products and Water Graph (SAWGraph)</a:t>
            </a:r>
            <a:endParaRPr>
              <a:solidFill>
                <a:srgbClr val="595959"/>
              </a:solidFill>
            </a:endParaRPr>
          </a:p>
          <a:p>
            <a:pPr algn="l" indent="-285750" lvl="0" marL="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altLang="en" lang="en" sz="1200">
                <a:solidFill>
                  <a:srgbClr val="00559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WEN-OKN: The Water-Energy Nexus OKN</a:t>
            </a:r>
            <a:endParaRPr/>
          </a:p>
          <a:p>
            <a:pPr algn="l" indent="-285750" lvl="0" marL="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altLang="en" lang="en" sz="120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KN for Comprehensive Wildlife Management under Climate Change </a:t>
            </a:r>
            <a:endParaRPr/>
          </a:p>
          <a:p>
            <a:pPr algn="l" indent="-285750" lvl="0" marL="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altLang="en" lang="en" sz="1200">
                <a:solidFill>
                  <a:srgbClr val="00559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Knowledge Graph to Support Evaluation and Devt of Climate Models</a:t>
            </a:r>
            <a:endParaRPr/>
          </a:p>
          <a:p>
            <a:pPr algn="l" indent="-285750" lvl="0" marL="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altLang="en" lang="en" sz="120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Digging Into Soil Carbon With USDA: A Knowledge Graph Informing Soil Carbon Modeling</a:t>
            </a:r>
            <a:endParaRPr/>
          </a:p>
          <a:p>
            <a:pPr algn="l" indent="0" lvl="0" mar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sz="120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algn="l" indent="0" lvl="0" mar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altLang="en" b="1" lang="en" sz="1400">
                <a:solidFill>
                  <a:srgbClr val="00559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Justice (4)</a:t>
            </a:r>
            <a:endParaRPr/>
          </a:p>
          <a:p>
            <a:pPr algn="l" indent="-285750" lvl="0" marL="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altLang="en" lang="en" sz="120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Cross-Domain KG to Integrate Health + Justice for Rural Resilience</a:t>
            </a:r>
            <a:endParaRPr/>
          </a:p>
          <a:p>
            <a:pPr algn="l" indent="-285750" lvl="0" marL="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altLang="en" lang="en" sz="1200">
                <a:solidFill>
                  <a:srgbClr val="00559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IJP - Integrated Justice Platform to connect criminal justice data across data silos</a:t>
            </a:r>
            <a:endParaRPr/>
          </a:p>
          <a:p>
            <a:pPr algn="l" indent="-285750" lvl="0" marL="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altLang="en" lang="en" sz="120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A KG Warehouse for Neighborhood Information</a:t>
            </a:r>
            <a:endParaRPr/>
          </a:p>
          <a:p>
            <a:pPr algn="l" indent="-285750" lvl="0" marL="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altLang="en" lang="en" sz="1200">
                <a:solidFill>
                  <a:srgbClr val="00559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DREAM-KG: Develop Dynamic, Responsive, Adaptive, and Multifaceted KGs to Address Homelessness With Explainable AI</a:t>
            </a:r>
            <a:endParaRPr/>
          </a:p>
          <a:p>
            <a:pPr algn="l" indent="0" lvl="0" mar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sz="1200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algn="l" indent="0" lvl="0" mar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rPr altLang="en" b="1" lang="en" sz="1400">
                <a:solidFill>
                  <a:srgbClr val="00559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Technology and Manufacturing (3)</a:t>
            </a:r>
            <a:endParaRPr/>
          </a:p>
          <a:p>
            <a:pPr algn="l" indent="-285750" lvl="0" marL="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altLang="en" lang="en" sz="120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CollabNext: A Person-Focused Metafabric for Open Knowledge Networks</a:t>
            </a:r>
            <a:endParaRPr/>
          </a:p>
          <a:p>
            <a:pPr algn="l" indent="-285750" lvl="0" marL="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altLang="en" lang="en" sz="1200">
                <a:solidFill>
                  <a:srgbClr val="00559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Knowledge Graph Construction for Resilient, Trustworthy, and Secure Software Supply Chains</a:t>
            </a:r>
            <a:endParaRPr/>
          </a:p>
          <a:p>
            <a:pPr algn="l" indent="-285750" lvl="0" marL="28575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altLang="en" lang="en" sz="1200">
                <a:solidFill>
                  <a:srgbClr val="595959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Supply and Demand Open Knowledge Network (SUDOKN)</a:t>
            </a:r>
            <a:endParaRPr/>
          </a:p>
          <a:p>
            <a:pPr algn="l" indent="-228600" lvl="0" marL="457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1" name="Google Shape;301;p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="b" anchorCtr="0" bIns="45700" lIns="91425" numCol="1" rIns="91425" spcFirstLastPara="1" tIns="45700" wrap="square">
            <a:noAutofit/>
          </a:bodyPr>
          <a:lstStyle/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altLang="en" b="0" cap="none" i="0" lang="en" strike="noStrike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cap="none" i="0" strike="noStrike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altLang="en" lang="en"/>
              <a:t>Anish -&gt; Ashish</a:t>
            </a:r>
            <a:endParaRPr/>
          </a:p>
        </p:txBody>
      </p:sp>
      <p:sp>
        <p:nvSpPr>
          <p:cNvPr id="316" name="Google Shape;31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6" name="Google Shape;32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5" name="Google Shape;33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id="344" name="Google Shape;34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2" name="Google Shape;352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id="360" name="Google Shape;360;p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1" name="Google Shape;361;p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="b" anchorCtr="0" bIns="45700" lIns="91425" numCol="1" rIns="91425" spcFirstLastPara="1" tIns="45700" wrap="square">
            <a:noAutofit/>
          </a:bodyPr>
          <a:lstStyle/>
          <a:p>
            <a:pPr algn="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altLang="en" b="0" cap="none" i="0" lang="en" strike="noStrike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cap="none" i="0" strike="noStrike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9" name="Google Shape;48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96" name="Google Shape;49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id="129" name="Google Shape;12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0" name="Google Shape;130;p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altLang="en" b="0" cap="none" i="0" lang="en" strike="noStrike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cap="none" i="0" strike="noStrike" sz="14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4" name="Google Shape;50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id="512" name="Google Shape;512;p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3" name="Google Shape;513;p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="b" anchorCtr="0" bIns="45700" lIns="91425" numCol="1" rIns="91425" spcFirstLastPara="1" tIns="45700" wrap="square">
            <a:noAutofit/>
          </a:bodyPr>
          <a:lstStyle/>
          <a:p>
            <a:pPr algn="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altLang="en" b="0" cap="none" i="0" lang="en" strike="noStrike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cap="none" i="0" strike="noStrike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id="526" name="Google Shape;526;p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l" indent="-228600" lvl="0" marL="457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7" name="Google Shape;527;p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="b" anchorCtr="0" bIns="45700" lIns="91425" numCol="1" rIns="91425" spcFirstLastPara="1" tIns="45700" wrap="square">
            <a:noAutofit/>
          </a:bodyPr>
          <a:lstStyle/>
          <a:p>
            <a:pPr algn="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altLang="en" b="0" cap="none" i="0" lang="en" strike="noStrike" sz="1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cap="none" i="0" strike="noStrike" sz="1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id="594" name="Google Shape;594;p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5" name="Google Shape;595;p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="b" anchorCtr="0" bIns="45700" lIns="91425" numCol="1" rIns="91425" spcFirstLastPara="1" tIns="45700" wrap="square">
            <a:noAutofit/>
          </a:bodyPr>
          <a:lstStyle/>
          <a:p>
            <a:pPr algn="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altLang="en" b="0" cap="none" i="0" lang="en" strike="noStrike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cap="none" i="0" strike="noStrike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id="604" name="Google Shape;604;p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5" name="Google Shape;605;p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="b" anchorCtr="0" bIns="45700" lIns="91425" numCol="1" rIns="91425" spcFirstLastPara="1" tIns="45700" wrap="square">
            <a:noAutofit/>
          </a:bodyPr>
          <a:lstStyle/>
          <a:p>
            <a:pPr algn="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altLang="en" b="0" cap="none" i="0" lang="en" strike="noStrike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cap="none" i="0" strike="noStrike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3" name="Google Shape;613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1" name="Google Shape;621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id="148" name="Google Shape;14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9" name="Google Shape;149;p3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altLang="en" b="0" cap="none" i="0" lang="en" strike="noStrike" sz="1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cap="none" i="0" strike="noStrike" sz="1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id="159" name="Google Shape;15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0" name="Google Shape;160;p4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altLang="en" b="0" cap="none" i="0" lang="en" strike="noStrike" sz="1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cap="none" i="0" strike="noStrike" sz="1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id="170" name="Google Shape;17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1" name="Google Shape;171;p5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altLang="en" b="0" cap="none" i="0" lang="en" strike="noStrike" sz="1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cap="none" i="0" strike="noStrike" sz="1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id="184" name="Google Shape;18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5" name="Google Shape;185;p6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altLang="en" b="0" cap="none" i="0" lang="en" strike="noStrike" sz="1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cap="none" i="0" strike="noStrike" sz="1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id="194" name="Google Shape;19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5" name="Google Shape;195;p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altLang="en" b="0" cap="none" i="0" lang="en" strike="noStrike" sz="1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cap="none" i="0" strike="noStrike" sz="1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id="205" name="Google Shape;20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type="none" w="sm"/>
            <a:tailEnd len="sm" type="none" w="sm"/>
          </a:ln>
        </p:spPr>
      </p:sp>
      <p:sp>
        <p:nvSpPr>
          <p:cNvPr id="212" name="Google Shape;212;p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l" indent="-228600" lvl="0" marL="45720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3" name="Google Shape;213;p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="b" anchorCtr="0" bIns="45700" lIns="91425" numCol="1" rIns="91425" spcFirstLastPara="1" tIns="45700" wrap="square">
            <a:noAutofit/>
          </a:bodyPr>
          <a:lstStyle/>
          <a:p>
            <a:pPr algn="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altLang="en" b="0" cap="none" i="0" lang="en" strike="noStrike" sz="1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cap="none" i="0" strike="noStrike" sz="1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4.xml.rels><?xml version="1.0" encoding="UTF-8" standalone="yes"?><Relationships xmlns="http://schemas.openxmlformats.org/package/2006/relationships"><Relationship Id="rId3" Target="../media/image4.png" Type="http://schemas.openxmlformats.org/officeDocument/2006/relationships/image"/><Relationship Id="rId2" Target="../media/image18.png" Type="http://schemas.openxmlformats.org/officeDocument/2006/relationships/image"/><Relationship Id="rId1" Target="../slideMasters/slideMaster1.xml" Type="http://schemas.openxmlformats.org/officeDocument/2006/relationships/slideMaster"/></Relationships>
</file>

<file path=ppt/slideLayouts/_rels/slideLayout15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6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7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8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19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0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1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2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3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4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25.xml.rels><?xml version="1.0" encoding="UTF-8" standalone="yes"?><Relationships xmlns="http://schemas.openxmlformats.org/package/2006/relationships"><Relationship Id="rId1" Target="../slideMasters/slideMaster2.xml" Type="http://schemas.openxmlformats.org/officeDocument/2006/relationships/slideMaster"/></Relationships>
</file>

<file path=ppt/slideLayouts/_rels/slideLayout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="b" anchorCtr="0" bIns="45700" lIns="91425" numCol="1" rIns="91425" spcFirstLastPara="1" tIns="45700" wrap="square">
            <a:normAutofit/>
          </a:bodyPr>
          <a:lstStyle>
            <a:lvl1pPr algn="l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Calibri"/>
              <a:buNone/>
              <a:defRPr sz="4500"/>
            </a:lvl1pPr>
            <a:lvl2pPr algn="l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algn="l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algn="l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algn="l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algn="l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algn="l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algn="l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algn="l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" name="Google Shape;11;p28"/>
          <p:cNvSpPr txBox="1"/>
          <p:nvPr>
            <p:ph idx="1" type="body"/>
          </p:nvPr>
        </p:nvSpPr>
        <p:spPr>
          <a:xfrm>
            <a:off x="623888" y="3442098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rmAutofit/>
          </a:bodyPr>
          <a:lstStyle>
            <a:lvl1pPr algn="l" indent="-228600" lvl="0" marL="45720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D8D8D"/>
              </a:buClr>
              <a:buSzPts val="1800"/>
              <a:buNone/>
              <a:defRPr sz="1800">
                <a:solidFill>
                  <a:srgbClr val="8D8D8D"/>
                </a:solidFill>
              </a:defRPr>
            </a:lvl1pPr>
            <a:lvl2pPr algn="l" indent="-228600" lvl="1" marL="914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500"/>
              <a:buNone/>
              <a:defRPr sz="1500">
                <a:solidFill>
                  <a:srgbClr val="8D8D8D"/>
                </a:solidFill>
              </a:defRPr>
            </a:lvl2pPr>
            <a:lvl3pPr algn="l" indent="-228600" lvl="2" marL="1371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400"/>
              <a:buNone/>
              <a:defRPr sz="1400">
                <a:solidFill>
                  <a:srgbClr val="8D8D8D"/>
                </a:solidFill>
              </a:defRPr>
            </a:lvl3pPr>
            <a:lvl4pPr algn="l" indent="-228600" lvl="3" marL="1828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4pPr>
            <a:lvl5pPr algn="l" indent="-228600" lvl="4" marL="22860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5pPr>
            <a:lvl6pPr algn="l" indent="-228600" lvl="5" marL="27432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6pPr>
            <a:lvl7pPr algn="l" indent="-228600" lvl="6" marL="3200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7pPr>
            <a:lvl8pPr algn="l" indent="-228600" lvl="7" marL="3657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8pPr>
            <a:lvl9pPr algn="l" indent="-228600" lvl="8" marL="4114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12" name="Google Shape;12;p2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>
  <p:cSld name="1_Section Head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="b" anchorCtr="0" bIns="45700" lIns="91425" numCol="1" rIns="91425" spcFirstLastPara="1" tIns="45700" wrap="square">
            <a:normAutofit/>
          </a:bodyPr>
          <a:lstStyle>
            <a:lvl1pPr algn="l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Calibri"/>
              <a:buNone/>
              <a:defRPr sz="4500"/>
            </a:lvl1pPr>
            <a:lvl2pPr algn="l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algn="l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algn="l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algn="l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algn="l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algn="l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algn="l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algn="l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7"/>
          <p:cNvSpPr txBox="1"/>
          <p:nvPr>
            <p:ph idx="1" type="body"/>
          </p:nvPr>
        </p:nvSpPr>
        <p:spPr>
          <a:xfrm>
            <a:off x="623888" y="3442098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rmAutofit/>
          </a:bodyPr>
          <a:lstStyle>
            <a:lvl1pPr algn="l" indent="-228600" lvl="0" marL="45720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D8D8D"/>
              </a:buClr>
              <a:buSzPts val="1800"/>
              <a:buNone/>
              <a:defRPr sz="1800">
                <a:solidFill>
                  <a:srgbClr val="8D8D8D"/>
                </a:solidFill>
              </a:defRPr>
            </a:lvl1pPr>
            <a:lvl2pPr algn="l" indent="-228600" lvl="1" marL="914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500"/>
              <a:buNone/>
              <a:defRPr sz="1500">
                <a:solidFill>
                  <a:srgbClr val="8D8D8D"/>
                </a:solidFill>
              </a:defRPr>
            </a:lvl2pPr>
            <a:lvl3pPr algn="l" indent="-228600" lvl="2" marL="1371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400"/>
              <a:buNone/>
              <a:defRPr sz="1400">
                <a:solidFill>
                  <a:srgbClr val="8D8D8D"/>
                </a:solidFill>
              </a:defRPr>
            </a:lvl3pPr>
            <a:lvl4pPr algn="l" indent="-228600" lvl="3" marL="1828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4pPr>
            <a:lvl5pPr algn="l" indent="-228600" lvl="4" marL="22860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5pPr>
            <a:lvl6pPr algn="l" indent="-228600" lvl="5" marL="27432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6pPr>
            <a:lvl7pPr algn="l" indent="-228600" lvl="6" marL="3200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7pPr>
            <a:lvl8pPr algn="l" indent="-228600" lvl="7" marL="3657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8pPr>
            <a:lvl9pPr algn="l" indent="-228600" lvl="8" marL="4114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9pPr>
          </a:lstStyle>
          <a:p/>
        </p:txBody>
      </p:sp>
      <p:sp>
        <p:nvSpPr>
          <p:cNvPr id="52" name="Google Shape;52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="ctr" anchorCtr="0" bIns="45700" lIns="91425" numCol="1" rIns="91425" spcFirstLastPara="1" tIns="45700" wrap="square">
            <a:normAutofit/>
          </a:bodyPr>
          <a:lstStyle>
            <a:lvl1pPr algn="l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algn="l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algn="l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algn="l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algn="l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algn="l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algn="l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algn="l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algn="l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8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rmAutofit/>
          </a:bodyPr>
          <a:lstStyle>
            <a:lvl1pPr algn="l" indent="-342900" lvl="0" marL="45720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algn="l" indent="-342900" lvl="1" marL="914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2pPr>
            <a:lvl3pPr algn="l" indent="-342900" lvl="2" marL="1371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algn="l" indent="-342900" lvl="3" marL="1828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4pPr>
            <a:lvl5pPr algn="l" indent="-342900" lvl="4" marL="22860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5pPr>
            <a:lvl6pPr algn="l" indent="-342900" lvl="5" marL="27432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algn="l" indent="-342900" lvl="6" marL="3200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algn="l" indent="-342900" lvl="7" marL="3657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algn="l" indent="-342900" lvl="8" marL="4114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38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rmAutofit/>
          </a:bodyPr>
          <a:lstStyle>
            <a:lvl1pPr algn="l" indent="-342900" lvl="0" marL="45720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algn="l" indent="-342900" lvl="1" marL="914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2pPr>
            <a:lvl3pPr algn="l" indent="-342900" lvl="2" marL="1371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algn="l" indent="-342900" lvl="3" marL="1828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4pPr>
            <a:lvl5pPr algn="l" indent="-342900" lvl="4" marL="22860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5pPr>
            <a:lvl6pPr algn="l" indent="-342900" lvl="5" marL="27432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algn="l" indent="-342900" lvl="6" marL="3200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algn="l" indent="-342900" lvl="7" marL="3657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algn="l" indent="-342900" lvl="8" marL="4114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9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="b" anchorCtr="0" bIns="45700" lIns="91425" numCol="1" rIns="91425" spcFirstLastPara="1" tIns="45700" wrap="square">
            <a:normAutofit/>
          </a:bodyPr>
          <a:lstStyle>
            <a:lvl1pPr algn="l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libri"/>
              <a:buNone/>
              <a:defRPr sz="2400"/>
            </a:lvl1pPr>
            <a:lvl2pPr algn="l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algn="l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algn="l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algn="l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algn="l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algn="l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algn="l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algn="l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9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rmAutofit/>
          </a:bodyPr>
          <a:lstStyle>
            <a:lvl1pPr algn="l" indent="-381000" lvl="0" marL="45720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 sz="2400"/>
            </a:lvl1pPr>
            <a:lvl2pPr algn="l" indent="-361950" lvl="1" marL="914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100"/>
              <a:buChar char="•"/>
              <a:defRPr sz="2100"/>
            </a:lvl2pPr>
            <a:lvl3pPr algn="l" indent="-342900" lvl="2" marL="1371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 sz="1800"/>
            </a:lvl3pPr>
            <a:lvl4pPr algn="l" indent="-323850" lvl="3" marL="1828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Char char="•"/>
              <a:defRPr sz="1500"/>
            </a:lvl4pPr>
            <a:lvl5pPr algn="l" indent="-323850" lvl="4" marL="22860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Char char="•"/>
              <a:defRPr sz="1500"/>
            </a:lvl5pPr>
            <a:lvl6pPr algn="l" indent="-323850" lvl="5" marL="27432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algn="l" indent="-323850" lvl="6" marL="3200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algn="l" indent="-323850" lvl="7" marL="3657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algn="l" indent="-323850" lvl="8" marL="4114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61" name="Google Shape;61;p39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rmAutofit/>
          </a:bodyPr>
          <a:lstStyle>
            <a:lvl1pPr algn="l" indent="-228600" lvl="0" marL="45720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/>
            </a:lvl1pPr>
            <a:lvl2pPr algn="l" indent="-228600" lvl="1" marL="914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/>
            </a:lvl2pPr>
            <a:lvl3pPr algn="l" indent="-228600" lvl="2" marL="1371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/>
            </a:lvl3pPr>
            <a:lvl4pPr algn="l" indent="-228600" lvl="3" marL="1828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800"/>
              <a:buNone/>
              <a:defRPr sz="800"/>
            </a:lvl4pPr>
            <a:lvl5pPr algn="l" indent="-228600" lvl="4" marL="22860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800"/>
              <a:buNone/>
              <a:defRPr sz="800"/>
            </a:lvl5pPr>
            <a:lvl6pPr algn="l" indent="-228600" lvl="5" marL="27432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algn="l" indent="-228600" lvl="6" marL="3200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algn="l" indent="-228600" lvl="7" marL="3657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algn="l" indent="-228600" lvl="8" marL="4114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2" name="Google Shape;62;p3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0"/>
          <p:cNvSpPr txBox="1"/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="b" anchorCtr="0" bIns="45700" lIns="91425" numCol="1" rIns="91425" spcFirstLastPara="1" tIns="45700" wrap="square">
            <a:normAutofit/>
          </a:bodyPr>
          <a:lstStyle>
            <a:lvl1pPr algn="l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alibri"/>
              <a:buNone/>
              <a:defRPr sz="2400"/>
            </a:lvl1pPr>
            <a:lvl2pPr algn="l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algn="l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algn="l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algn="l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algn="l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algn="l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algn="l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algn="l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0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40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rmAutofit/>
          </a:bodyPr>
          <a:lstStyle>
            <a:lvl1pPr algn="l" indent="-228600" lvl="0" marL="45720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/>
            </a:lvl1pPr>
            <a:lvl2pPr algn="l" indent="-228600" lvl="1" marL="914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100"/>
              <a:buNone/>
              <a:defRPr sz="1100"/>
            </a:lvl2pPr>
            <a:lvl3pPr algn="l" indent="-228600" lvl="2" marL="1371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/>
            </a:lvl3pPr>
            <a:lvl4pPr algn="l" indent="-228600" lvl="3" marL="1828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800"/>
              <a:buNone/>
              <a:defRPr sz="800"/>
            </a:lvl4pPr>
            <a:lvl5pPr algn="l" indent="-228600" lvl="4" marL="22860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800"/>
              <a:buNone/>
              <a:defRPr sz="800"/>
            </a:lvl5pPr>
            <a:lvl6pPr algn="l" indent="-228600" lvl="5" marL="27432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algn="l" indent="-228600" lvl="6" marL="3200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algn="l" indent="-228600" lvl="7" marL="3657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algn="l" indent="-228600" lvl="8" marL="4114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7" name="Google Shape;67;p4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248150"/>
            <a:ext cx="91440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5912"/>
            <a:ext cx="9144000" cy="217169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41"/>
          <p:cNvSpPr txBox="1"/>
          <p:nvPr>
            <p:ph type="title"/>
          </p:nvPr>
        </p:nvSpPr>
        <p:spPr>
          <a:xfrm>
            <a:off x="457200" y="273844"/>
            <a:ext cx="8229600" cy="9942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Autofit/>
          </a:bodyPr>
          <a:lstStyle>
            <a:lvl1pPr algn="l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algn="l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algn="l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algn="l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algn="l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algn="l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algn="l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algn="l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41"/>
          <p:cNvSpPr txBox="1"/>
          <p:nvPr>
            <p:ph idx="1" type="body"/>
          </p:nvPr>
        </p:nvSpPr>
        <p:spPr>
          <a:xfrm>
            <a:off x="457200" y="1600200"/>
            <a:ext cx="8229600" cy="2686200"/>
          </a:xfrm>
          <a:prstGeom prst="rect">
            <a:avLst/>
          </a:prstGeom>
          <a:noFill/>
          <a:ln>
            <a:noFill/>
          </a:ln>
        </p:spPr>
        <p:txBody>
          <a:bodyPr anchor="t" anchorCtr="0" bIns="34275" lIns="68575" numCol="1" rIns="68575" spcFirstLastPara="1" tIns="34275" wrap="square">
            <a:normAutofit/>
          </a:bodyPr>
          <a:lstStyle>
            <a:lvl1pPr algn="l" indent="-317500" lvl="0" marL="457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C1045"/>
              </a:buClr>
              <a:buSzPts val="1400"/>
              <a:buChar char="•"/>
              <a:defRPr/>
            </a:lvl1pPr>
            <a:lvl2pPr algn="l" indent="-317500" lvl="1" marL="9144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C1045"/>
              </a:buClr>
              <a:buSzPts val="1400"/>
              <a:buChar char="•"/>
              <a:defRPr/>
            </a:lvl2pPr>
            <a:lvl3pPr algn="l" indent="-317500" lvl="2" marL="13716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C1045"/>
              </a:buClr>
              <a:buSzPts val="1400"/>
              <a:buChar char="•"/>
              <a:defRPr/>
            </a:lvl3pPr>
            <a:lvl4pPr algn="l" indent="-317500" lvl="3" marL="1828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C1045"/>
              </a:buClr>
              <a:buSzPts val="1400"/>
              <a:buChar char="•"/>
              <a:defRPr/>
            </a:lvl4pPr>
            <a:lvl5pPr algn="l" indent="-317500" lvl="4" marL="22860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C1045"/>
              </a:buClr>
              <a:buSzPts val="1400"/>
              <a:buChar char="•"/>
              <a:defRPr/>
            </a:lvl5pPr>
            <a:lvl6pPr algn="l" indent="-317500" lvl="5" marL="27432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algn="l" indent="-317500" lvl="6" marL="3200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algn="l" indent="-317500" lvl="7" marL="3657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algn="l" indent="-317500" lvl="8" marL="4114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3" name="Google Shape;73;p4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5472">
          <p15:clr>
            <a:srgbClr val="FBAE40"/>
          </p15:clr>
        </p15:guide>
        <p15:guide id="4" pos="28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="b" anchorCtr="0" bIns="91425" lIns="91425" numCol="1" rIns="91425" spcFirstLastPara="1" tIns="91425" wrap="square">
            <a:normAutofit/>
          </a:bodyPr>
          <a:lstStyle>
            <a:lvl1pPr algn="ctr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algn="ctr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algn="ctr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algn="ctr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algn="ctr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algn="ctr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algn="ctr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algn="ctr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algn="ctr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0" name="Google Shape;80;p4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ctr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algn="ctr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algn="ctr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algn="ctr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algn="ctr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algn="ctr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algn="ctr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algn="ctr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algn="ctr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1" name="Google Shape;81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ctr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algn="ctr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algn="ctr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algn="ctr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algn="ctr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algn="ctr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algn="ctr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algn="ctr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algn="ctr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4" name="Google Shape;84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l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algn="l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algn="l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algn="l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algn="l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algn="l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algn="l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algn="l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algn="l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7" name="Google Shape;87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l"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algn="l"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algn="l"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algn="l"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algn="l"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algn="l"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algn="l"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algn="l"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algn="l"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8" name="Google Shape;88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l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algn="l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algn="l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algn="l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algn="l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algn="l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algn="l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algn="l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algn="l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1" name="Google Shape;91;p4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l"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algn="l" indent="-3048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algn="l" indent="-3048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algn="l" indent="-3048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algn="l"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algn="l"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algn="l"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algn="l"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algn="l"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2" name="Google Shape;92;p4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l"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algn="l" indent="-3048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algn="l" indent="-3048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algn="l" indent="-3048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algn="l"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algn="l"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algn="l"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algn="l"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algn="l"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3" name="Google Shape;93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l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algn="l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algn="l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algn="l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algn="l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algn="l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algn="l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algn="l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algn="l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9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="b" anchorCtr="0" bIns="45700" lIns="91425" numCol="1" rIns="91425" spcFirstLastPara="1" tIns="45700" wrap="square">
            <a:normAutofit/>
          </a:bodyPr>
          <a:lstStyle>
            <a:lvl1pPr algn="ctr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Calibri"/>
              <a:buNone/>
              <a:defRPr sz="4500"/>
            </a:lvl1pPr>
            <a:lvl2pPr algn="l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algn="l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algn="l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algn="l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algn="l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algn="l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algn="l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algn="l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9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rmAutofit/>
          </a:bodyPr>
          <a:lstStyle>
            <a:lvl1pPr algn="ctr" lv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/>
            </a:lvl1pPr>
            <a:lvl2pPr algn="ctr" lv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/>
            </a:lvl2pPr>
            <a:lvl3pPr algn="ctr" lvl="2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/>
            </a:lvl3pPr>
            <a:lvl4pPr algn="ctr" lvl="3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/>
            </a:lvl4pPr>
            <a:lvl5pPr algn="ctr" lvl="4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/>
            </a:lvl5pPr>
            <a:lvl6pPr algn="ctr" lvl="5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algn="ctr" lvl="6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algn="ctr" lvl="7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algn="ctr" lvl="8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6" name="Google Shape;16;p2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="b" anchorCtr="0" bIns="91425" lIns="91425" numCol="1" rIns="91425" spcFirstLastPara="1" tIns="91425" wrap="square">
            <a:normAutofit/>
          </a:bodyPr>
          <a:lstStyle>
            <a:lvl1pPr algn="l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algn="l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algn="l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algn="l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algn="l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algn="l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algn="l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algn="l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algn="l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9" name="Google Shape;99;p4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l"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algn="l" indent="-3048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algn="l" indent="-3048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algn="l" indent="-3048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algn="l" indent="-3048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algn="l" indent="-3048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algn="l" indent="-3048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algn="l" indent="-3048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algn="l" indent="-3048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0" name="Google Shape;100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l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algn="l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algn="l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algn="l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algn="l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algn="l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algn="l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algn="l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algn="l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3" name="Google Shape;103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cap="none" i="0" strike="noStrike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5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="b" anchorCtr="0" bIns="91425" lIns="91425" numCol="1" rIns="91425" spcFirstLastPara="1" tIns="91425" wrap="square">
            <a:normAutofit/>
          </a:bodyPr>
          <a:lstStyle>
            <a:lvl1pPr algn="ctr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algn="ctr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algn="ctr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algn="ctr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algn="ctr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algn="ctr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algn="ctr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algn="ctr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algn="ctr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7" name="Google Shape;107;p5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ctr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algn="ctr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algn="ctr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algn="ctr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algn="ctr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algn="ctr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algn="ctr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algn="ctr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algn="ctr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8" name="Google Shape;108;p5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l"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algn="l"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algn="l"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algn="l"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algn="l"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algn="l"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algn="l"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algn="l"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algn="l"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9" name="Google Shape;109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l"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12" name="Google Shape;112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="b" anchorCtr="0" bIns="91425" lIns="91425" numCol="1" rIns="91425" spcFirstLastPara="1" tIns="91425" wrap="square">
            <a:normAutofit/>
          </a:bodyPr>
          <a:lstStyle>
            <a:lvl1pPr algn="ctr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algn="ctr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algn="ctr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algn="ctr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algn="ctr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algn="ctr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algn="ctr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algn="ctr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algn="ctr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5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ctr"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algn="ctr"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algn="ctr"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algn="ctr"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algn="ctr"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algn="ctr"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algn="ctr"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algn="ctr"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algn="ctr"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6" name="Google Shape;116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="ctr" anchorCtr="0" bIns="45700" lIns="91425" numCol="1" rIns="91425" spcFirstLastPara="1" tIns="45700" wrap="square">
            <a:normAutofit/>
          </a:bodyPr>
          <a:lstStyle>
            <a:lvl1pPr algn="l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algn="l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algn="l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algn="l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algn="l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algn="l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algn="l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algn="l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algn="l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1"/>
          <p:cNvSpPr txBox="1"/>
          <p:nvPr>
            <p:ph type="title"/>
          </p:nvPr>
        </p:nvSpPr>
        <p:spPr>
          <a:xfrm>
            <a:off x="628649" y="105650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="ctr" anchorCtr="0" bIns="45700" lIns="91425" numCol="1" rIns="91425" spcFirstLastPara="1" tIns="45700" wrap="square">
            <a:normAutofit/>
          </a:bodyPr>
          <a:lstStyle>
            <a:lvl1pPr algn="l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algn="l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algn="l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algn="l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algn="l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algn="l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algn="l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algn="l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algn="l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rmAutofit/>
          </a:bodyPr>
          <a:lstStyle>
            <a:lvl1pPr algn="l" indent="-342900" lvl="0" marL="45720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algn="l" indent="-342900" lvl="1" marL="914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2pPr>
            <a:lvl3pPr algn="l" indent="-342900" lvl="2" marL="1371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algn="l" indent="-342900" lvl="3" marL="1828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4pPr>
            <a:lvl5pPr algn="l" indent="-342900" lvl="4" marL="22860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5pPr>
            <a:lvl6pPr algn="l" indent="-342900" lvl="5" marL="27432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algn="l" indent="-342900" lvl="6" marL="3200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algn="l" indent="-342900" lvl="7" marL="3657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algn="l" indent="-342900" lvl="8" marL="4114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3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2"/>
          <p:cNvSpPr txBox="1"/>
          <p:nvPr>
            <p:ph type="title"/>
          </p:nvPr>
        </p:nvSpPr>
        <p:spPr>
          <a:xfrm>
            <a:off x="669727" y="133946"/>
            <a:ext cx="7804500" cy="1138500"/>
          </a:xfrm>
          <a:prstGeom prst="rect">
            <a:avLst/>
          </a:prstGeom>
          <a:noFill/>
          <a:ln>
            <a:noFill/>
          </a:ln>
        </p:spPr>
        <p:txBody>
          <a:bodyPr anchor="ctr" anchorCtr="0" bIns="45700" lIns="91425" numCol="1" rIns="91425" spcFirstLastPara="1" tIns="45700" wrap="square">
            <a:normAutofit/>
          </a:bodyPr>
          <a:lstStyle>
            <a:lvl1pPr algn="l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algn="l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algn="l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algn="l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algn="l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algn="l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algn="l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algn="l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algn="l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2"/>
          <p:cNvSpPr txBox="1"/>
          <p:nvPr>
            <p:ph idx="1" type="body"/>
          </p:nvPr>
        </p:nvSpPr>
        <p:spPr>
          <a:xfrm>
            <a:off x="669727" y="1366243"/>
            <a:ext cx="7804500" cy="33150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rmAutofit/>
          </a:bodyPr>
          <a:lstStyle>
            <a:lvl1pPr algn="l" indent="-387350" lvl="0" marL="45720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500"/>
              <a:buChar char="•"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algn="l" indent="-387350" lvl="1" marL="914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500"/>
              <a:buChar char="•"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algn="l" indent="-387350" lvl="2" marL="1371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500"/>
              <a:buChar char="•"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algn="l" indent="-387350" lvl="3" marL="1828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500"/>
              <a:buChar char="•"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algn="l" indent="-387350" lvl="4" marL="22860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500"/>
              <a:buChar char="•"/>
              <a:defRPr sz="17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algn="l" indent="-342900" lvl="5" marL="27432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algn="l" indent="-342900" lvl="6" marL="3200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algn="l" indent="-342900" lvl="7" marL="3657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algn="l" indent="-342900" lvl="8" marL="4114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32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>
            <a:lvl1pPr algn="l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800"/>
              <a:buFont typeface="Arial"/>
              <a:buNone/>
              <a:defRPr b="0" cap="none" i="0" strike="noStrike" sz="800" u="none">
                <a:solidFill>
                  <a:srgbClr val="3333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algn="l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800"/>
              <a:buFont typeface="Arial"/>
              <a:buNone/>
              <a:defRPr b="0" cap="none" i="0" strike="noStrike" sz="800" u="none">
                <a:solidFill>
                  <a:srgbClr val="3333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algn="l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800"/>
              <a:buFont typeface="Arial"/>
              <a:buNone/>
              <a:defRPr b="0" cap="none" i="0" strike="noStrike" sz="800" u="none">
                <a:solidFill>
                  <a:srgbClr val="3333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algn="l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800"/>
              <a:buFont typeface="Arial"/>
              <a:buNone/>
              <a:defRPr b="0" cap="none" i="0" strike="noStrike" sz="800" u="none">
                <a:solidFill>
                  <a:srgbClr val="3333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algn="l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800"/>
              <a:buFont typeface="Arial"/>
              <a:buNone/>
              <a:defRPr b="0" cap="none" i="0" strike="noStrike" sz="800" u="none">
                <a:solidFill>
                  <a:srgbClr val="3333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algn="l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800"/>
              <a:buFont typeface="Arial"/>
              <a:buNone/>
              <a:defRPr b="0" cap="none" i="0" strike="noStrike" sz="800" u="none">
                <a:solidFill>
                  <a:srgbClr val="3333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algn="l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800"/>
              <a:buFont typeface="Arial"/>
              <a:buNone/>
              <a:defRPr b="0" cap="none" i="0" strike="noStrike" sz="800" u="none">
                <a:solidFill>
                  <a:srgbClr val="3333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algn="l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800"/>
              <a:buFont typeface="Arial"/>
              <a:buNone/>
              <a:defRPr b="0" cap="none" i="0" strike="noStrike" sz="800" u="none">
                <a:solidFill>
                  <a:srgbClr val="3333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algn="l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800"/>
              <a:buFont typeface="Arial"/>
              <a:buNone/>
              <a:defRPr b="0" cap="none" i="0" strike="noStrike" sz="800" u="none">
                <a:solidFill>
                  <a:srgbClr val="33333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algn="l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3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="ctr" anchorCtr="0" bIns="45700" lIns="91425" numCol="1" rIns="91425" spcFirstLastPara="1" tIns="45700" wrap="square">
            <a:normAutofit/>
          </a:bodyPr>
          <a:lstStyle>
            <a:lvl1pPr algn="l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algn="l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algn="l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algn="l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algn="l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algn="l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algn="l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algn="l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algn="l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3"/>
          <p:cNvSpPr txBox="1"/>
          <p:nvPr>
            <p:ph idx="1" type="body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="b" anchorCtr="0" bIns="45700" lIns="91425" numCol="1" rIns="91425" spcFirstLastPara="1" tIns="45700" wrap="square">
            <a:normAutofit/>
          </a:bodyPr>
          <a:lstStyle>
            <a:lvl1pPr algn="l" indent="-228600" lvl="0" marL="45720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b="1" sz="1800"/>
            </a:lvl1pPr>
            <a:lvl2pPr algn="l" indent="-228600" lvl="1" marL="914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b="1" sz="1500"/>
            </a:lvl2pPr>
            <a:lvl3pPr algn="l" indent="-228600" lvl="2" marL="1371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1400"/>
            </a:lvl3pPr>
            <a:lvl4pPr algn="l" indent="-228600" lvl="3" marL="1828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1" sz="1200"/>
            </a:lvl4pPr>
            <a:lvl5pPr algn="l" indent="-228600" lvl="4" marL="22860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1" sz="1200"/>
            </a:lvl5pPr>
            <a:lvl6pPr algn="l" indent="-228600" lvl="5" marL="27432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algn="l" indent="-228600" lvl="6" marL="3200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algn="l" indent="-228600" lvl="7" marL="3657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algn="l" indent="-228600" lvl="8" marL="4114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1" name="Google Shape;31;p33"/>
          <p:cNvSpPr txBox="1"/>
          <p:nvPr>
            <p:ph idx="2" type="body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rmAutofit/>
          </a:bodyPr>
          <a:lstStyle>
            <a:lvl1pPr algn="l" indent="-342900" lvl="0" marL="45720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algn="l" indent="-342900" lvl="1" marL="914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2pPr>
            <a:lvl3pPr algn="l" indent="-342900" lvl="2" marL="1371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algn="l" indent="-342900" lvl="3" marL="1828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4pPr>
            <a:lvl5pPr algn="l" indent="-342900" lvl="4" marL="22860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5pPr>
            <a:lvl6pPr algn="l" indent="-342900" lvl="5" marL="27432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algn="l" indent="-342900" lvl="6" marL="3200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algn="l" indent="-342900" lvl="7" marL="3657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algn="l" indent="-342900" lvl="8" marL="4114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3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="b" anchorCtr="0" bIns="45700" lIns="91425" numCol="1" rIns="91425" spcFirstLastPara="1" tIns="45700" wrap="square">
            <a:normAutofit/>
          </a:bodyPr>
          <a:lstStyle>
            <a:lvl1pPr algn="l" indent="-228600" lvl="0" marL="45720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b="1" sz="1800"/>
            </a:lvl1pPr>
            <a:lvl2pPr algn="l" indent="-228600" lvl="1" marL="914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b="1" sz="1500"/>
            </a:lvl2pPr>
            <a:lvl3pPr algn="l" indent="-228600" lvl="2" marL="1371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b="1" sz="1400"/>
            </a:lvl3pPr>
            <a:lvl4pPr algn="l" indent="-228600" lvl="3" marL="1828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1" sz="1200"/>
            </a:lvl4pPr>
            <a:lvl5pPr algn="l" indent="-228600" lvl="4" marL="22860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b="1" sz="1200"/>
            </a:lvl5pPr>
            <a:lvl6pPr algn="l" indent="-228600" lvl="5" marL="27432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algn="l" indent="-228600" lvl="6" marL="3200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algn="l" indent="-228600" lvl="7" marL="3657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algn="l" indent="-228600" lvl="8" marL="4114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33" name="Google Shape;33;p33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rmAutofit/>
          </a:bodyPr>
          <a:lstStyle>
            <a:lvl1pPr algn="l" indent="-342900" lvl="0" marL="45720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algn="l" indent="-342900" lvl="1" marL="914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2pPr>
            <a:lvl3pPr algn="l" indent="-342900" lvl="2" marL="1371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algn="l" indent="-342900" lvl="3" marL="1828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4pPr>
            <a:lvl5pPr algn="l" indent="-342900" lvl="4" marL="22860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5pPr>
            <a:lvl6pPr algn="l" indent="-342900" lvl="5" marL="27432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algn="l" indent="-342900" lvl="6" marL="3200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algn="l" indent="-342900" lvl="7" marL="3657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algn="l" indent="-342900" lvl="8" marL="4114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_Circles">
  <p:cSld name="Content_Circle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4"/>
          <p:cNvSpPr/>
          <p:nvPr>
            <p:ph idx="2" type="pic"/>
          </p:nvPr>
        </p:nvSpPr>
        <p:spPr>
          <a:xfrm>
            <a:off x="-184879" y="1879928"/>
            <a:ext cx="1666500" cy="16665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37" name="Google Shape;37;p34"/>
          <p:cNvSpPr/>
          <p:nvPr>
            <p:ph idx="3" type="pic"/>
          </p:nvPr>
        </p:nvSpPr>
        <p:spPr>
          <a:xfrm>
            <a:off x="1296821" y="1165849"/>
            <a:ext cx="3094800" cy="3094800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38" name="Google Shape;38;p34"/>
          <p:cNvSpPr/>
          <p:nvPr/>
        </p:nvSpPr>
        <p:spPr>
          <a:xfrm>
            <a:off x="3458184" y="-255431"/>
            <a:ext cx="5937300" cy="5937300"/>
          </a:xfrm>
          <a:prstGeom prst="ellipse">
            <a:avLst/>
          </a:prstGeom>
          <a:noFill/>
          <a:ln cap="flat" cmpd="sng" w="9525">
            <a:solidFill>
              <a:schemeClr val="dk1">
                <a:alpha val="7058"/>
              </a:schemeClr>
            </a:solidFill>
            <a:prstDash val="solid"/>
            <a:miter lim="800000"/>
            <a:headEnd len="sm" type="none" w="sm"/>
            <a:tailEnd len="sm" type="none" w="sm"/>
          </a:ln>
        </p:spPr>
        <p:txBody>
          <a:bodyPr anchor="ctr" anchorCtr="0" bIns="34275" lIns="68575" numCol="1" rIns="68575" spcFirstLastPara="1" tIns="34275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cap="none" i="0" strike="noStrike" sz="140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" name="Google Shape;39;p3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68575" lIns="68575" numCol="1" rIns="68575" spcFirstLastPara="1" tIns="68575" wrap="square">
            <a:norm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b="0" cap="none" i="0" strike="noStrike" sz="1300" u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b="0" cap="none" i="0" strike="noStrike" sz="1300" u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b="0" cap="none" i="0" strike="noStrike" sz="1300" u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b="0" cap="none" i="0" strike="noStrike" sz="1300" u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b="0" cap="none" i="0" strike="noStrike" sz="1300" u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b="0" cap="none" i="0" strike="noStrike" sz="1300" u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b="0" cap="none" i="0" strike="noStrike" sz="1300" u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b="0" cap="none" i="0" strike="noStrike" sz="1300" u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None/>
              <a:defRPr b="0" cap="none" i="0" strike="noStrike" sz="1300" u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 txBox="1"/>
          <p:nvPr>
            <p:ph type="title"/>
          </p:nvPr>
        </p:nvSpPr>
        <p:spPr>
          <a:xfrm>
            <a:off x="457200" y="459486"/>
            <a:ext cx="8458200" cy="493800"/>
          </a:xfrm>
          <a:prstGeom prst="rect">
            <a:avLst/>
          </a:prstGeom>
          <a:noFill/>
          <a:ln>
            <a:noFill/>
          </a:ln>
        </p:spPr>
        <p:txBody>
          <a:bodyPr anchor="b" anchorCtr="0" bIns="41150" lIns="257175" numCol="1" rIns="51425" spcFirstLastPara="1" tIns="25700" wrap="square">
            <a:normAutofit/>
          </a:bodyPr>
          <a:lstStyle>
            <a:lvl1pPr algn="l" lv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Century Gothic"/>
              <a:buNone/>
              <a:defRPr b="0" cap="none" i="0" strike="noStrike" sz="2700" u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algn="l" lvl="1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0" cap="none" i="0" strike="noStrike" sz="1400" u="none">
                <a:solidFill>
                  <a:schemeClr val="dk2"/>
                </a:solidFill>
              </a:defRPr>
            </a:lvl2pPr>
            <a:lvl3pPr algn="l" lvl="2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0" cap="none" i="0" strike="noStrike" sz="1400" u="none">
                <a:solidFill>
                  <a:schemeClr val="dk2"/>
                </a:solidFill>
              </a:defRPr>
            </a:lvl3pPr>
            <a:lvl4pPr algn="l" lvl="3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0" cap="none" i="0" strike="noStrike" sz="1400" u="none">
                <a:solidFill>
                  <a:schemeClr val="dk2"/>
                </a:solidFill>
              </a:defRPr>
            </a:lvl4pPr>
            <a:lvl5pPr algn="l" lvl="4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0" cap="none" i="0" strike="noStrike" sz="1400" u="none">
                <a:solidFill>
                  <a:schemeClr val="dk2"/>
                </a:solidFill>
              </a:defRPr>
            </a:lvl5pPr>
            <a:lvl6pPr algn="l" lvl="5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0" cap="none" i="0" strike="noStrike" sz="1400" u="none">
                <a:solidFill>
                  <a:schemeClr val="dk2"/>
                </a:solidFill>
              </a:defRPr>
            </a:lvl6pPr>
            <a:lvl7pPr algn="l" lvl="6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0" cap="none" i="0" strike="noStrike" sz="1400" u="none">
                <a:solidFill>
                  <a:schemeClr val="dk2"/>
                </a:solidFill>
              </a:defRPr>
            </a:lvl7pPr>
            <a:lvl8pPr algn="l" lvl="7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0" cap="none" i="0" strike="noStrike" sz="1400" u="none">
                <a:solidFill>
                  <a:schemeClr val="dk2"/>
                </a:solidFill>
              </a:defRPr>
            </a:lvl8pPr>
            <a:lvl9pPr algn="l" lvl="8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b="0" cap="none" i="0" strike="noStrike" sz="1400" u="non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2" name="Google Shape;42;p3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68575" lIns="68575" numCol="1" rIns="68575" spcFirstLastPara="1" tIns="68575" wrap="square">
            <a:norm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300" u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300" u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300" u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300" u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300" u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300" u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300" u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300" u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300" u="none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_Top Title 3">
  <p:cSld name="Content_Top Title 3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="ctr" anchorCtr="0" bIns="25700" lIns="51425" numCol="1" rIns="51425" spcFirstLastPara="1" tIns="25700" wrap="square">
            <a:normAutofit/>
          </a:bodyPr>
          <a:lstStyle>
            <a:lvl1pPr algn="l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700">
                <a:latin typeface="Arial"/>
                <a:ea typeface="Arial"/>
                <a:cs typeface="Arial"/>
                <a:sym typeface="Arial"/>
              </a:defRPr>
            </a:lvl1pPr>
            <a:lvl2pPr algn="l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algn="l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algn="l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algn="l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algn="l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algn="l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algn="l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algn="l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/>
        </p:txBody>
      </p:sp>
      <p:sp>
        <p:nvSpPr>
          <p:cNvPr id="45" name="Google Shape;45;p36"/>
          <p:cNvSpPr txBox="1"/>
          <p:nvPr>
            <p:ph idx="12" type="sldNum"/>
          </p:nvPr>
        </p:nvSpPr>
        <p:spPr>
          <a:xfrm>
            <a:off x="8520388" y="4792634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anchor="ctr" anchorCtr="0" bIns="25700" lIns="51425" numCol="1" rIns="51425" spcFirstLastPara="1" tIns="25700" wrap="square">
            <a:noAutofit/>
          </a:bodyPr>
          <a:lstStyle>
            <a:lvl1pPr algn="r" indent="0" lvl="0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cap="none" i="0" strike="noStrike" sz="900" u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algn="r" indent="0" lvl="1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cap="none" i="0" strike="noStrike" sz="900" u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algn="r" indent="0" lvl="2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cap="none" i="0" strike="noStrike" sz="900" u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algn="r" indent="0" lvl="3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cap="none" i="0" strike="noStrike" sz="900" u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algn="r" indent="0" lvl="4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cap="none" i="0" strike="noStrike" sz="900" u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algn="r" indent="0" lvl="5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cap="none" i="0" strike="noStrike" sz="900" u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algn="r" indent="0" lvl="6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cap="none" i="0" strike="noStrike" sz="900" u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algn="r" indent="0" lvl="7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cap="none" i="0" strike="noStrike" sz="900" u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algn="r" indent="0" lvl="8"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cap="none" i="0" strike="noStrike" sz="900" u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  <p:sp>
        <p:nvSpPr>
          <p:cNvPr id="46" name="Google Shape;46;p36"/>
          <p:cNvSpPr txBox="1"/>
          <p:nvPr>
            <p:ph idx="1" type="body"/>
          </p:nvPr>
        </p:nvSpPr>
        <p:spPr>
          <a:xfrm>
            <a:off x="637794" y="1708699"/>
            <a:ext cx="7934700" cy="2764500"/>
          </a:xfrm>
          <a:prstGeom prst="rect">
            <a:avLst/>
          </a:prstGeom>
          <a:noFill/>
          <a:ln>
            <a:noFill/>
          </a:ln>
        </p:spPr>
        <p:txBody>
          <a:bodyPr anchor="t" anchorCtr="0" bIns="25700" lIns="51425" numCol="1" rIns="51425" spcFirstLastPara="1" tIns="25700" wrap="square">
            <a:normAutofit/>
          </a:bodyPr>
          <a:lstStyle>
            <a:lvl1pPr algn="l" indent="-298450" lvl="0" marL="45720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1pPr>
            <a:lvl2pPr algn="l" indent="-298450" lvl="1" marL="914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algn="l" indent="-298450" lvl="2" marL="1371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algn="l" indent="-298450" lvl="3" marL="1828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algn="l" indent="-298450" lvl="4" marL="22860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algn="l" indent="-298450" lvl="5" marL="27432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algn="l" indent="-298450" lvl="6" marL="3200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algn="l" indent="-298450" lvl="7" marL="3657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algn="l" indent="-298450" lvl="8" marL="4114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/>
        </p:txBody>
      </p:sp>
      <p:sp>
        <p:nvSpPr>
          <p:cNvPr id="47" name="Google Shape;47;p36"/>
          <p:cNvSpPr txBox="1"/>
          <p:nvPr>
            <p:ph idx="2" type="body"/>
          </p:nvPr>
        </p:nvSpPr>
        <p:spPr>
          <a:xfrm>
            <a:off x="628650" y="1366961"/>
            <a:ext cx="7944000" cy="388800"/>
          </a:xfrm>
          <a:prstGeom prst="rect">
            <a:avLst/>
          </a:prstGeom>
          <a:noFill/>
          <a:ln>
            <a:noFill/>
          </a:ln>
        </p:spPr>
        <p:txBody>
          <a:bodyPr anchor="t" anchorCtr="0" bIns="25700" lIns="51425" numCol="1" rIns="51425" spcFirstLastPara="1" tIns="25700" wrap="square">
            <a:normAutofit/>
          </a:bodyPr>
          <a:lstStyle>
            <a:lvl1pPr algn="l" indent="-228600" lvl="0" marL="45720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Pts val="900"/>
              <a:buNone/>
              <a:defRPr b="1" sz="12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l" indent="-298450" lvl="1" marL="914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2pPr>
            <a:lvl3pPr algn="l" indent="-298450" lvl="2" marL="1371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3pPr>
            <a:lvl4pPr algn="l" indent="-298450" lvl="3" marL="1828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4pPr>
            <a:lvl5pPr algn="l" indent="-298450" lvl="4" marL="22860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5pPr>
            <a:lvl6pPr algn="l" indent="-298450" lvl="5" marL="27432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6pPr>
            <a:lvl7pPr algn="l" indent="-298450" lvl="6" marL="32004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7pPr>
            <a:lvl8pPr algn="l" indent="-298450" lvl="7" marL="36576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8pPr>
            <a:lvl9pPr algn="l" indent="-298450" lvl="8" marL="411480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/>
            </a:lvl9pPr>
          </a:lstStyle>
          <a:p/>
        </p:txBody>
      </p:sp>
      <p:sp>
        <p:nvSpPr>
          <p:cNvPr id="48" name="Google Shape;48;p36"/>
          <p:cNvSpPr txBox="1"/>
          <p:nvPr>
            <p:ph idx="11" type="ftr"/>
          </p:nvPr>
        </p:nvSpPr>
        <p:spPr>
          <a:xfrm>
            <a:off x="644414" y="321387"/>
            <a:ext cx="7928100" cy="273900"/>
          </a:xfrm>
          <a:prstGeom prst="rect">
            <a:avLst/>
          </a:prstGeom>
          <a:noFill/>
          <a:ln>
            <a:noFill/>
          </a:ln>
        </p:spPr>
        <p:txBody>
          <a:bodyPr anchor="ctr" anchorCtr="0" bIns="25700" lIns="51425" numCol="1" rIns="51425" spcFirstLastPara="1" tIns="25700" wrap="square">
            <a:noAutofit/>
          </a:bodyPr>
          <a:lstStyle>
            <a:lvl1pPr algn="ctr"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cap="none" i="0" strike="noStrike" sz="1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cap="none" i="0" strike="noStrike" sz="1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cap="none" i="0" strike="noStrike" sz="1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cap="none" i="0" strike="noStrike" sz="1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cap="none" i="0" strike="noStrike" sz="1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cap="none" i="0" strike="noStrike" sz="1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cap="none" i="0" strike="noStrike" sz="1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cap="none" i="0" strike="noStrike" sz="1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cap="none" i="0" strike="noStrike" sz="11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6" Target="../slideLayouts/slideLayout14.xml" Type="http://schemas.openxmlformats.org/officeDocument/2006/relationships/slideLayout"/><Relationship Id="rId15" Target="../slideLayouts/slideLayout13.xml" Type="http://schemas.openxmlformats.org/officeDocument/2006/relationships/slideLayout"/><Relationship Id="rId14" Target="../slideLayouts/slideLayout12.xml" Type="http://schemas.openxmlformats.org/officeDocument/2006/relationships/slideLayout"/><Relationship Id="rId13" Target="../slideLayouts/slideLayout11.xml" Type="http://schemas.openxmlformats.org/officeDocument/2006/relationships/slideLayout"/><Relationship Id="rId12" Target="../slideLayouts/slideLayout10.xml" Type="http://schemas.openxmlformats.org/officeDocument/2006/relationships/slideLayout"/><Relationship Id="rId11" Target="../slideLayouts/slideLayout9.xml" Type="http://schemas.openxmlformats.org/officeDocument/2006/relationships/slideLayout"/><Relationship Id="rId9" Target="../slideLayouts/slideLayout7.xml" Type="http://schemas.openxmlformats.org/officeDocument/2006/relationships/slideLayout"/><Relationship Id="rId10" Target="../slideLayouts/slideLayout8.xml" Type="http://schemas.openxmlformats.org/officeDocument/2006/relationships/slideLayout"/><Relationship Id="rId8" Target="../slideLayouts/slideLayout6.xml" Type="http://schemas.openxmlformats.org/officeDocument/2006/relationships/slideLayout"/><Relationship Id="rId7" Target="../slideLayouts/slideLayout5.xml" Type="http://schemas.openxmlformats.org/officeDocument/2006/relationships/slideLayout"/><Relationship Id="rId6" Target="../slideLayouts/slideLayout4.xml" Type="http://schemas.openxmlformats.org/officeDocument/2006/relationships/slideLayout"/><Relationship Id="rId5" Target="../slideLayouts/slideLayout3.xml" Type="http://schemas.openxmlformats.org/officeDocument/2006/relationships/slideLayout"/><Relationship Id="rId4" Target="../slideLayouts/slideLayout2.xml" Type="http://schemas.openxmlformats.org/officeDocument/2006/relationships/slideLayout"/><Relationship Id="rId3" Target="../slideLayouts/slideLayout1.xml" Type="http://schemas.openxmlformats.org/officeDocument/2006/relationships/slideLayout"/><Relationship Id="rId2" Target="../media/image24.png" Type="http://schemas.openxmlformats.org/officeDocument/2006/relationships/image"/><Relationship Id="rId1" Target="../theme/theme1.xml" Type="http://schemas.openxmlformats.org/officeDocument/2006/relationships/theme"/></Relationships>
</file>

<file path=ppt/slideMasters/_rels/slideMaster2.xml.rels><?xml version="1.0" encoding="UTF-8" standalone="yes"?><Relationships xmlns="http://schemas.openxmlformats.org/package/2006/relationships"><Relationship Id="rId12" Target="../slideLayouts/slideLayout25.xml" Type="http://schemas.openxmlformats.org/officeDocument/2006/relationships/slideLayout"/><Relationship Id="rId11" Target="../slideLayouts/slideLayout24.xml" Type="http://schemas.openxmlformats.org/officeDocument/2006/relationships/slideLayout"/><Relationship Id="rId10" Target="../slideLayouts/slideLayout23.xml" Type="http://schemas.openxmlformats.org/officeDocument/2006/relationships/slideLayout"/><Relationship Id="rId9" Target="../slideLayouts/slideLayout22.xml" Type="http://schemas.openxmlformats.org/officeDocument/2006/relationships/slideLayout"/><Relationship Id="rId8" Target="../slideLayouts/slideLayout21.xml" Type="http://schemas.openxmlformats.org/officeDocument/2006/relationships/slideLayout"/><Relationship Id="rId7" Target="../slideLayouts/slideLayout20.xml" Type="http://schemas.openxmlformats.org/officeDocument/2006/relationships/slideLayout"/><Relationship Id="rId6" Target="../slideLayouts/slideLayout19.xml" Type="http://schemas.openxmlformats.org/officeDocument/2006/relationships/slideLayout"/><Relationship Id="rId5" Target="../slideLayouts/slideLayout18.xml" Type="http://schemas.openxmlformats.org/officeDocument/2006/relationships/slideLayout"/><Relationship Id="rId4" Target="../slideLayouts/slideLayout17.xml" Type="http://schemas.openxmlformats.org/officeDocument/2006/relationships/slideLayout"/><Relationship Id="rId3" Target="../slideLayouts/slideLayout16.xml" Type="http://schemas.openxmlformats.org/officeDocument/2006/relationships/slideLayout"/><Relationship Id="rId2" Target="../slideLayouts/slideLayout15.xml" Type="http://schemas.openxmlformats.org/officeDocument/2006/relationships/slideLayout"/><Relationship Id="rId1" Target="../theme/theme3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="ctr" anchorCtr="0" bIns="45700" lIns="91425" numCol="1" rIns="91425" spcFirstLastPara="1" tIns="45700" wrap="square">
            <a:normAutofit/>
          </a:bodyPr>
          <a:lstStyle>
            <a:lvl1pPr algn="l" lv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alibri"/>
              <a:buNone/>
              <a:defRPr b="1" cap="none" i="0" strike="noStrike" sz="30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l"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cap="none" i="0" strike="noStrike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cap="none" i="0" strike="noStrike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cap="none" i="0" strike="noStrike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cap="none" i="0" strike="noStrike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cap="none" i="0" strike="noStrike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cap="none" i="0" strike="noStrike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cap="none" i="0" strike="noStrike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cap="none" i="0" strike="noStrike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rmAutofit/>
          </a:bodyPr>
          <a:lstStyle>
            <a:lvl1pPr algn="l" indent="-361950" lvl="0" marL="457200" marR="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Char char="•"/>
              <a:defRPr b="0" cap="none" i="0" strike="noStrike" sz="21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l" indent="-342900" lvl="1" marL="914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b="0" cap="none" i="0" strike="noStrike" sz="18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l" indent="-323850" lvl="2" marL="1371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 b="0" cap="none" i="0" strike="noStrike" sz="15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l" indent="-317500" lvl="3" marL="1828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cap="none" i="0" strike="noStrike" sz="1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l" indent="-317500" lvl="4" marL="22860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b="0" cap="none" i="0" strike="noStrike" sz="1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algn="l" indent="-317500" lvl="5" marL="27432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cap="none" i="0" strike="noStrike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algn="l" indent="-317500" lvl="6" marL="32004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cap="none" i="0" strike="noStrike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algn="l" indent="-317500" lvl="7" marL="36576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cap="none" i="0" strike="noStrike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algn="l" indent="-317500" lvl="8" marL="4114800" marR="0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cap="none" i="0" strike="noStrike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>
            <a:lvl1pPr algn="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algn="r" indent="0" lvl="1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algn="r" indent="0" lvl="2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algn="r" indent="0" lvl="3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algn="r" indent="0" lvl="4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algn="r" indent="0" lvl="5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algn="r" indent="0" lvl="6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algn="r" indent="0" lvl="7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algn="r" indent="0" lvl="8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cap="none" i="0" strike="noStrike" sz="13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folHlink="folHlink" hlink="hlink" tx1="dk1" tx2="lt2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</p:sldLayoutIdLst>
  <p:hf dt="0" ftr="0" hdr="0"/>
  <p:txStyles>
    <p:title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l"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cap="none" i="0" strike="noStrike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lvl="1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cap="none" i="0" strike="noStrike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lvl="2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cap="none" i="0" strike="noStrike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lvl="3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cap="none" i="0" strike="noStrike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lvl="4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cap="none" i="0" strike="noStrike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lvl="5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cap="none" i="0" strike="noStrike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lvl="6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cap="none" i="0" strike="noStrike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lvl="7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cap="none" i="0" strike="noStrike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lvl="8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cap="none" i="0" strike="noStrike" sz="2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rmAutofit/>
          </a:bodyPr>
          <a:lstStyle>
            <a:lvl1pPr algn="l" indent="-342900" lvl="0" marL="45720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cap="none" i="0" strike="noStrike" sz="18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indent="-317500" lvl="1" marL="91440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cap="none" i="0" strike="noStrike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indent="-317500" lvl="2" marL="137160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cap="none" i="0" strike="noStrike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indent="-317500" lvl="3" marL="182880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cap="none" i="0" strike="noStrike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indent="-317500" lvl="4" marL="228600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cap="none" i="0" strike="noStrike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indent="-317500" lvl="5" marL="274320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cap="none" i="0" strike="noStrike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indent="-317500" lvl="6" marL="320040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cap="none" i="0" strike="noStrike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indent="-317500" lvl="7" marL="365760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cap="none" i="0" strike="noStrike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indent="-317500" lvl="8" marL="411480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cap="none" i="0" strike="noStrike" sz="14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ctr" anchorCtr="0" bIns="91425" lIns="91425" numCol="1" rIns="91425" spcFirstLastPara="1" tIns="91425" wrap="square">
            <a:normAutofit/>
          </a:bodyPr>
          <a:lstStyle>
            <a:lvl1pPr algn="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r" indent="0" lvl="1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r" indent="0" lvl="2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r" indent="0" lvl="3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r" indent="0" lvl="4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r" indent="0" lvl="5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r" indent="0" lvl="6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r" indent="0" lvl="7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r" indent="0" lvl="8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cap="none" i="0" strike="noStrike" sz="100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folHlink="folHlink" hlink="hlink" tx1="dk1" tx2="lt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dt="0" ftr="0" hdr="0"/>
  <p:txStyles>
    <p:title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algn="l" lvl="0" marR="0" rtl="0">
        <a:lnSpc>
          <a:spcPct val="100000"/>
        </a:lnSpc>
        <a:spcBef>
          <a:spcPts val="0"/>
        </a:spcBef>
        <a:spcAft>
          <a:spcPts val="0"/>
        </a:spcAft>
      </a:defPPr>
      <a:lvl1pPr algn="l" lvl="0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algn="l" lvl="1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algn="l" lvl="2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algn="l" lvl="3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algn="l" lvl="4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algn="l" lvl="5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algn="l" lvl="6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algn="l" lvl="7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algn="l" lvl="8" marR="0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cap="none" i="0" strike="noStrike" sz="1400" u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4" Target="../media/image26.png" Type="http://schemas.openxmlformats.org/officeDocument/2006/relationships/image"/><Relationship Id="rId3" Target="https://fdhint.com/about" TargetMode="External" Type="http://schemas.openxmlformats.org/officeDocument/2006/relationships/hyperlink"/><Relationship Id="rId2" Target="../notesSlides/notesSlide1.xml" Type="http://schemas.openxmlformats.org/officeDocument/2006/relationships/notesSlide"/><Relationship Id="rId1" Target="../slideLayouts/slideLayout1.xml" Type="http://schemas.openxmlformats.org/officeDocument/2006/relationships/slideLayout"/></Relationships>
</file>

<file path=ppt/slides/_rels/slide10.xml.rels><?xml version="1.0" encoding="UTF-8" standalone="yes"?><Relationships xmlns="http://schemas.openxmlformats.org/package/2006/relationships"><Relationship Id="rId8" Target="../media/image34.png" Type="http://schemas.openxmlformats.org/officeDocument/2006/relationships/image"/><Relationship Id="rId7" Target="../media/image65.png" Type="http://schemas.openxmlformats.org/officeDocument/2006/relationships/image"/><Relationship Id="rId6" Target="../media/image39.png" Type="http://schemas.openxmlformats.org/officeDocument/2006/relationships/image"/><Relationship Id="rId5" Target="../media/image31.png" Type="http://schemas.openxmlformats.org/officeDocument/2006/relationships/image"/><Relationship Id="rId4" Target="../media/image49.png" Type="http://schemas.openxmlformats.org/officeDocument/2006/relationships/image"/><Relationship Id="rId3" Target="../media/image46.png" Type="http://schemas.openxmlformats.org/officeDocument/2006/relationships/image"/><Relationship Id="rId2" Target="../notesSlides/notesSlide10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_rels/slide11.xml.rels><?xml version="1.0" encoding="UTF-8" standalone="yes"?><Relationships xmlns="http://schemas.openxmlformats.org/package/2006/relationships"><Relationship Id="rId7" Target="https://www.proto-okn.net/theme-1-projects/" TargetMode="External" Type="http://schemas.openxmlformats.org/officeDocument/2006/relationships/hyperlink"/><Relationship Id="rId6" Target="../media/image38.png" Type="http://schemas.openxmlformats.org/officeDocument/2006/relationships/image"/><Relationship Id="rId5" Target="../media/image48.png" Type="http://schemas.openxmlformats.org/officeDocument/2006/relationships/image"/><Relationship Id="rId4" Target="../media/image33.png" Type="http://schemas.openxmlformats.org/officeDocument/2006/relationships/image"/><Relationship Id="rId3" Target="../media/image32.png" Type="http://schemas.openxmlformats.org/officeDocument/2006/relationships/image"/><Relationship Id="rId2" Target="../notesSlides/notesSlide11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_rels/slide12.xml.rels><?xml version="1.0" encoding="UTF-8" standalone="yes"?><Relationships xmlns="http://schemas.openxmlformats.org/package/2006/relationships"><Relationship Id="rId4" Target="https://www.proto-okn.net/theme-2-projects/" TargetMode="External" Type="http://schemas.openxmlformats.org/officeDocument/2006/relationships/hyperlink"/><Relationship Id="rId3" Target="../media/image67.jpg" Type="http://schemas.openxmlformats.org/officeDocument/2006/relationships/image"/><Relationship Id="rId2" Target="../notesSlides/notesSlide12.xml" Type="http://schemas.openxmlformats.org/officeDocument/2006/relationships/notesSlide"/><Relationship Id="rId1" Target="../slideLayouts/slideLayout4.xml" Type="http://schemas.openxmlformats.org/officeDocument/2006/relationships/slideLayout"/></Relationships>
</file>

<file path=ppt/slides/_rels/slide13.xml.rels><?xml version="1.0" encoding="UTF-8" standalone="yes"?><Relationships xmlns="http://schemas.openxmlformats.org/package/2006/relationships"><Relationship Id="rId4" Target="https://www.proto-okn.net/theme-3-projects/" TargetMode="External" Type="http://schemas.openxmlformats.org/officeDocument/2006/relationships/hyperlink"/><Relationship Id="rId3" Target="../media/image66.png" Type="http://schemas.openxmlformats.org/officeDocument/2006/relationships/image"/><Relationship Id="rId2" Target="../notesSlides/notesSlide13.xml" Type="http://schemas.openxmlformats.org/officeDocument/2006/relationships/notesSlide"/><Relationship Id="rId1" Target="../slideLayouts/slideLayout4.xml" Type="http://schemas.openxmlformats.org/officeDocument/2006/relationships/slideLayout"/></Relationships>
</file>

<file path=ppt/slides/_rels/slide14.xml.rels><?xml version="1.0" encoding="UTF-8" standalone="yes"?><Relationships xmlns="http://schemas.openxmlformats.org/package/2006/relationships"><Relationship Id="rId4" Target="mailto:edugate@proto-okn.net" TargetMode="External" Type="http://schemas.openxmlformats.org/officeDocument/2006/relationships/hyperlink"/><Relationship Id="rId3" Target="../media/image57.png" Type="http://schemas.openxmlformats.org/officeDocument/2006/relationships/image"/><Relationship Id="rId2" Target="../notesSlides/notesSlide14.xml" Type="http://schemas.openxmlformats.org/officeDocument/2006/relationships/notesSlide"/><Relationship Id="rId1" Target="../slideLayouts/slideLayout4.xml" Type="http://schemas.openxmlformats.org/officeDocument/2006/relationships/slideLayout"/></Relationships>
</file>

<file path=ppt/slides/_rels/slide15.xml.rels><?xml version="1.0" encoding="UTF-8" standalone="yes"?><Relationships xmlns="http://schemas.openxmlformats.org/package/2006/relationships"><Relationship Id="rId4" Target="https://www.kg-alliance.org/kg-ai-summit-april-19/" TargetMode="External" Type="http://schemas.openxmlformats.org/officeDocument/2006/relationships/hyperlink"/><Relationship Id="rId3" Target="../media/image64.png" Type="http://schemas.openxmlformats.org/officeDocument/2006/relationships/image"/><Relationship Id="rId2" Target="../notesSlides/notesSlide15.xml" Type="http://schemas.openxmlformats.org/officeDocument/2006/relationships/notesSlide"/><Relationship Id="rId1" Target="../slideLayouts/slideLayout4.xml" Type="http://schemas.openxmlformats.org/officeDocument/2006/relationships/slideLayout"/></Relationships>
</file>

<file path=ppt/slides/_rels/slide16.xml.rels><?xml version="1.0" encoding="UTF-8" standalone="yes"?><Relationships xmlns="http://schemas.openxmlformats.org/package/2006/relationships"><Relationship Id="rId4" Target="https://nebigdatahub.org/about" TargetMode="External" Type="http://schemas.openxmlformats.org/officeDocument/2006/relationships/hyperlink"/><Relationship Id="rId3" Target="mailto:fh2417@Columbia.edu" TargetMode="External" Type="http://schemas.openxmlformats.org/officeDocument/2006/relationships/hyperlink"/><Relationship Id="rId2" Target="../notesSlides/notesSlide16.xml" Type="http://schemas.openxmlformats.org/officeDocument/2006/relationships/notesSlide"/><Relationship Id="rId1" Target="../slideLayouts/slideLayout4.xml" Type="http://schemas.openxmlformats.org/officeDocument/2006/relationships/slideLayout"/></Relationships>
</file>

<file path=ppt/slides/_rels/slide17.xml.rels><?xml version="1.0" encoding="UTF-8" standalone="yes"?><Relationships xmlns="http://schemas.openxmlformats.org/package/2006/relationships"><Relationship Id="rId4" Target="../media/image55.png" Type="http://schemas.openxmlformats.org/officeDocument/2006/relationships/image"/><Relationship Id="rId3" Target="../media/image42.png" Type="http://schemas.openxmlformats.org/officeDocument/2006/relationships/image"/><Relationship Id="rId2" Target="../notesSlides/notesSlide17.xml" Type="http://schemas.openxmlformats.org/officeDocument/2006/relationships/notesSlide"/><Relationship Id="rId1" Target="../slideLayouts/slideLayout4.xml" Type="http://schemas.openxmlformats.org/officeDocument/2006/relationships/slideLayout"/></Relationships>
</file>

<file path=ppt/slides/_rels/slide18.xml.rels><?xml version="1.0" encoding="UTF-8" standalone="yes"?><Relationships xmlns="http://schemas.openxmlformats.org/package/2006/relationships"><Relationship Id="rId2" Target="../notesSlides/notesSlide18.xml" Type="http://schemas.openxmlformats.org/officeDocument/2006/relationships/notesSlide"/><Relationship Id="rId1" Target="../slideLayouts/slideLayout4.xml" Type="http://schemas.openxmlformats.org/officeDocument/2006/relationships/slideLayout"/></Relationships>
</file>

<file path=ppt/slides/_rels/slide19.xml.rels><?xml version="1.0" encoding="UTF-8" standalone="yes"?><Relationships xmlns="http://schemas.openxmlformats.org/package/2006/relationships"><Relationship Id="rId3" Target="../media/image71.png" Type="http://schemas.openxmlformats.org/officeDocument/2006/relationships/image"/><Relationship Id="rId2" Target="../notesSlides/notesSlide19.xml" Type="http://schemas.openxmlformats.org/officeDocument/2006/relationships/notesSlide"/><Relationship Id="rId1" Target="../slideLayouts/slideLayout4.xml" Type="http://schemas.openxmlformats.org/officeDocument/2006/relationships/slideLayout"/></Relationships>
</file>

<file path=ppt/slides/_rels/slide2.xml.rels><?xml version="1.0" encoding="UTF-8" standalone="yes"?><Relationships xmlns="http://schemas.openxmlformats.org/package/2006/relationships"><Relationship Id="rId14" Target="https://www.nsf.gov/awardsearch/showAward?AWD_ID=2333532&amp;HistoricalAwards=false" TargetMode="External" Type="http://schemas.openxmlformats.org/officeDocument/2006/relationships/hyperlink"/><Relationship Id="rId13" Target="https://www.nsf.gov/awardsearch/showAward?AWD_ID=2139391&amp;HistoricalAwards=false" TargetMode="External" Type="http://schemas.openxmlformats.org/officeDocument/2006/relationships/hyperlink"/><Relationship Id="rId12" Target="https://www.nsf.gov/awardsearch/showAward?AWD_ID=2028999&amp;HistoricalAwards=false" TargetMode="External" Type="http://schemas.openxmlformats.org/officeDocument/2006/relationships/hyperlink"/><Relationship Id="rId11" Target="https://www.nsf.gov/awardsearch/showAward?AWD_ID=1916585&amp;HistoricalAwards=false" TargetMode="External" Type="http://schemas.openxmlformats.org/officeDocument/2006/relationships/hyperlink"/><Relationship Id="rId10" Target="https://www.nsf.gov/awardsearch/showAward?AWD_ID=1748395&amp;HistoricalAwards=false" TargetMode="External" Type="http://schemas.openxmlformats.org/officeDocument/2006/relationships/hyperlink"/><Relationship Id="rId9" Target="https://www.nsf.gov/awardsearch/showAward?AWD_ID=1550284" TargetMode="External" Type="http://schemas.openxmlformats.org/officeDocument/2006/relationships/hyperlink"/><Relationship Id="rId8" Target="http://nebigdatahub.org/about/#priority-areas" TargetMode="External" Type="http://schemas.openxmlformats.org/officeDocument/2006/relationships/hyperlink"/><Relationship Id="rId7" Target="http://nebigdatahub.org/about" TargetMode="External" Type="http://schemas.openxmlformats.org/officeDocument/2006/relationships/hyperlink"/><Relationship Id="rId6" Target="../media/image14.png" Type="http://schemas.openxmlformats.org/officeDocument/2006/relationships/image"/><Relationship Id="rId5" Target="../media/image2.png" Type="http://schemas.openxmlformats.org/officeDocument/2006/relationships/image"/><Relationship Id="rId4" Target="../media/image5.png" Type="http://schemas.openxmlformats.org/officeDocument/2006/relationships/image"/><Relationship Id="rId3" Target="../media/image22.png" Type="http://schemas.openxmlformats.org/officeDocument/2006/relationships/image"/><Relationship Id="rId2" Target="../notesSlides/notesSlide2.xml" Type="http://schemas.openxmlformats.org/officeDocument/2006/relationships/notesSlide"/><Relationship Id="rId1" Target="../slideLayouts/slideLayout2.xml" Type="http://schemas.openxmlformats.org/officeDocument/2006/relationships/slideLayout"/></Relationships>
</file>

<file path=ppt/slides/_rels/slide20.xml.rels><?xml version="1.0" encoding="UTF-8" standalone="yes"?><Relationships xmlns="http://schemas.openxmlformats.org/package/2006/relationships"><Relationship Id="rId3" Target="../comments/comment1.xml" Type="http://schemas.openxmlformats.org/officeDocument/2006/relationships/comments"/><Relationship Id="rId2" Target="../notesSlides/notesSlide20.xml" Type="http://schemas.openxmlformats.org/officeDocument/2006/relationships/notesSlide"/><Relationship Id="rId1" Target="../slideLayouts/slideLayout4.xml" Type="http://schemas.openxmlformats.org/officeDocument/2006/relationships/slideLayout"/></Relationships>
</file>

<file path=ppt/slides/_rels/slide21.xml.rels><?xml version="1.0" encoding="UTF-8" standalone="yes"?><Relationships xmlns="http://schemas.openxmlformats.org/package/2006/relationships"><Relationship Id="rId8" Target="../media/image47.png" Type="http://schemas.openxmlformats.org/officeDocument/2006/relationships/image"/><Relationship Id="rId7" Target="../media/image53.png" Type="http://schemas.openxmlformats.org/officeDocument/2006/relationships/image"/><Relationship Id="rId6" Target="../media/image45.png" Type="http://schemas.openxmlformats.org/officeDocument/2006/relationships/image"/><Relationship Id="rId5" Target="../media/image56.png" Type="http://schemas.openxmlformats.org/officeDocument/2006/relationships/image"/><Relationship Id="rId4" Target="../media/image50.png" Type="http://schemas.openxmlformats.org/officeDocument/2006/relationships/image"/><Relationship Id="rId3" Target="../media/image44.png" Type="http://schemas.openxmlformats.org/officeDocument/2006/relationships/image"/><Relationship Id="rId2" Target="../notesSlides/notesSlide21.xml" Type="http://schemas.openxmlformats.org/officeDocument/2006/relationships/notesSlide"/><Relationship Id="rId1" Target="../slideLayouts/slideLayout4.xml" Type="http://schemas.openxmlformats.org/officeDocument/2006/relationships/slideLayout"/></Relationships>
</file>

<file path=ppt/slides/_rels/slide22.xml.rels><?xml version="1.0" encoding="UTF-8" standalone="yes"?><Relationships xmlns="http://schemas.openxmlformats.org/package/2006/relationships"><Relationship Id="rId7" Target="../media/image62.jpg" Type="http://schemas.openxmlformats.org/officeDocument/2006/relationships/image"/><Relationship Id="rId6" Target="../media/image65.png" Type="http://schemas.openxmlformats.org/officeDocument/2006/relationships/image"/><Relationship Id="rId5" Target="../media/image51.png" Type="http://schemas.openxmlformats.org/officeDocument/2006/relationships/image"/><Relationship Id="rId4" Target="../media/image61.jpg" Type="http://schemas.openxmlformats.org/officeDocument/2006/relationships/image"/><Relationship Id="rId3" Target="../comments/comment2.xml" Type="http://schemas.openxmlformats.org/officeDocument/2006/relationships/comments"/><Relationship Id="rId2" Target="../notesSlides/notesSlide22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_rels/slide23.xml.rels><?xml version="1.0" encoding="UTF-8" standalone="yes"?><Relationships xmlns="http://schemas.openxmlformats.org/package/2006/relationships"><Relationship Id="rId4" Target="../media/image69.png" Type="http://schemas.openxmlformats.org/officeDocument/2006/relationships/image"/><Relationship Id="rId3" Target="../media/image61.jpg" Type="http://schemas.openxmlformats.org/officeDocument/2006/relationships/image"/><Relationship Id="rId2" Target="../notesSlides/notesSlide23.xml" Type="http://schemas.openxmlformats.org/officeDocument/2006/relationships/notesSlide"/><Relationship Id="rId1" Target="../slideLayouts/slideLayout4.xml" Type="http://schemas.openxmlformats.org/officeDocument/2006/relationships/slideLayout"/></Relationships>
</file>

<file path=ppt/slides/_rels/slide24.xml.rels><?xml version="1.0" encoding="UTF-8" standalone="yes"?><Relationships xmlns="http://schemas.openxmlformats.org/package/2006/relationships"><Relationship Id="rId3" Target="../media/image62.jpg" Type="http://schemas.openxmlformats.org/officeDocument/2006/relationships/image"/><Relationship Id="rId2" Target="../notesSlides/notesSlide24.xml" Type="http://schemas.openxmlformats.org/officeDocument/2006/relationships/notesSlide"/><Relationship Id="rId1" Target="../slideLayouts/slideLayout4.xml" Type="http://schemas.openxmlformats.org/officeDocument/2006/relationships/slideLayout"/></Relationships>
</file>

<file path=ppt/slides/_rels/slide25.xml.rels><?xml version="1.0" encoding="UTF-8" standalone="yes"?><Relationships xmlns="http://schemas.openxmlformats.org/package/2006/relationships"><Relationship Id="rId3" Target="../media/image70.png" Type="http://schemas.openxmlformats.org/officeDocument/2006/relationships/image"/><Relationship Id="rId2" Target="../notesSlides/notesSlide25.xml" Type="http://schemas.openxmlformats.org/officeDocument/2006/relationships/notesSlide"/><Relationship Id="rId1" Target="../slideLayouts/slideLayout4.xml" Type="http://schemas.openxmlformats.org/officeDocument/2006/relationships/slideLayout"/></Relationships>
</file>

<file path=ppt/slides/_rels/slide26.xml.rels><?xml version="1.0" encoding="UTF-8" standalone="yes"?><Relationships xmlns="http://schemas.openxmlformats.org/package/2006/relationships"><Relationship Id="rId3" Target="../media/image68.png" Type="http://schemas.openxmlformats.org/officeDocument/2006/relationships/image"/><Relationship Id="rId2" Target="../notesSlides/notesSlide26.xml" Type="http://schemas.openxmlformats.org/officeDocument/2006/relationships/notesSlide"/><Relationship Id="rId1" Target="../slideLayouts/slideLayout4.xml" Type="http://schemas.openxmlformats.org/officeDocument/2006/relationships/slideLayout"/></Relationships>
</file>

<file path=ppt/slides/_rels/slide3.xml.rels><?xml version="1.0" encoding="UTF-8" standalone="yes"?><Relationships xmlns="http://schemas.openxmlformats.org/package/2006/relationships"><Relationship Id="rId5" Target="http://nebigdatahub.org/about/#priority-areas" TargetMode="External" Type="http://schemas.openxmlformats.org/officeDocument/2006/relationships/hyperlink"/><Relationship Id="rId4" Target="http://nebigdatahub.org/about" TargetMode="External" Type="http://schemas.openxmlformats.org/officeDocument/2006/relationships/hyperlink"/><Relationship Id="rId3" Target="../media/image12.png" Type="http://schemas.openxmlformats.org/officeDocument/2006/relationships/image"/><Relationship Id="rId2" Target="../notesSlides/notesSlide3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_rels/slide4.xml.rels><?xml version="1.0" encoding="UTF-8" standalone="yes"?><Relationships xmlns="http://schemas.openxmlformats.org/package/2006/relationships"><Relationship Id="rId5" Target="../media/image1.png" Type="http://schemas.openxmlformats.org/officeDocument/2006/relationships/image"/><Relationship Id="rId4" Target="../media/image10.png" Type="http://schemas.openxmlformats.org/officeDocument/2006/relationships/image"/><Relationship Id="rId3" Target="https://nebigdatahub.org/hub-community-engagement/" TargetMode="External" Type="http://schemas.openxmlformats.org/officeDocument/2006/relationships/hyperlink"/><Relationship Id="rId2" Target="../notesSlides/notesSlide4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_rels/slide5.xml.rels><?xml version="1.0" encoding="UTF-8" standalone="yes"?><Relationships xmlns="http://schemas.openxmlformats.org/package/2006/relationships"><Relationship Id="rId8" Target="../media/image29.png" Type="http://schemas.openxmlformats.org/officeDocument/2006/relationships/image"/><Relationship Id="rId7" Target="https://covidinfocommons.datascience.columbia.edu/" TargetMode="External" Type="http://schemas.openxmlformats.org/officeDocument/2006/relationships/hyperlink"/><Relationship Id="rId6" Target="../media/image6.png" Type="http://schemas.openxmlformats.org/officeDocument/2006/relationships/image"/><Relationship Id="rId5" Target="../media/image11.png" Type="http://schemas.openxmlformats.org/officeDocument/2006/relationships/image"/><Relationship Id="rId4" Target="https://www.nsf.gov/awardsearch/showAward?AWD_ID=2139391&amp;HistoricalAwards=false" TargetMode="External" Type="http://schemas.openxmlformats.org/officeDocument/2006/relationships/hyperlink"/><Relationship Id="rId3" Target="https://www.nsf.gov/awardsearch/showAward?AWD_ID=2028999&amp;HistoricalAwards=false" TargetMode="External" Type="http://schemas.openxmlformats.org/officeDocument/2006/relationships/hyperlink"/><Relationship Id="rId2" Target="../notesSlides/notesSlide5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_rels/slide6.xml.rels><?xml version="1.0" encoding="UTF-8" standalone="yes"?><Relationships xmlns="http://schemas.openxmlformats.org/package/2006/relationships"><Relationship Id="rId5" Target="https://covidinfocommons.datascience.columbia.edu/" TargetMode="External" Type="http://schemas.openxmlformats.org/officeDocument/2006/relationships/hyperlink"/><Relationship Id="rId4" Target="https://bit.ly/cic-award-search" TargetMode="External" Type="http://schemas.openxmlformats.org/officeDocument/2006/relationships/hyperlink"/><Relationship Id="rId3" Target="../media/image9.png" Type="http://schemas.openxmlformats.org/officeDocument/2006/relationships/image"/><Relationship Id="rId2" Target="../notesSlides/notesSlide6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_rels/slide7.xml.rels><?xml version="1.0" encoding="UTF-8" standalone="yes"?><Relationships xmlns="http://schemas.openxmlformats.org/package/2006/relationships"><Relationship Id="rId4" Target="../media/image27.png" Type="http://schemas.openxmlformats.org/officeDocument/2006/relationships/image"/><Relationship Id="rId3" Target="https://covidinfocommons.datascience.columbia.edu/" TargetMode="External" Type="http://schemas.openxmlformats.org/officeDocument/2006/relationships/hyperlink"/><Relationship Id="rId2" Target="../notesSlides/notesSlide7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_rels/slide8.xml.rels><?xml version="1.0" encoding="UTF-8" standalone="yes"?><Relationships xmlns="http://schemas.openxmlformats.org/package/2006/relationships"><Relationship Id="rId4" Target="https://www.proto-okn.net/" TargetMode="External" Type="http://schemas.openxmlformats.org/officeDocument/2006/relationships/hyperlink"/><Relationship Id="rId3" Target="../media/image13.png" Type="http://schemas.openxmlformats.org/officeDocument/2006/relationships/image"/><Relationship Id="rId2" Target="../notesSlides/notesSlide8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_rels/slide9.xml.rels><?xml version="1.0" encoding="UTF-8" standalone="yes"?><Relationships xmlns="http://schemas.openxmlformats.org/package/2006/relationships"><Relationship Id="rId17" Target="../media/image58.png" Type="http://schemas.openxmlformats.org/officeDocument/2006/relationships/image"/><Relationship Id="rId16" Target="../media/image37.jpg" Type="http://schemas.openxmlformats.org/officeDocument/2006/relationships/image"/><Relationship Id="rId15" Target="../media/image35.jpg" Type="http://schemas.openxmlformats.org/officeDocument/2006/relationships/image"/><Relationship Id="rId14" Target="../media/image30.png" Type="http://schemas.openxmlformats.org/officeDocument/2006/relationships/image"/><Relationship Id="rId13" Target="../media/image23.png" Type="http://schemas.openxmlformats.org/officeDocument/2006/relationships/image"/><Relationship Id="rId12" Target="../media/image28.jpg" Type="http://schemas.openxmlformats.org/officeDocument/2006/relationships/image"/><Relationship Id="rId11" Target="../media/image20.png" Type="http://schemas.openxmlformats.org/officeDocument/2006/relationships/image"/><Relationship Id="rId10" Target="../media/image25.gif" Type="http://schemas.openxmlformats.org/officeDocument/2006/relationships/image"/><Relationship Id="rId9" Target="../media/image16.gif" Type="http://schemas.openxmlformats.org/officeDocument/2006/relationships/image"/><Relationship Id="rId8" Target="../media/image21.gif" Type="http://schemas.openxmlformats.org/officeDocument/2006/relationships/image"/><Relationship Id="rId7" Target="../media/image17.gif" Type="http://schemas.openxmlformats.org/officeDocument/2006/relationships/image"/><Relationship Id="rId6" Target="../media/image40.png" Type="http://schemas.openxmlformats.org/officeDocument/2006/relationships/image"/><Relationship Id="rId5" Target="../media/image19.gif" Type="http://schemas.openxmlformats.org/officeDocument/2006/relationships/image"/><Relationship Id="rId4" Target="../media/image15.png" Type="http://schemas.openxmlformats.org/officeDocument/2006/relationships/image"/><Relationship Id="rId3" Target="../media/image7.jpg" Type="http://schemas.openxmlformats.org/officeDocument/2006/relationships/image"/><Relationship Id="rId2" Target="../notesSlides/notesSlide9.xml" Type="http://schemas.openxmlformats.org/officeDocument/2006/relationships/notesSlide"/><Relationship Id="rId1" Target="../slideLayouts/slideLayout3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"/>
          <p:cNvSpPr txBox="1"/>
          <p:nvPr/>
        </p:nvSpPr>
        <p:spPr>
          <a:xfrm>
            <a:off x="112400" y="3876150"/>
            <a:ext cx="9031600" cy="11919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rmAutofit/>
          </a:bodyPr>
          <a:lstStyle/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altLang="en" b="0" cap="none" i="0" lang="en" strike="noStrike" sz="16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Florence D. Hudson, Executive Director, Columbia University</a:t>
            </a:r>
            <a:endParaRPr b="0" cap="none" i="0" strike="noStrike" sz="1600" u="none">
              <a:solidFill>
                <a:srgbClr val="8D8D8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altLang="en" b="0" cap="none" i="0" lang="en" strike="noStrike" sz="16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PI NSF Northeast Big Data Innovation Hub, COVID Information Commons, Proto-OKN; US DOT FHWA TDSP </a:t>
            </a:r>
            <a:endParaRPr b="0" cap="none" i="0" strike="noStrike" sz="1600" u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altLang="en" b="0" cap="none" i="0" lang="en" strike="noStrike" sz="16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Founder, National Student Data Corps</a:t>
            </a:r>
            <a:endParaRPr b="0" cap="none" i="0" strike="noStrike" sz="1600" u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altLang="en" b="0" cap="none" i="0" lang="en" strike="noStrike" sz="16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Founder &amp; CEO, </a:t>
            </a:r>
            <a:r>
              <a:rPr altLang="en" b="0" cap="none" i="0" lang="en" strike="noStrike" sz="1600" u="sng">
                <a:solidFill>
                  <a:srgbClr val="7FBFF9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FDHint</a:t>
            </a:r>
            <a:r>
              <a:rPr altLang="en" b="0" cap="none" i="0" lang="en" strike="noStrike" sz="16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LLC; Editor &amp; Author; IEEE Engineering in Medicine &amp; Biology Society </a:t>
            </a:r>
            <a:endParaRPr b="0" cap="none" i="0" strike="noStrike" sz="1600" u="none">
              <a:solidFill>
                <a:srgbClr val="8D8D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"/>
          <p:cNvSpPr txBox="1"/>
          <p:nvPr>
            <p:ph type="title"/>
          </p:nvPr>
        </p:nvSpPr>
        <p:spPr>
          <a:xfrm>
            <a:off x="112394" y="765781"/>
            <a:ext cx="8919300" cy="27792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</a:pPr>
            <a:r>
              <a:rPr altLang="en" lang="en" sz="3800"/>
              <a:t>Open Knowledge Networks, Knowledge Graphs, and AI-Ready Data  </a:t>
            </a:r>
            <a:endParaRPr sz="3800"/>
          </a:p>
          <a:p>
            <a:pPr algn="l" indent="-3937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Char char="-"/>
            </a:pPr>
            <a:r>
              <a:rPr altLang="en" i="1" lang="en" sz="2600"/>
              <a:t>The NEBDHub, CIC and Proto-OKN</a:t>
            </a:r>
            <a:endParaRPr i="1" sz="2600"/>
          </a:p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</a:pPr>
            <a:r>
              <a:t/>
            </a:r>
            <a:endParaRPr sz="2300"/>
          </a:p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</a:pPr>
            <a:r>
              <a:rPr altLang="en" b="0" lang="en" sz="1800"/>
              <a:t>AI-Ready Data: Navigating the Dynamic Frontier of Metadata and Ontologies</a:t>
            </a:r>
            <a:endParaRPr b="0" sz="1800"/>
          </a:p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</a:pPr>
            <a:r>
              <a:rPr altLang="en" b="0" lang="en" sz="1800"/>
              <a:t>Drexel University - Philadelphia, PA </a:t>
            </a:r>
            <a:endParaRPr b="0" sz="1800"/>
          </a:p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</a:pPr>
            <a:r>
              <a:rPr altLang="en" b="0" lang="en" sz="1800"/>
              <a:t>April 15, 2024</a:t>
            </a:r>
            <a:endParaRPr b="0" sz="1800"/>
          </a:p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</a:pPr>
            <a:r>
              <a:t/>
            </a:r>
            <a:endParaRPr sz="2500"/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0425" y="142750"/>
            <a:ext cx="1308275" cy="49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0"/>
          <p:cNvSpPr txBox="1"/>
          <p:nvPr>
            <p:ph type="title"/>
          </p:nvPr>
        </p:nvSpPr>
        <p:spPr>
          <a:xfrm>
            <a:off x="342900" y="186088"/>
            <a:ext cx="8458200" cy="5694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rmAutofit/>
          </a:bodyPr>
          <a:lstStyle/>
          <a:p>
            <a:pPr algn="ctr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altLang="en" i="1" lang="en"/>
              <a:t>Proto-OKN Program Structure</a:t>
            </a:r>
            <a:endParaRPr i="1"/>
          </a:p>
        </p:txBody>
      </p:sp>
      <p:sp>
        <p:nvSpPr>
          <p:cNvPr id="278" name="Google Shape;278;p10"/>
          <p:cNvSpPr txBox="1"/>
          <p:nvPr>
            <p:ph idx="12" type="sldNum"/>
          </p:nvPr>
        </p:nvSpPr>
        <p:spPr>
          <a:xfrm>
            <a:off x="8652683" y="4779981"/>
            <a:ext cx="364200" cy="2739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  <p:pic>
        <p:nvPicPr>
          <p:cNvPr id="279" name="Google Shape;27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4052" y="1550726"/>
            <a:ext cx="928051" cy="92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19250" y="1523739"/>
            <a:ext cx="982026" cy="98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63525" y="1550740"/>
            <a:ext cx="928051" cy="92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47878" y="1550726"/>
            <a:ext cx="928051" cy="9280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3" name="Google Shape;283;p10"/>
          <p:cNvCxnSpPr/>
          <p:nvPr/>
        </p:nvCxnSpPr>
        <p:spPr>
          <a:xfrm>
            <a:off x="2819247" y="1745023"/>
            <a:ext cx="0" cy="68580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type="none" w="sm"/>
            <a:tailEnd len="sm" type="none" w="sm"/>
          </a:ln>
        </p:spPr>
      </p:cxnSp>
      <p:cxnSp>
        <p:nvCxnSpPr>
          <p:cNvPr id="284" name="Google Shape;284;p10"/>
          <p:cNvCxnSpPr/>
          <p:nvPr/>
        </p:nvCxnSpPr>
        <p:spPr>
          <a:xfrm>
            <a:off x="4563565" y="1734706"/>
            <a:ext cx="0" cy="68580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type="none" w="sm"/>
            <a:tailEnd len="sm" type="none" w="sm"/>
          </a:ln>
        </p:spPr>
      </p:cxnSp>
      <p:cxnSp>
        <p:nvCxnSpPr>
          <p:cNvPr id="285" name="Google Shape;285;p10"/>
          <p:cNvCxnSpPr/>
          <p:nvPr/>
        </p:nvCxnSpPr>
        <p:spPr>
          <a:xfrm>
            <a:off x="6158795" y="1702114"/>
            <a:ext cx="0" cy="68580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type="none" w="sm"/>
            <a:tailEnd len="sm" type="none" w="sm"/>
          </a:ln>
        </p:spPr>
      </p:cxnSp>
      <p:pic>
        <p:nvPicPr>
          <p:cNvPr descr="Users outline" id="286" name="Google Shape;286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39395" y="1671852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rs outline" id="287" name="Google Shape;287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47544" y="1671852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rs outline" id="288" name="Google Shape;288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40041" y="167762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rs outline" id="289" name="Google Shape;289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79492" y="1671852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0"/>
          <p:cNvSpPr txBox="1"/>
          <p:nvPr/>
        </p:nvSpPr>
        <p:spPr>
          <a:xfrm>
            <a:off x="454639" y="1180288"/>
            <a:ext cx="8373900" cy="300000"/>
          </a:xfrm>
          <a:prstGeom prst="rect">
            <a:avLst/>
          </a:prstGeom>
          <a:noFill/>
          <a:ln>
            <a:noFill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altLang="en" b="0" cap="none" i="0" lang="en" strike="noStrike" sz="15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Focus on the creation of knowledge graphs to address </a:t>
            </a:r>
            <a:r>
              <a:rPr altLang="en" b="1" cap="none" i="0" lang="en" strike="noStrike" sz="15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specific societal challenges</a:t>
            </a:r>
            <a:r>
              <a:rPr altLang="en" b="0" cap="none" i="0" lang="en" strike="noStrike" sz="15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0"/>
          <p:cNvSpPr txBox="1"/>
          <p:nvPr/>
        </p:nvSpPr>
        <p:spPr>
          <a:xfrm>
            <a:off x="0" y="830112"/>
            <a:ext cx="9144000" cy="300000"/>
          </a:xfrm>
          <a:prstGeom prst="rect">
            <a:avLst/>
          </a:prstGeom>
          <a:solidFill>
            <a:srgbClr val="073763"/>
          </a:solidFill>
          <a:ln cap="flat" cmpd="sng" w="19050">
            <a:solidFill>
              <a:srgbClr val="FCE5CD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altLang="en" b="1" cap="none" i="0" lang="en" strike="noStrike" sz="15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Theme 1 Awards: Use Case Projects (15)</a:t>
            </a:r>
            <a:endParaRPr b="1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10"/>
          <p:cNvPicPr preferRelativeResize="0"/>
          <p:nvPr/>
        </p:nvPicPr>
        <p:blipFill rotWithShape="1">
          <a:blip r:embed="rId8">
            <a:alphaModFix/>
          </a:blip>
          <a:srcRect b="41653" l="19119" r="6513" t="23821"/>
          <a:stretch/>
        </p:blipFill>
        <p:spPr>
          <a:xfrm>
            <a:off x="2845538" y="3329650"/>
            <a:ext cx="3452925" cy="50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0"/>
          <p:cNvSpPr txBox="1"/>
          <p:nvPr/>
        </p:nvSpPr>
        <p:spPr>
          <a:xfrm>
            <a:off x="484350" y="2907389"/>
            <a:ext cx="8175300" cy="300000"/>
          </a:xfrm>
          <a:prstGeom prst="rect">
            <a:avLst/>
          </a:prstGeom>
          <a:noFill/>
          <a:ln>
            <a:noFill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altLang="en" b="0" cap="none" i="0" lang="en" strike="noStrike" sz="15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Develop and deploy a platform to interconnect KGs and create a cloud-based infrastructure 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0"/>
          <p:cNvSpPr txBox="1"/>
          <p:nvPr/>
        </p:nvSpPr>
        <p:spPr>
          <a:xfrm>
            <a:off x="0" y="2549234"/>
            <a:ext cx="9144000" cy="300000"/>
          </a:xfrm>
          <a:prstGeom prst="rect">
            <a:avLst/>
          </a:prstGeom>
          <a:solidFill>
            <a:srgbClr val="073763"/>
          </a:solidFill>
          <a:ln cap="flat" cmpd="sng" w="19050">
            <a:solidFill>
              <a:srgbClr val="FCE5CD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altLang="en" b="1" cap="none" i="0" lang="en" strike="noStrike" sz="15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Theme 2: Proto-OKN Fabric Projects (2)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0"/>
          <p:cNvSpPr txBox="1"/>
          <p:nvPr/>
        </p:nvSpPr>
        <p:spPr>
          <a:xfrm>
            <a:off x="0" y="3960840"/>
            <a:ext cx="9144000" cy="300000"/>
          </a:xfrm>
          <a:prstGeom prst="rect">
            <a:avLst/>
          </a:prstGeom>
          <a:solidFill>
            <a:srgbClr val="073763"/>
          </a:solidFill>
          <a:ln cap="flat" cmpd="sng" w="19050">
            <a:solidFill>
              <a:srgbClr val="FCE5CD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altLang="en" b="1" cap="none" i="0" lang="en" strike="noStrike" sz="15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Theme 3: Education and Outreach Project (1)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0"/>
          <p:cNvSpPr txBox="1"/>
          <p:nvPr/>
        </p:nvSpPr>
        <p:spPr>
          <a:xfrm>
            <a:off x="484350" y="4338961"/>
            <a:ext cx="8175300" cy="300000"/>
          </a:xfrm>
          <a:prstGeom prst="rect">
            <a:avLst/>
          </a:prstGeom>
          <a:noFill/>
          <a:ln>
            <a:noFill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altLang="en" b="0" cap="none" i="0" lang="en" strike="noStrike" sz="15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Develop education and outreach resources for a variety of stakeholders</a:t>
            </a:r>
            <a:endParaRPr b="1" cap="none" i="0" strike="noStrike" sz="15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0"/>
          <p:cNvSpPr txBox="1"/>
          <p:nvPr/>
        </p:nvSpPr>
        <p:spPr>
          <a:xfrm>
            <a:off x="448350" y="4764769"/>
            <a:ext cx="8247300" cy="284700"/>
          </a:xfrm>
          <a:prstGeom prst="rect">
            <a:avLst/>
          </a:prstGeom>
          <a:solidFill>
            <a:srgbClr val="005699"/>
          </a:solidFill>
          <a:ln>
            <a:noFill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altLang="en" b="1" cap="none" i="1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All 18 projects required to work together as a single cohort</a:t>
            </a:r>
            <a:endParaRPr b="0" cap="none" i="1" strike="noStrike" sz="14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1"/>
          <p:cNvSpPr txBox="1"/>
          <p:nvPr>
            <p:ph type="title"/>
          </p:nvPr>
        </p:nvSpPr>
        <p:spPr>
          <a:xfrm>
            <a:off x="717000" y="35488"/>
            <a:ext cx="7710000" cy="9942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rmAutofit/>
          </a:bodyPr>
          <a:lstStyle/>
          <a:p>
            <a:pPr algn="ctr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altLang="en" i="1" lang="en"/>
              <a:t>Proto-OKN Use Cases: 15 Theme-1 Projects</a:t>
            </a:r>
            <a:endParaRPr i="1"/>
          </a:p>
        </p:txBody>
      </p:sp>
      <p:sp>
        <p:nvSpPr>
          <p:cNvPr id="304" name="Google Shape;304;p11"/>
          <p:cNvSpPr txBox="1"/>
          <p:nvPr/>
        </p:nvSpPr>
        <p:spPr>
          <a:xfrm>
            <a:off x="6953054" y="2030670"/>
            <a:ext cx="2130600" cy="2294100"/>
          </a:xfrm>
          <a:prstGeom prst="rect">
            <a:avLst/>
          </a:prstGeom>
          <a:noFill/>
          <a:ln>
            <a:noFill/>
          </a:ln>
        </p:spPr>
        <p:txBody>
          <a:bodyPr anchor="t" anchorCtr="0" bIns="68575" lIns="68575" numCol="1" rIns="68575" spcFirstLastPara="1" tIns="68575" wrap="square">
            <a:spAutoFit/>
          </a:bodyPr>
          <a:lstStyle/>
          <a:p>
            <a:pPr algn="l" indent="-203200" lvl="0" marL="215900" marR="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CollabNext – People Network</a:t>
            </a:r>
            <a:endParaRPr b="0" cap="none" i="0" strike="noStrike" sz="14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-203200" lvl="0" marL="215900" marR="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Software Supply Chains</a:t>
            </a:r>
            <a:endParaRPr b="0" cap="none" i="0" strike="noStrike" sz="14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-203200" lvl="0" marL="215900" marR="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SUDOKN – Supply and Demand for Manufacturing Supply Chains</a:t>
            </a:r>
            <a:endParaRPr b="0" cap="none" i="0" strike="noStrike" sz="14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1"/>
          <p:cNvSpPr txBox="1"/>
          <p:nvPr/>
        </p:nvSpPr>
        <p:spPr>
          <a:xfrm>
            <a:off x="4639872" y="2030670"/>
            <a:ext cx="2130600" cy="2644500"/>
          </a:xfrm>
          <a:prstGeom prst="rect">
            <a:avLst/>
          </a:prstGeom>
          <a:noFill/>
          <a:ln>
            <a:noFill/>
          </a:ln>
        </p:spPr>
        <p:txBody>
          <a:bodyPr anchor="t" anchorCtr="0" bIns="68575" lIns="68575" numCol="1" rIns="68575" spcFirstLastPara="1" tIns="68575" wrap="square">
            <a:spAutoFit/>
          </a:bodyPr>
          <a:lstStyle/>
          <a:p>
            <a:pPr algn="l" indent="-203200" lvl="0" marL="215900" marR="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Health + Justice Data for Rural Resilience</a:t>
            </a:r>
            <a:endParaRPr b="0" cap="none" i="0" strike="noStrike" sz="14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-203200" lvl="0" marL="215900" marR="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IJP - Integrated Justice Platform</a:t>
            </a:r>
            <a:endParaRPr b="0" cap="none" i="0" strike="noStrike" sz="14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-203200" lvl="0" marL="215900" marR="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 KG Warehouse for Neighborhood Information</a:t>
            </a:r>
            <a:endParaRPr b="0" cap="none" i="0" strike="noStrike" sz="14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-203200" lvl="0" marL="215900" marR="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Information to Assist Homeless populations</a:t>
            </a:r>
            <a:endParaRPr b="0" cap="none" i="0" strike="noStrike" sz="14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1"/>
          <p:cNvSpPr txBox="1"/>
          <p:nvPr/>
        </p:nvSpPr>
        <p:spPr>
          <a:xfrm>
            <a:off x="175329" y="2030670"/>
            <a:ext cx="2055300" cy="1969200"/>
          </a:xfrm>
          <a:prstGeom prst="rect">
            <a:avLst/>
          </a:prstGeom>
          <a:noFill/>
          <a:ln>
            <a:noFill/>
          </a:ln>
        </p:spPr>
        <p:txBody>
          <a:bodyPr anchor="t" anchorCtr="0" bIns="68575" lIns="68575" numCol="1" rIns="68575" spcFirstLastPara="1" tIns="68575" wrap="square">
            <a:spAutoFit/>
          </a:bodyPr>
          <a:lstStyle/>
          <a:p>
            <a:pPr algn="l" indent="-203200" lvl="0" marL="215900" marR="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BioBricks- Environmental Health</a:t>
            </a:r>
            <a:endParaRPr b="0" cap="none" i="0" strike="noStrike" sz="10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-203200" lvl="0" marL="215900" marR="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Space Biology</a:t>
            </a:r>
            <a:endParaRPr b="0" cap="none" i="0" strike="noStrike" sz="14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-203200" lvl="0" marL="215900" marR="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Biomedical and Social Determinants of Health Data</a:t>
            </a:r>
            <a:endParaRPr b="0" cap="none" i="0" strike="noStrike" sz="14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1"/>
          <p:cNvSpPr txBox="1"/>
          <p:nvPr/>
        </p:nvSpPr>
        <p:spPr>
          <a:xfrm>
            <a:off x="2261361" y="2030670"/>
            <a:ext cx="2412900" cy="2593200"/>
          </a:xfrm>
          <a:prstGeom prst="rect">
            <a:avLst/>
          </a:prstGeom>
          <a:noFill/>
          <a:ln>
            <a:noFill/>
          </a:ln>
        </p:spPr>
        <p:txBody>
          <a:bodyPr anchor="t" anchorCtr="0" bIns="68575" lIns="68575" numCol="1" rIns="68575" spcFirstLastPara="1" tIns="68575" wrap="square">
            <a:spAutoFit/>
          </a:bodyPr>
          <a:lstStyle/>
          <a:p>
            <a:pPr algn="l" indent="-203200" lvl="0" marL="215900" marR="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SAWGraph – Safe Agricultural Products</a:t>
            </a:r>
            <a:endParaRPr b="0" cap="none" i="0" strike="noStrike" sz="10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-203200" lvl="0" marL="215900" marR="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WEN-OKN: The Water-Energy Nexus</a:t>
            </a:r>
            <a:endParaRPr b="0" cap="none" i="0" strike="noStrike" sz="14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-203200" lvl="0" marL="215900" marR="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Wildlife Management</a:t>
            </a:r>
            <a:endParaRPr b="0" cap="none" i="0" strike="noStrike" sz="14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-203200" lvl="0" marL="215900" marR="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Search/Discovery of  Climate Models</a:t>
            </a:r>
            <a:endParaRPr b="0" cap="none" i="0" strike="noStrike" sz="14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-203200" lvl="0" marL="215900" marR="0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Soil Carbon Information (with USDA)</a:t>
            </a:r>
            <a:endParaRPr b="0" cap="none" i="0" strike="noStrike" sz="14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11"/>
          <p:cNvPicPr preferRelativeResize="0"/>
          <p:nvPr/>
        </p:nvPicPr>
        <p:blipFill rotWithShape="1">
          <a:blip r:embed="rId3">
            <a:alphaModFix/>
          </a:blip>
          <a:srcRect b="24565" l="4998" r="5411" t="9679"/>
          <a:stretch/>
        </p:blipFill>
        <p:spPr>
          <a:xfrm>
            <a:off x="7411403" y="915500"/>
            <a:ext cx="1207572" cy="91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1"/>
          <p:cNvPicPr preferRelativeResize="0"/>
          <p:nvPr/>
        </p:nvPicPr>
        <p:blipFill rotWithShape="1">
          <a:blip r:embed="rId4">
            <a:alphaModFix/>
          </a:blip>
          <a:srcRect b="18843" l="11663" r="12504" t="19374"/>
          <a:stretch/>
        </p:blipFill>
        <p:spPr>
          <a:xfrm>
            <a:off x="674292" y="934976"/>
            <a:ext cx="1057375" cy="89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1"/>
          <p:cNvPicPr preferRelativeResize="0"/>
          <p:nvPr/>
        </p:nvPicPr>
        <p:blipFill rotWithShape="1">
          <a:blip r:embed="rId5">
            <a:alphaModFix/>
          </a:blip>
          <a:srcRect b="23150" l="9678" r="11251" t="10838"/>
          <a:stretch/>
        </p:blipFill>
        <p:spPr>
          <a:xfrm>
            <a:off x="2925852" y="915500"/>
            <a:ext cx="1083918" cy="91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1"/>
          <p:cNvPicPr preferRelativeResize="0"/>
          <p:nvPr/>
        </p:nvPicPr>
        <p:blipFill rotWithShape="1">
          <a:blip r:embed="rId6">
            <a:alphaModFix/>
          </a:blip>
          <a:srcRect b="26257" l="16382" r="16824" t="6740"/>
          <a:stretch/>
        </p:blipFill>
        <p:spPr>
          <a:xfrm>
            <a:off x="5181158" y="839800"/>
            <a:ext cx="1057387" cy="99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  <p:sp>
        <p:nvSpPr>
          <p:cNvPr id="313" name="Google Shape;313;p11"/>
          <p:cNvSpPr/>
          <p:nvPr/>
        </p:nvSpPr>
        <p:spPr>
          <a:xfrm>
            <a:off x="20203" y="4775286"/>
            <a:ext cx="9103500" cy="3078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altLang="en" b="0" cap="none" i="0" lang="en" strike="noStrike" sz="1600" u="sng">
                <a:solidFill>
                  <a:srgbClr val="7FBFF9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https://www.proto-okn.net/theme-1-projects/</a:t>
            </a:r>
            <a:r>
              <a:rPr altLang="en" b="0" cap="none" i="0" lang="en" strike="noStrike" sz="1600" u="none">
                <a:solidFill>
                  <a:srgbClr val="7FBFF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cap="none" i="0" strike="noStrike" sz="1600" u="none">
              <a:solidFill>
                <a:srgbClr val="7FBFF9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cap="none" i="0" strike="noStrike" sz="1600" u="sng">
              <a:solidFill>
                <a:srgbClr val="7FBFF9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cap="none" i="0" strike="noStrike" sz="1600" u="sng">
              <a:solidFill>
                <a:srgbClr val="7FBFF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2"/>
          <p:cNvSpPr txBox="1"/>
          <p:nvPr>
            <p:ph type="title"/>
          </p:nvPr>
        </p:nvSpPr>
        <p:spPr>
          <a:xfrm>
            <a:off x="295018" y="46046"/>
            <a:ext cx="8220300" cy="9600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rmAutofit/>
          </a:bodyPr>
          <a:lstStyle/>
          <a:p>
            <a:pPr algn="ctr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699"/>
              </a:buClr>
              <a:buSzPts val="3000"/>
              <a:buFont typeface="Twentieth Century"/>
              <a:buNone/>
            </a:pPr>
            <a:r>
              <a:rPr altLang="en" i="1" lang="en"/>
              <a:t>Proto-OKN Fabric – 2 Theme-2 Projects</a:t>
            </a:r>
            <a:endParaRPr i="1"/>
          </a:p>
        </p:txBody>
      </p:sp>
      <p:sp>
        <p:nvSpPr>
          <p:cNvPr id="319" name="Google Shape;319;p12"/>
          <p:cNvSpPr txBox="1"/>
          <p:nvPr>
            <p:ph idx="1" type="body"/>
          </p:nvPr>
        </p:nvSpPr>
        <p:spPr>
          <a:xfrm>
            <a:off x="342900" y="3103379"/>
            <a:ext cx="8458200" cy="1636800"/>
          </a:xfrm>
          <a:prstGeom prst="rect">
            <a:avLst/>
          </a:prstGeom>
          <a:noFill/>
          <a:ln>
            <a:noFill/>
          </a:ln>
        </p:spPr>
        <p:txBody>
          <a:bodyPr anchor="t" anchorCtr="0" bIns="34275" lIns="68575" numCol="1" rIns="68575" spcFirstLastPara="1" tIns="34275" wrap="square">
            <a:noAutofit/>
          </a:bodyPr>
          <a:lstStyle/>
          <a:p>
            <a:pPr algn="l" indent="-154146" lvl="0" marL="177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28"/>
              <a:buChar char="•"/>
            </a:pPr>
            <a:r>
              <a:rPr altLang="en" lang="en" sz="1827">
                <a:latin typeface="Arial"/>
                <a:ea typeface="Arial"/>
                <a:cs typeface="Arial"/>
                <a:sym typeface="Arial"/>
              </a:rPr>
              <a:t>Work with Theme-1 projects to develop and prototype a robust, scalable, cloud-based technical infrastructure.</a:t>
            </a:r>
            <a:endParaRPr sz="1827">
              <a:latin typeface="Arial"/>
              <a:ea typeface="Arial"/>
              <a:cs typeface="Arial"/>
              <a:sym typeface="Arial"/>
            </a:endParaRPr>
          </a:p>
          <a:p>
            <a:pPr algn="l" indent="-154146" lvl="0" marL="1778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28"/>
              <a:buChar char="•"/>
            </a:pPr>
            <a:r>
              <a:rPr altLang="en" lang="en" sz="1827">
                <a:latin typeface="Arial"/>
                <a:ea typeface="Arial"/>
                <a:cs typeface="Arial"/>
                <a:sym typeface="Arial"/>
              </a:rPr>
              <a:t>Support Theme-1 projects in deploying their prototypes on common infrastructure for Beta demonstrations in Year 2.</a:t>
            </a:r>
            <a:endParaRPr sz="1827">
              <a:latin typeface="Arial"/>
              <a:ea typeface="Arial"/>
              <a:cs typeface="Arial"/>
              <a:sym typeface="Arial"/>
            </a:endParaRPr>
          </a:p>
          <a:p>
            <a:pPr algn="l" indent="-154146" lvl="0" marL="1778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28"/>
              <a:buChar char="•"/>
            </a:pPr>
            <a:r>
              <a:rPr altLang="en" lang="en" sz="1827">
                <a:latin typeface="Arial"/>
                <a:ea typeface="Arial"/>
                <a:cs typeface="Arial"/>
                <a:sym typeface="Arial"/>
              </a:rPr>
              <a:t>Develop a common infrastructure to be supported in Years 3 and 4.</a:t>
            </a:r>
            <a:endParaRPr sz="1827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2"/>
          <p:cNvSpPr txBox="1"/>
          <p:nvPr/>
        </p:nvSpPr>
        <p:spPr>
          <a:xfrm>
            <a:off x="5020294" y="4065525"/>
            <a:ext cx="400500" cy="133500"/>
          </a:xfrm>
          <a:prstGeom prst="rect">
            <a:avLst/>
          </a:prstGeom>
          <a:noFill/>
          <a:ln>
            <a:noFill/>
          </a:ln>
        </p:spPr>
        <p:txBody>
          <a:bodyPr anchor="t" anchorCtr="0" bIns="68575" lIns="68575" numCol="1" rIns="68575" spcFirstLastPara="1" tIns="68575" wrap="square">
            <a:noAutofit/>
          </a:bodyPr>
          <a:lstStyle/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cap="none" i="0" strike="noStrike" sz="2100" u="none">
              <a:solidFill>
                <a:srgbClr val="595959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21" name="Google Shape;32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7847" y="896820"/>
            <a:ext cx="7408304" cy="2021206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  <p:sp>
        <p:nvSpPr>
          <p:cNvPr id="323" name="Google Shape;323;p12"/>
          <p:cNvSpPr/>
          <p:nvPr/>
        </p:nvSpPr>
        <p:spPr>
          <a:xfrm>
            <a:off x="20203" y="4775286"/>
            <a:ext cx="9103500" cy="3078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altLang="en" b="0" cap="none" i="0" lang="en" strike="noStrike" sz="1600" u="sng">
                <a:solidFill>
                  <a:srgbClr val="7FBFF9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https://www.proto-okn.net/theme-2-projects/</a:t>
            </a:r>
            <a:r>
              <a:rPr altLang="en" b="0" cap="none" i="0" lang="en" strike="noStrike" sz="1600" u="none">
                <a:solidFill>
                  <a:srgbClr val="7FBFF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cap="none" i="0" strike="noStrike" sz="1600" u="none">
              <a:solidFill>
                <a:srgbClr val="7FBFF9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cap="none" i="0" strike="noStrike" sz="1600" u="sng">
              <a:solidFill>
                <a:srgbClr val="7FBFF9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cap="none" i="0" strike="noStrike" sz="1600" u="sng">
              <a:solidFill>
                <a:srgbClr val="7FBFF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3"/>
          <p:cNvSpPr txBox="1"/>
          <p:nvPr>
            <p:ph type="title"/>
          </p:nvPr>
        </p:nvSpPr>
        <p:spPr>
          <a:xfrm>
            <a:off x="43025" y="57150"/>
            <a:ext cx="9101100" cy="9600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rmAutofit/>
          </a:bodyPr>
          <a:lstStyle/>
          <a:p>
            <a:pPr algn="ctr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699"/>
              </a:buClr>
              <a:buSzPts val="3300"/>
              <a:buFont typeface="Twentieth Century"/>
              <a:buNone/>
            </a:pPr>
            <a:r>
              <a:rPr altLang="en" i="1" lang="en"/>
              <a:t>Theme 3 – Proto-OKN Education and Public Engagement</a:t>
            </a:r>
            <a:endParaRPr i="1"/>
          </a:p>
        </p:txBody>
      </p:sp>
      <p:sp>
        <p:nvSpPr>
          <p:cNvPr id="329" name="Google Shape;329;p13"/>
          <p:cNvSpPr txBox="1"/>
          <p:nvPr>
            <p:ph idx="1" type="body"/>
          </p:nvPr>
        </p:nvSpPr>
        <p:spPr>
          <a:xfrm>
            <a:off x="270000" y="3339900"/>
            <a:ext cx="8604000" cy="1281300"/>
          </a:xfrm>
          <a:prstGeom prst="rect">
            <a:avLst/>
          </a:prstGeom>
          <a:noFill/>
          <a:ln>
            <a:noFill/>
          </a:ln>
        </p:spPr>
        <p:txBody>
          <a:bodyPr anchor="t" anchorCtr="0" bIns="34275" lIns="68575" numCol="1" rIns="68575" spcFirstLastPara="1" tIns="34275" wrap="square">
            <a:normAutofit lnSpcReduction="20000"/>
          </a:bodyPr>
          <a:lstStyle/>
          <a:p>
            <a:pPr algn="l" indent="-165100" lvl="0" marL="177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altLang="en" lang="en" sz="1800">
                <a:latin typeface="Arial"/>
                <a:ea typeface="Arial"/>
                <a:cs typeface="Arial"/>
                <a:sym typeface="Arial"/>
              </a:rPr>
              <a:t>Create educational and training materials and tools addressing the broad range of users of the Proto-OKN.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algn="l" indent="0" lvl="0" marL="177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algn="l" indent="-165100" lvl="0" marL="1778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altLang="en" lang="en" sz="1800">
                <a:latin typeface="Arial"/>
                <a:ea typeface="Arial"/>
                <a:cs typeface="Arial"/>
                <a:sym typeface="Arial"/>
              </a:rPr>
              <a:t>Goal of the education and training materials is to help explain how the Proto-OKN impacts society and help prospective users understand how to engage.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9813" y="1017156"/>
            <a:ext cx="4044366" cy="2077107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  <p:sp>
        <p:nvSpPr>
          <p:cNvPr id="332" name="Google Shape;332;p13"/>
          <p:cNvSpPr/>
          <p:nvPr/>
        </p:nvSpPr>
        <p:spPr>
          <a:xfrm>
            <a:off x="20203" y="4775286"/>
            <a:ext cx="9103500" cy="3078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altLang="en" b="0" cap="none" i="0" lang="en" strike="noStrike" sz="1600" u="sng">
                <a:solidFill>
                  <a:srgbClr val="7FBFF9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https://www.proto-okn.net/theme-3-projects/</a:t>
            </a:r>
            <a:r>
              <a:rPr altLang="en" b="0" cap="none" i="0" lang="en" strike="noStrike" sz="1600" u="none">
                <a:solidFill>
                  <a:srgbClr val="7FBFF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cap="none" i="0" strike="noStrike" sz="1600" u="none">
              <a:solidFill>
                <a:srgbClr val="7FBFF9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cap="none" i="0" strike="noStrike" sz="1600" u="sng">
              <a:solidFill>
                <a:srgbClr val="7FBFF9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cap="none" i="0" strike="noStrike" sz="1600" u="sng">
              <a:solidFill>
                <a:srgbClr val="7FBFF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4"/>
          <p:cNvSpPr txBox="1"/>
          <p:nvPr/>
        </p:nvSpPr>
        <p:spPr>
          <a:xfrm>
            <a:off x="4409550" y="1389825"/>
            <a:ext cx="4630200" cy="2828400"/>
          </a:xfrm>
          <a:prstGeom prst="rect">
            <a:avLst/>
          </a:prstGeom>
          <a:solidFill>
            <a:srgbClr val="B4DCF2"/>
          </a:solidFill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cap="none" i="0" strike="noStrike" sz="2100" u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Google Shape;33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4600" y="1378700"/>
            <a:ext cx="4680101" cy="288080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4"/>
          <p:cNvSpPr txBox="1"/>
          <p:nvPr>
            <p:ph type="title"/>
          </p:nvPr>
        </p:nvSpPr>
        <p:spPr>
          <a:xfrm>
            <a:off x="315097" y="248126"/>
            <a:ext cx="8498400" cy="8406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Autofit/>
          </a:bodyPr>
          <a:lstStyle/>
          <a:p>
            <a:pPr algn="ctr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699"/>
              </a:buClr>
              <a:buSzPts val="3000"/>
              <a:buFont typeface="Twentieth Century"/>
              <a:buNone/>
            </a:pPr>
            <a:r>
              <a:rPr altLang="en" i="1" lang="en"/>
              <a:t>Proto-OKN Education and Training:</a:t>
            </a:r>
            <a:endParaRPr i="1"/>
          </a:p>
          <a:p>
            <a:pPr algn="ctr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699"/>
              </a:buClr>
              <a:buSzPts val="3000"/>
              <a:buFont typeface="Twentieth Century"/>
              <a:buNone/>
            </a:pPr>
            <a:r>
              <a:rPr altLang="en" i="1" lang="en"/>
              <a:t>1 Theme-3 Project - EduGate</a:t>
            </a:r>
            <a:endParaRPr i="1"/>
          </a:p>
        </p:txBody>
      </p:sp>
      <p:sp>
        <p:nvSpPr>
          <p:cNvPr id="340" name="Google Shape;340;p14"/>
          <p:cNvSpPr txBox="1"/>
          <p:nvPr>
            <p:ph idx="1" type="body"/>
          </p:nvPr>
        </p:nvSpPr>
        <p:spPr>
          <a:xfrm>
            <a:off x="-2850" y="1288325"/>
            <a:ext cx="4412400" cy="3590400"/>
          </a:xfrm>
          <a:prstGeom prst="rect">
            <a:avLst/>
          </a:prstGeom>
          <a:noFill/>
          <a:ln>
            <a:noFill/>
          </a:ln>
        </p:spPr>
        <p:txBody>
          <a:bodyPr anchor="t" anchorCtr="0" bIns="34275" lIns="68575" numCol="1" rIns="68575" spcFirstLastPara="1" tIns="34275" wrap="square">
            <a:noAutofit/>
          </a:bodyPr>
          <a:lstStyle/>
          <a:p>
            <a:pPr algn="l" indent="-342900" lvl="0" marL="4572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altLang="en" b="1" i="1" lang="en" sz="1800"/>
              <a:t>Educational gateway to the Proto-OKN</a:t>
            </a:r>
            <a:endParaRPr b="1" i="1" sz="1800"/>
          </a:p>
          <a:p>
            <a:pPr algn="l" indent="-342900" lvl="0" marL="457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altLang="en" lang="en" sz="1800"/>
              <a:t>We are collecting educational materials/ tools from around the world to enable OKN + KG use by industry, government, nonprofit, and academic users - leaders, developers, students, educators. </a:t>
            </a:r>
            <a:endParaRPr sz="1800"/>
          </a:p>
          <a:p>
            <a:pPr algn="l" indent="-342900" lvl="0" marL="457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altLang="en" lang="en" sz="1800"/>
              <a:t>Organizing materials into customized learning paths for different users. </a:t>
            </a:r>
            <a:endParaRPr sz="1800"/>
          </a:p>
          <a:p>
            <a:pPr algn="l" indent="-342900" lvl="0" marL="457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1800"/>
              <a:buChar char="•"/>
            </a:pPr>
            <a:r>
              <a:rPr altLang="en" i="1" lang="en" sz="1800">
                <a:solidFill>
                  <a:srgbClr val="FFFF00"/>
                </a:solidFill>
              </a:rPr>
              <a:t>Seeking OKN + KG educational materials from KG and ontology experts - like you!.</a:t>
            </a:r>
            <a:endParaRPr i="1" sz="1800">
              <a:solidFill>
                <a:srgbClr val="FFFF00"/>
              </a:solidFill>
            </a:endParaRPr>
          </a:p>
          <a:p>
            <a:pPr algn="l" indent="0" lvl="0" marL="4572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</a:pPr>
            <a:r>
              <a:rPr altLang="en" b="1" i="1" lang="en" sz="1800">
                <a:solidFill>
                  <a:srgbClr val="FFFF00"/>
                </a:solidFill>
              </a:rPr>
              <a:t>Email us!   </a:t>
            </a:r>
            <a:r>
              <a:rPr altLang="en" b="1" i="1" lang="en" sz="1800" u="sng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edugate@proto-okn.net</a:t>
            </a:r>
            <a:r>
              <a:rPr altLang="en" b="1" i="1" lang="en" sz="1800">
                <a:solidFill>
                  <a:srgbClr val="FFFF00"/>
                </a:solidFill>
              </a:rPr>
              <a:t> </a:t>
            </a:r>
            <a:endParaRPr b="1" i="1" sz="1800">
              <a:solidFill>
                <a:srgbClr val="FFFF00"/>
              </a:solidFill>
            </a:endParaRPr>
          </a:p>
        </p:txBody>
      </p:sp>
      <p:sp>
        <p:nvSpPr>
          <p:cNvPr id="341" name="Google Shape;341;p14"/>
          <p:cNvSpPr txBox="1"/>
          <p:nvPr>
            <p:ph idx="12" type="sldNum"/>
          </p:nvPr>
        </p:nvSpPr>
        <p:spPr>
          <a:xfrm>
            <a:off x="8599988" y="4730438"/>
            <a:ext cx="411600" cy="2952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  <p:pic>
        <p:nvPicPr>
          <p:cNvPr id="347" name="Google Shape;34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8681031" cy="4445052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5"/>
          <p:cNvSpPr txBox="1"/>
          <p:nvPr/>
        </p:nvSpPr>
        <p:spPr>
          <a:xfrm>
            <a:off x="49350" y="4680250"/>
            <a:ext cx="9056100" cy="4617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altLang="en" b="0" cap="none" i="0" lang="en" strike="noStrike" sz="1800" u="none">
                <a:solidFill>
                  <a:srgbClr val="7FBFF9"/>
                </a:solidFill>
                <a:latin typeface="Arial"/>
                <a:ea typeface="Arial"/>
                <a:cs typeface="Arial"/>
                <a:sym typeface="Arial"/>
              </a:rPr>
              <a:t>In person and online - </a:t>
            </a:r>
            <a:r>
              <a:rPr altLang="en" b="0" cap="none" i="0" lang="en" strike="noStrike" sz="1800" u="sng">
                <a:solidFill>
                  <a:srgbClr val="7FBFF9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https://www.kg-alliance.org/kg-ai-summit-april-19/</a:t>
            </a:r>
            <a:r>
              <a:rPr altLang="en" b="0" cap="none" i="0" lang="en" strike="noStrike" sz="1800" u="none">
                <a:solidFill>
                  <a:srgbClr val="7FBFF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cap="none" i="0" strike="noStrike" sz="1800" u="none">
              <a:solidFill>
                <a:srgbClr val="7FBFF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5"/>
          <p:cNvSpPr txBox="1"/>
          <p:nvPr/>
        </p:nvSpPr>
        <p:spPr>
          <a:xfrm>
            <a:off x="4103696" y="1270339"/>
            <a:ext cx="2002500" cy="492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altLang="en" b="0" cap="none" i="0" lang="en" strike="noStrike" sz="1000" u="none">
                <a:solidFill>
                  <a:srgbClr val="111111"/>
                </a:solidFill>
                <a:highlight>
                  <a:srgbClr val="F3F3F3"/>
                </a:highlight>
                <a:latin typeface="Arial"/>
                <a:ea typeface="Arial"/>
                <a:cs typeface="Arial"/>
                <a:sym typeface="Arial"/>
              </a:rPr>
              <a:t>Virtual Knowledge Graphs </a:t>
            </a:r>
            <a:endParaRPr b="0" cap="none" i="0" strike="noStrike" sz="1000" u="none">
              <a:solidFill>
                <a:srgbClr val="111111"/>
              </a:solidFill>
              <a:highlight>
                <a:srgbClr val="F3F3F3"/>
              </a:highlight>
              <a:latin typeface="Arial"/>
              <a:ea typeface="Arial"/>
              <a:cs typeface="Arial"/>
              <a:sym typeface="Arial"/>
            </a:endParaRPr>
          </a:p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altLang="en" b="0" cap="none" i="0" lang="en" strike="noStrike" sz="1000" u="none">
                <a:solidFill>
                  <a:srgbClr val="111111"/>
                </a:solidFill>
                <a:highlight>
                  <a:srgbClr val="F3F3F3"/>
                </a:highlight>
                <a:latin typeface="Arial"/>
                <a:ea typeface="Arial"/>
                <a:cs typeface="Arial"/>
                <a:sym typeface="Arial"/>
              </a:rPr>
              <a:t>for making your data AI-ready</a:t>
            </a:r>
            <a:endParaRPr b="0" cap="none" i="0" strike="noStrike" sz="10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6"/>
          <p:cNvSpPr txBox="1"/>
          <p:nvPr>
            <p:ph type="title"/>
          </p:nvPr>
        </p:nvSpPr>
        <p:spPr>
          <a:xfrm>
            <a:off x="567020" y="323772"/>
            <a:ext cx="7886700" cy="1333500"/>
          </a:xfrm>
          <a:prstGeom prst="rect">
            <a:avLst/>
          </a:prstGeom>
          <a:noFill/>
          <a:ln>
            <a:noFill/>
          </a:ln>
        </p:spPr>
        <p:txBody>
          <a:bodyPr anchor="ctr" anchorCtr="0" bIns="45700" lIns="91425" numCol="1" rIns="91425" spcFirstLastPara="1" tIns="45700" wrap="square">
            <a:normAutofit/>
          </a:bodyPr>
          <a:lstStyle/>
          <a:p>
            <a:pPr algn="ctr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Calibri"/>
              <a:buNone/>
            </a:pPr>
            <a:r>
              <a:rPr altLang="en" lang="en" sz="6000"/>
              <a:t>Q&amp;A</a:t>
            </a:r>
            <a:endParaRPr/>
          </a:p>
        </p:txBody>
      </p:sp>
      <p:sp>
        <p:nvSpPr>
          <p:cNvPr id="355" name="Google Shape;355;p16"/>
          <p:cNvSpPr txBox="1"/>
          <p:nvPr/>
        </p:nvSpPr>
        <p:spPr>
          <a:xfrm>
            <a:off x="0" y="1722259"/>
            <a:ext cx="9144000" cy="2542200"/>
          </a:xfrm>
          <a:prstGeom prst="rect">
            <a:avLst/>
          </a:prstGeom>
          <a:noFill/>
          <a:ln>
            <a:noFill/>
          </a:ln>
        </p:spPr>
        <p:txBody>
          <a:bodyPr anchor="t" anchorCtr="0" bIns="34275" lIns="68575" numCol="1" rIns="68575" spcFirstLastPara="1" tIns="34275" wrap="square">
            <a:noAutofit/>
          </a:bodyPr>
          <a:lstStyle/>
          <a:p>
            <a:pPr algn="ctr" indent="0" lvl="0" marL="0" marR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altLang="en" b="0" cap="none" i="1" lang="en" strike="noStrike" sz="36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b="0" cap="none" i="1" strike="noStrike" sz="3600" u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indent="0" lvl="0" marL="0" marR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altLang="en" b="0" cap="none" i="0" lang="en" strike="noStrike" sz="165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Florence D. Hudson </a:t>
            </a:r>
            <a:endParaRPr b="0" cap="none" i="0" strike="noStrike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indent="0" lvl="0" marL="0" marR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altLang="en" b="0" cap="none" i="0" lang="en" strike="noStrike" sz="165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Executive Direc</a:t>
            </a:r>
            <a:r>
              <a:rPr altLang="en" b="0" cap="none" i="0" lang="en" strike="noStrike" sz="165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tor</a:t>
            </a:r>
            <a:r>
              <a:rPr altLang="en" b="0" cap="none" i="0" lang="en" strike="noStrike" sz="14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altLang="en" b="0" cap="none" i="0" lang="en" strike="noStrike" sz="165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altLang="en" b="0" cap="none" i="0" lang="en" strike="noStrike" sz="165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ortheast Big Data Innovation Hub at Columbia University</a:t>
            </a:r>
            <a:endParaRPr b="0" cap="none" i="0" strike="noStrike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indent="0" lvl="0" marL="0" marR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r>
              <a:rPr altLang="en" b="0" cap="none" i="0" lang="en" strike="noStrike" sz="165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altLang="en" b="0" cap="none" i="0" lang="en" strike="noStrike" sz="1650" u="sng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florence.hudson@columbia.edu</a:t>
            </a:r>
            <a:endParaRPr b="0" cap="none" i="0" strike="noStrike" sz="1650" u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6"/>
          <p:cNvSpPr txBox="1"/>
          <p:nvPr/>
        </p:nvSpPr>
        <p:spPr>
          <a:xfrm>
            <a:off x="1" y="4724471"/>
            <a:ext cx="9144000" cy="2478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Autofit/>
          </a:bodyPr>
          <a:lstStyle/>
          <a:p>
            <a:pPr algn="ctr" indent="0" lvl="0" mar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altLang="en" b="0" cap="none" i="0" lang="en" strike="noStrike" sz="2400" u="sng">
                <a:solidFill>
                  <a:srgbClr val="7FBFF9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https://nebigdatahub.org/about</a:t>
            </a:r>
            <a:r>
              <a:rPr altLang="en" b="0" cap="none" i="0" lang="en" strike="noStrike" sz="2400" u="none">
                <a:solidFill>
                  <a:srgbClr val="7FBFF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cap="none" i="0" strike="noStrike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7"/>
          <p:cNvSpPr txBox="1"/>
          <p:nvPr>
            <p:ph type="title"/>
          </p:nvPr>
        </p:nvSpPr>
        <p:spPr>
          <a:xfrm>
            <a:off x="342900" y="57149"/>
            <a:ext cx="8458200" cy="9600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rmAutofit/>
          </a:bodyPr>
          <a:lstStyle/>
          <a:p>
            <a:pPr algn="ctr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699"/>
              </a:buClr>
              <a:buSzPts val="3000"/>
              <a:buFont typeface="Twentieth Century"/>
              <a:buNone/>
            </a:pPr>
            <a:r>
              <a:rPr altLang="en" i="1" lang="en"/>
              <a:t>Proto-OKN Program Deliverables</a:t>
            </a:r>
            <a:endParaRPr i="1"/>
          </a:p>
        </p:txBody>
      </p:sp>
      <p:sp>
        <p:nvSpPr>
          <p:cNvPr id="364" name="Google Shape;364;p17"/>
          <p:cNvSpPr txBox="1"/>
          <p:nvPr/>
        </p:nvSpPr>
        <p:spPr>
          <a:xfrm>
            <a:off x="1183175" y="2493876"/>
            <a:ext cx="373200" cy="184800"/>
          </a:xfrm>
          <a:prstGeom prst="rect">
            <a:avLst/>
          </a:prstGeom>
          <a:noFill/>
          <a:ln>
            <a:noFill/>
          </a:ln>
        </p:spPr>
        <p:txBody>
          <a:bodyPr anchor="t" anchorCtr="0" bIns="0" lIns="0" numCol="1" rIns="0" spcFirstLastPara="1" tIns="0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altLang="en" b="1" cap="none" i="0" lang="en" strike="noStrike" sz="1200" u="none">
                <a:solidFill>
                  <a:srgbClr val="FFD966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FY24</a:t>
            </a:r>
            <a:endParaRPr b="0" cap="none" i="0" strike="noStrike" sz="1100" u="none">
              <a:solidFill>
                <a:srgbClr val="FFD9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5" name="Google Shape;365;p17" title="Milestone Text"/>
          <p:cNvGrpSpPr/>
          <p:nvPr/>
        </p:nvGrpSpPr>
        <p:grpSpPr>
          <a:xfrm>
            <a:off x="1380045" y="4003459"/>
            <a:ext cx="866478" cy="711422"/>
            <a:chOff x="2084101" y="2162178"/>
            <a:chExt cx="1321254" cy="908353"/>
          </a:xfrm>
        </p:grpSpPr>
        <p:sp>
          <p:nvSpPr>
            <p:cNvPr id="366" name="Google Shape;366;p17"/>
            <p:cNvSpPr txBox="1"/>
            <p:nvPr/>
          </p:nvSpPr>
          <p:spPr>
            <a:xfrm>
              <a:off x="2110555" y="2162178"/>
              <a:ext cx="1294800" cy="275100"/>
            </a:xfrm>
            <a:prstGeom prst="rect">
              <a:avLst/>
            </a:prstGeom>
            <a:noFill/>
            <a:ln>
              <a:noFill/>
            </a:ln>
          </p:spPr>
          <p:txBody>
            <a:bodyPr anchor="t" anchorCtr="0" bIns="0" lIns="0" numCol="1" rIns="0" spcFirstLastPara="1" tIns="0" wrap="square">
              <a:sp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altLang="en" b="0" cap="none" i="0" lang="en" strike="noStrike" sz="1400" u="none">
                  <a:solidFill>
                    <a:schemeClr val="lt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3 Months</a:t>
              </a:r>
              <a:endParaRPr b="0" cap="none" i="0" strike="noStrike" sz="11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7"/>
            <p:cNvSpPr txBox="1"/>
            <p:nvPr/>
          </p:nvSpPr>
          <p:spPr>
            <a:xfrm>
              <a:off x="2084101" y="2421931"/>
              <a:ext cx="1294800" cy="648600"/>
            </a:xfrm>
            <a:prstGeom prst="rect">
              <a:avLst/>
            </a:prstGeom>
            <a:noFill/>
            <a:ln>
              <a:noFill/>
            </a:ln>
          </p:spPr>
          <p:txBody>
            <a:bodyPr anchor="t" anchorCtr="0" bIns="0" lIns="0" numCol="1" rIns="0" spcFirstLastPara="1" tIns="0" wrap="square">
              <a:sp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altLang="en" b="0" cap="none" i="0" lang="en" strike="noStrike" sz="1100" u="none">
                  <a:solidFill>
                    <a:schemeClr val="lt2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Definition of alpha-level deliverables</a:t>
              </a:r>
              <a:endParaRPr b="0" cap="none" i="0" strike="noStrike" sz="11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" name="Google Shape;368;p17" title="Milestone Number"/>
          <p:cNvSpPr/>
          <p:nvPr/>
        </p:nvSpPr>
        <p:spPr>
          <a:xfrm>
            <a:off x="1682490" y="3593280"/>
            <a:ext cx="267300" cy="319200"/>
          </a:xfrm>
          <a:prstGeom prst="ellipse">
            <a:avLst/>
          </a:prstGeom>
          <a:solidFill>
            <a:srgbClr val="694B23"/>
          </a:solidFill>
          <a:ln>
            <a:noFill/>
          </a:ln>
          <a:effectLst>
            <a:outerShdw algn="tl" blurRad="25400" dir="2700000" dist="12700" rotWithShape="0">
              <a:srgbClr val="000000">
                <a:alpha val="40000"/>
              </a:srgbClr>
            </a:outerShdw>
          </a:effectLst>
        </p:spPr>
        <p:txBody>
          <a:bodyPr anchor="ctr" anchorCtr="0" bIns="0" lIns="0" numCol="1" rIns="0" spcFirstLastPara="1" tIns="0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Trebuchet MS"/>
              <a:buNone/>
            </a:pPr>
            <a:r>
              <a:rPr altLang="en" b="0" cap="none" i="0" lang="en" strike="noStrike" sz="8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01</a:t>
            </a:r>
            <a:endParaRPr b="0" cap="none" i="0" strike="noStrike" sz="11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17" title="callout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478291" y="3214445"/>
            <a:ext cx="455021" cy="193633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7"/>
          <p:cNvSpPr txBox="1"/>
          <p:nvPr/>
        </p:nvSpPr>
        <p:spPr>
          <a:xfrm>
            <a:off x="2886171" y="2486698"/>
            <a:ext cx="373200" cy="184800"/>
          </a:xfrm>
          <a:prstGeom prst="rect">
            <a:avLst/>
          </a:prstGeom>
          <a:noFill/>
          <a:ln>
            <a:noFill/>
          </a:ln>
        </p:spPr>
        <p:txBody>
          <a:bodyPr anchor="t" anchorCtr="0" bIns="0" lIns="0" numCol="1" rIns="0" spcFirstLastPara="1" tIns="0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altLang="en" b="1" cap="none" i="0" lang="en" strike="noStrike" sz="1200" u="none">
                <a:solidFill>
                  <a:srgbClr val="CFE2F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FY25</a:t>
            </a:r>
            <a:endParaRPr b="0" cap="none" i="0" strike="noStrike" sz="1100" u="none">
              <a:solidFill>
                <a:srgbClr val="CFE2F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17" title="Milestone Number"/>
          <p:cNvSpPr/>
          <p:nvPr/>
        </p:nvSpPr>
        <p:spPr>
          <a:xfrm>
            <a:off x="4263634" y="1818612"/>
            <a:ext cx="267300" cy="319200"/>
          </a:xfrm>
          <a:prstGeom prst="ellipse">
            <a:avLst/>
          </a:prstGeom>
          <a:solidFill>
            <a:srgbClr val="203C60"/>
          </a:solidFill>
          <a:ln>
            <a:noFill/>
          </a:ln>
          <a:effectLst>
            <a:outerShdw algn="tl" blurRad="25400" dir="2700000" dist="12700" rotWithShape="0">
              <a:srgbClr val="000000">
                <a:alpha val="40000"/>
              </a:srgbClr>
            </a:outerShdw>
          </a:effectLst>
        </p:spPr>
        <p:txBody>
          <a:bodyPr anchor="ctr" anchorCtr="0" bIns="0" lIns="0" numCol="1" rIns="0" spcFirstLastPara="1" tIns="0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Trebuchet MS"/>
              <a:buNone/>
            </a:pPr>
            <a:r>
              <a:rPr altLang="en" b="0" cap="none" i="0" lang="en" strike="noStrike" sz="8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05</a:t>
            </a:r>
            <a:endParaRPr b="0" cap="none" i="0" strike="noStrike" sz="11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Google Shape;372;p17" title="callout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4266609" y="2389881"/>
            <a:ext cx="455021" cy="193633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7"/>
          <p:cNvSpPr txBox="1"/>
          <p:nvPr/>
        </p:nvSpPr>
        <p:spPr>
          <a:xfrm>
            <a:off x="2699362" y="1141075"/>
            <a:ext cx="849000" cy="215400"/>
          </a:xfrm>
          <a:prstGeom prst="rect">
            <a:avLst/>
          </a:prstGeom>
          <a:noFill/>
          <a:ln>
            <a:noFill/>
          </a:ln>
        </p:spPr>
        <p:txBody>
          <a:bodyPr anchor="t" anchorCtr="0" bIns="0" lIns="0" numCol="1" rIns="0" spcFirstLastPara="1" tIns="0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rPr>
              <a:t>15 Months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17"/>
          <p:cNvSpPr txBox="1"/>
          <p:nvPr/>
        </p:nvSpPr>
        <p:spPr>
          <a:xfrm>
            <a:off x="2456027" y="1412448"/>
            <a:ext cx="1370400" cy="338700"/>
          </a:xfrm>
          <a:prstGeom prst="rect">
            <a:avLst/>
          </a:prstGeom>
          <a:noFill/>
          <a:ln>
            <a:noFill/>
          </a:ln>
        </p:spPr>
        <p:txBody>
          <a:bodyPr anchor="t" anchorCtr="0" bIns="0" lIns="0" numCol="1" rIns="0" spcFirstLastPara="1" tIns="0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0" cap="none" i="0" lang="en" strike="noStrike" sz="1100" u="non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Presentation of concept: beta-level deliverable 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17" title="Milestone Number"/>
          <p:cNvSpPr/>
          <p:nvPr/>
        </p:nvSpPr>
        <p:spPr>
          <a:xfrm>
            <a:off x="3005022" y="1818511"/>
            <a:ext cx="267300" cy="319200"/>
          </a:xfrm>
          <a:prstGeom prst="ellipse">
            <a:avLst/>
          </a:prstGeom>
          <a:solidFill>
            <a:srgbClr val="203C60"/>
          </a:solidFill>
          <a:ln>
            <a:noFill/>
          </a:ln>
          <a:effectLst>
            <a:outerShdw algn="tl" blurRad="25400" dir="2700000" dist="12700" rotWithShape="0">
              <a:srgbClr val="000000">
                <a:alpha val="40000"/>
              </a:srgbClr>
            </a:outerShdw>
          </a:effectLst>
        </p:spPr>
        <p:txBody>
          <a:bodyPr anchor="ctr" anchorCtr="0" bIns="0" lIns="0" numCol="1" rIns="0" spcFirstLastPara="1" tIns="0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Trebuchet MS"/>
              <a:buNone/>
            </a:pPr>
            <a:r>
              <a:rPr altLang="en" b="0" cap="none" i="0" lang="en" strike="noStrike" sz="8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04</a:t>
            </a:r>
            <a:endParaRPr b="0" cap="none" i="0" strike="noStrike" sz="11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p17" title="callout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2993171" y="2363163"/>
            <a:ext cx="455021" cy="193633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17" title="Milestone Number"/>
          <p:cNvSpPr/>
          <p:nvPr/>
        </p:nvSpPr>
        <p:spPr>
          <a:xfrm>
            <a:off x="5491789" y="3589923"/>
            <a:ext cx="267300" cy="319200"/>
          </a:xfrm>
          <a:prstGeom prst="ellipse">
            <a:avLst/>
          </a:prstGeom>
          <a:solidFill>
            <a:srgbClr val="2A654E"/>
          </a:solidFill>
          <a:ln>
            <a:noFill/>
          </a:ln>
          <a:effectLst>
            <a:outerShdw algn="tl" blurRad="25400" dir="2700000" dist="12700" rotWithShape="0">
              <a:srgbClr val="000000">
                <a:alpha val="40000"/>
              </a:srgbClr>
            </a:outerShdw>
          </a:effectLst>
        </p:spPr>
        <p:txBody>
          <a:bodyPr anchor="ctr" anchorCtr="0" bIns="0" lIns="0" numCol="1" rIns="0" spcFirstLastPara="1" tIns="0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Trebuchet MS"/>
              <a:buNone/>
            </a:pPr>
            <a:r>
              <a:rPr altLang="en" b="0" cap="none" i="0" lang="en" strike="noStrike" sz="8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06</a:t>
            </a:r>
            <a:endParaRPr b="0" cap="none" i="0" strike="noStrike" sz="11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8" name="Google Shape;378;p17" title="Milestone Text"/>
          <p:cNvGrpSpPr/>
          <p:nvPr/>
        </p:nvGrpSpPr>
        <p:grpSpPr>
          <a:xfrm>
            <a:off x="5205628" y="4000104"/>
            <a:ext cx="892148" cy="360491"/>
            <a:chOff x="2765344" y="2157892"/>
            <a:chExt cx="1360397" cy="460279"/>
          </a:xfrm>
        </p:grpSpPr>
        <p:sp>
          <p:nvSpPr>
            <p:cNvPr id="379" name="Google Shape;379;p17"/>
            <p:cNvSpPr txBox="1"/>
            <p:nvPr/>
          </p:nvSpPr>
          <p:spPr>
            <a:xfrm>
              <a:off x="2765344" y="2157892"/>
              <a:ext cx="1294800" cy="275100"/>
            </a:xfrm>
            <a:prstGeom prst="rect">
              <a:avLst/>
            </a:prstGeom>
            <a:noFill/>
            <a:ln>
              <a:noFill/>
            </a:ln>
          </p:spPr>
          <p:txBody>
            <a:bodyPr anchor="t" anchorCtr="0" bIns="0" lIns="0" numCol="1" rIns="0" spcFirstLastPara="1" tIns="0" wrap="square">
              <a:sp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altLang="en" b="0" cap="none" i="0" lang="en" strike="noStrike" sz="1400" u="none">
                  <a:solidFill>
                    <a:schemeClr val="lt2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30 Months</a:t>
              </a:r>
              <a:endParaRPr b="0" cap="none" i="0" strike="noStrike" sz="11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7"/>
            <p:cNvSpPr txBox="1"/>
            <p:nvPr/>
          </p:nvSpPr>
          <p:spPr>
            <a:xfrm>
              <a:off x="2830941" y="2401871"/>
              <a:ext cx="1294800" cy="216300"/>
            </a:xfrm>
            <a:prstGeom prst="rect">
              <a:avLst/>
            </a:prstGeom>
            <a:noFill/>
            <a:ln>
              <a:noFill/>
            </a:ln>
          </p:spPr>
          <p:txBody>
            <a:bodyPr anchor="t" anchorCtr="0" bIns="0" lIns="0" numCol="1" rIns="0" spcFirstLastPara="1" tIns="0" wrap="square">
              <a:sp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altLang="en" b="0" cap="none" i="0" lang="en" strike="noStrike" sz="1100" u="sng">
                  <a:solidFill>
                    <a:schemeClr val="lt2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Deployment</a:t>
              </a:r>
              <a:endParaRPr b="0" cap="none" i="0" strike="noStrike" sz="11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1" name="Google Shape;381;p17" title="callout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5301132" y="3219180"/>
            <a:ext cx="455021" cy="193633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7"/>
          <p:cNvSpPr txBox="1"/>
          <p:nvPr/>
        </p:nvSpPr>
        <p:spPr>
          <a:xfrm>
            <a:off x="5644691" y="1141075"/>
            <a:ext cx="849000" cy="215400"/>
          </a:xfrm>
          <a:prstGeom prst="rect">
            <a:avLst/>
          </a:prstGeom>
          <a:noFill/>
          <a:ln>
            <a:noFill/>
          </a:ln>
        </p:spPr>
        <p:txBody>
          <a:bodyPr anchor="t" anchorCtr="0" bIns="0" lIns="0" numCol="1" rIns="0" spcFirstLastPara="1" tIns="0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rPr>
              <a:t>36 Months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7"/>
          <p:cNvSpPr txBox="1"/>
          <p:nvPr/>
        </p:nvSpPr>
        <p:spPr>
          <a:xfrm>
            <a:off x="5694048" y="1378959"/>
            <a:ext cx="849130" cy="507984"/>
          </a:xfrm>
          <a:prstGeom prst="rect">
            <a:avLst/>
          </a:prstGeom>
          <a:noFill/>
          <a:ln>
            <a:noFill/>
          </a:ln>
        </p:spPr>
        <p:txBody>
          <a:bodyPr anchor="t" anchorCtr="0" bIns="0" lIns="0" numCol="1" rIns="0" spcFirstLastPara="1" tIns="0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0" cap="none" i="0" lang="en" strike="noStrike" sz="1100" u="non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Project closeout presentations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4" name="Google Shape;384;p17" title="Today Flag Icon"/>
          <p:cNvGrpSpPr/>
          <p:nvPr/>
        </p:nvGrpSpPr>
        <p:grpSpPr>
          <a:xfrm>
            <a:off x="5963493" y="1889250"/>
            <a:ext cx="267359" cy="319305"/>
            <a:chOff x="10636741" y="2652807"/>
            <a:chExt cx="297000" cy="297000"/>
          </a:xfrm>
        </p:grpSpPr>
        <p:sp>
          <p:nvSpPr>
            <p:cNvPr id="385" name="Google Shape;385;p17"/>
            <p:cNvSpPr/>
            <p:nvPr/>
          </p:nvSpPr>
          <p:spPr>
            <a:xfrm>
              <a:off x="10636741" y="2652807"/>
              <a:ext cx="297000" cy="297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>
              <a:outerShdw algn="tl" blurRad="25400" dir="2700000" dist="12700" rotWithShape="0">
                <a:srgbClr val="000000">
                  <a:alpha val="40000"/>
                </a:srgbClr>
              </a:outerShdw>
            </a:effectLst>
          </p:spPr>
          <p:txBody>
            <a:bodyPr anchor="ctr" anchorCtr="0" bIns="0" lIns="0" numCol="1" rIns="0" spcFirstLastPara="1" tIns="0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r>
                <a:t/>
              </a:r>
              <a:endParaRPr b="0" cap="none" i="0" strike="noStrike" sz="500" u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386" name="Google Shape;386;p17" title="Flag Icon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710816" y="2716810"/>
              <a:ext cx="149367" cy="1689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7" name="Google Shape;387;p17" title="callout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5970563" y="2333022"/>
            <a:ext cx="455021" cy="193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17" title="Year 4"/>
          <p:cNvGrpSpPr/>
          <p:nvPr/>
        </p:nvGrpSpPr>
        <p:grpSpPr>
          <a:xfrm>
            <a:off x="4776405" y="2563464"/>
            <a:ext cx="2054753" cy="440262"/>
            <a:chOff x="8481353" y="3119046"/>
            <a:chExt cx="3133200" cy="562132"/>
          </a:xfrm>
        </p:grpSpPr>
        <p:cxnSp>
          <p:nvCxnSpPr>
            <p:cNvPr id="389" name="Google Shape;389;p17" title="Q lines"/>
            <p:cNvCxnSpPr/>
            <p:nvPr/>
          </p:nvCxnSpPr>
          <p:spPr>
            <a:xfrm>
              <a:off x="10785757" y="3119046"/>
              <a:ext cx="0" cy="1656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miter lim="800000"/>
              <a:headEnd len="sm" type="none" w="sm"/>
              <a:tailEnd len="sm" type="none" w="sm"/>
            </a:ln>
          </p:spPr>
        </p:cxnSp>
        <p:cxnSp>
          <p:nvCxnSpPr>
            <p:cNvPr id="390" name="Google Shape;390;p17" title="Q lines"/>
            <p:cNvCxnSpPr/>
            <p:nvPr/>
          </p:nvCxnSpPr>
          <p:spPr>
            <a:xfrm>
              <a:off x="9481202" y="3119046"/>
              <a:ext cx="0" cy="1656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miter lim="800000"/>
              <a:headEnd len="sm" type="none" w="sm"/>
              <a:tailEnd len="sm" type="none" w="sm"/>
            </a:ln>
          </p:spPr>
        </p:cxnSp>
        <p:sp>
          <p:nvSpPr>
            <p:cNvPr id="391" name="Google Shape;391;p17" title="Year Arrow"/>
            <p:cNvSpPr/>
            <p:nvPr/>
          </p:nvSpPr>
          <p:spPr>
            <a:xfrm>
              <a:off x="8481353" y="3325978"/>
              <a:ext cx="3133200" cy="355200"/>
            </a:xfrm>
            <a:prstGeom prst="rightArrow">
              <a:avLst>
                <a:gd fmla="val 100000" name="adj1"/>
                <a:gd fmla="val 50000" name="adj2"/>
              </a:avLst>
            </a:prstGeom>
            <a:gradFill>
              <a:gsLst>
                <a:gs pos="0">
                  <a:srgbClr val="D1ECE2"/>
                </a:gs>
                <a:gs pos="100000">
                  <a:srgbClr val="398769"/>
                </a:gs>
              </a:gsLst>
              <a:lin ang="0" scaled="0"/>
            </a:gradFill>
            <a:ln>
              <a:noFill/>
            </a:ln>
          </p:spPr>
          <p:txBody>
            <a:bodyPr anchor="ctr" anchorCtr="0" bIns="34275" lIns="68575" numCol="1" rIns="68575" spcFirstLastPara="1" tIns="34275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cap="none" i="0" strike="noStrike" sz="12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92" name="Google Shape;392;p17" title="Quarter Background Cirlce"/>
            <p:cNvSpPr/>
            <p:nvPr/>
          </p:nvSpPr>
          <p:spPr>
            <a:xfrm>
              <a:off x="10031923" y="3403274"/>
              <a:ext cx="211500" cy="211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="ctr" anchorCtr="0" bIns="34275" lIns="68575" numCol="1" rIns="68575" spcFirstLastPara="1" tIns="34275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cap="none" i="0" strike="noStrike" sz="14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93" name="Google Shape;393;p17" title="Quarter Background Cirlce"/>
            <p:cNvSpPr/>
            <p:nvPr/>
          </p:nvSpPr>
          <p:spPr>
            <a:xfrm>
              <a:off x="9384678" y="3403274"/>
              <a:ext cx="211500" cy="211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="ctr" anchorCtr="0" bIns="34275" lIns="68575" numCol="1" rIns="68575" spcFirstLastPara="1" tIns="34275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cap="none" i="0" strike="noStrike" sz="14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94" name="Google Shape;394;p17" title="Quarter Background Cirlce"/>
            <p:cNvSpPr/>
            <p:nvPr/>
          </p:nvSpPr>
          <p:spPr>
            <a:xfrm>
              <a:off x="8731634" y="3403274"/>
              <a:ext cx="211500" cy="211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="ctr" anchorCtr="0" bIns="34275" lIns="68575" numCol="1" rIns="68575" spcFirstLastPara="1" tIns="34275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cap="none" i="0" strike="noStrike" sz="14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395" name="Google Shape;395;p17" title="Q lines"/>
            <p:cNvCxnSpPr/>
            <p:nvPr/>
          </p:nvCxnSpPr>
          <p:spPr>
            <a:xfrm>
              <a:off x="8836180" y="3119046"/>
              <a:ext cx="0" cy="165600"/>
            </a:xfrm>
            <a:prstGeom prst="straightConnector1">
              <a:avLst/>
            </a:prstGeom>
            <a:noFill/>
            <a:ln cap="flat" cmpd="sng" w="15875">
              <a:solidFill>
                <a:srgbClr val="000000"/>
              </a:solidFill>
              <a:prstDash val="solid"/>
              <a:miter lim="800000"/>
              <a:headEnd len="sm" type="none" w="sm"/>
              <a:tailEnd len="sm" type="none" w="sm"/>
            </a:ln>
          </p:spPr>
        </p:cxnSp>
        <p:cxnSp>
          <p:nvCxnSpPr>
            <p:cNvPr id="396" name="Google Shape;396;p17" title="Q lines"/>
            <p:cNvCxnSpPr/>
            <p:nvPr/>
          </p:nvCxnSpPr>
          <p:spPr>
            <a:xfrm>
              <a:off x="10130964" y="3119046"/>
              <a:ext cx="0" cy="1656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miter lim="800000"/>
              <a:headEnd len="sm" type="none" w="sm"/>
              <a:tailEnd len="sm" type="none" w="sm"/>
            </a:ln>
          </p:spPr>
        </p:cxnSp>
        <p:sp>
          <p:nvSpPr>
            <p:cNvPr id="397" name="Google Shape;397;p17" title="Quarter Number"/>
            <p:cNvSpPr txBox="1"/>
            <p:nvPr/>
          </p:nvSpPr>
          <p:spPr>
            <a:xfrm>
              <a:off x="8696830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anchorCtr="0" bIns="0" lIns="0" numCol="1" rIns="0" spcFirstLastPara="1" tIns="0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800"/>
                <a:buFont typeface="Trebuchet MS"/>
                <a:buNone/>
              </a:pPr>
              <a:r>
                <a:rPr altLang="en" b="1" cap="none" i="0" lang="en" strike="noStrike" sz="800" u="none">
                  <a:solidFill>
                    <a:srgbClr val="59595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Q1</a:t>
              </a:r>
              <a:endParaRPr b="0" cap="none" i="0" strike="noStrike" sz="800" u="none">
                <a:solidFill>
                  <a:srgbClr val="BFBFB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98" name="Google Shape;398;p17" title="Quarter Number"/>
            <p:cNvSpPr txBox="1"/>
            <p:nvPr/>
          </p:nvSpPr>
          <p:spPr>
            <a:xfrm>
              <a:off x="9344345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anchorCtr="0" bIns="0" lIns="0" numCol="1" rIns="0" spcFirstLastPara="1" tIns="0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800"/>
                <a:buFont typeface="Trebuchet MS"/>
                <a:buNone/>
              </a:pPr>
              <a:r>
                <a:rPr altLang="en" b="1" cap="none" i="0" lang="en" strike="noStrike" sz="800" u="none">
                  <a:solidFill>
                    <a:srgbClr val="59595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Q2</a:t>
              </a:r>
              <a:endParaRPr b="0" cap="none" i="0" strike="noStrike" sz="800" u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99" name="Google Shape;399;p17" title="Quarter Number"/>
            <p:cNvSpPr txBox="1"/>
            <p:nvPr/>
          </p:nvSpPr>
          <p:spPr>
            <a:xfrm>
              <a:off x="9991860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anchorCtr="0" bIns="0" lIns="0" numCol="1" rIns="0" spcFirstLastPara="1" tIns="0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800"/>
                <a:buFont typeface="Trebuchet MS"/>
                <a:buNone/>
              </a:pPr>
              <a:r>
                <a:rPr altLang="en" b="1" cap="none" i="0" lang="en" strike="noStrike" sz="800" u="none">
                  <a:solidFill>
                    <a:srgbClr val="59595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Q3</a:t>
              </a:r>
              <a:endParaRPr b="0" cap="none" i="0" strike="noStrike" sz="800" u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00" name="Google Shape;400;p17" title="Quarter Background Cirlce"/>
            <p:cNvSpPr/>
            <p:nvPr/>
          </p:nvSpPr>
          <p:spPr>
            <a:xfrm>
              <a:off x="10682502" y="3403274"/>
              <a:ext cx="211500" cy="211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="ctr" anchorCtr="0" bIns="34275" lIns="68575" numCol="1" rIns="68575" spcFirstLastPara="1" tIns="34275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cap="none" i="0" strike="noStrike" sz="14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01" name="Google Shape;401;p17" title="Quarter Number"/>
            <p:cNvSpPr txBox="1"/>
            <p:nvPr/>
          </p:nvSpPr>
          <p:spPr>
            <a:xfrm>
              <a:off x="10639376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anchorCtr="0" bIns="0" lIns="0" numCol="1" rIns="0" spcFirstLastPara="1" tIns="0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800"/>
                <a:buFont typeface="Trebuchet MS"/>
                <a:buNone/>
              </a:pPr>
              <a:r>
                <a:rPr altLang="en" b="1" cap="none" i="0" lang="en" strike="noStrike" sz="800" u="none">
                  <a:solidFill>
                    <a:srgbClr val="59595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Q4</a:t>
              </a:r>
              <a:endParaRPr b="0" cap="none" i="0" strike="noStrike" sz="800" u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402" name="Google Shape;402;p17" title="Year 3"/>
          <p:cNvGrpSpPr/>
          <p:nvPr/>
        </p:nvGrpSpPr>
        <p:grpSpPr>
          <a:xfrm>
            <a:off x="3074785" y="2563464"/>
            <a:ext cx="1825944" cy="440262"/>
            <a:chOff x="5886628" y="3119046"/>
            <a:chExt cx="2784300" cy="562132"/>
          </a:xfrm>
        </p:grpSpPr>
        <p:cxnSp>
          <p:nvCxnSpPr>
            <p:cNvPr id="403" name="Google Shape;403;p17" title="Q lines"/>
            <p:cNvCxnSpPr/>
            <p:nvPr/>
          </p:nvCxnSpPr>
          <p:spPr>
            <a:xfrm>
              <a:off x="6890490" y="3119046"/>
              <a:ext cx="0" cy="1656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miter lim="800000"/>
              <a:headEnd len="sm" type="none" w="sm"/>
              <a:tailEnd len="sm" type="none" w="sm"/>
            </a:ln>
          </p:spPr>
        </p:cxnSp>
        <p:sp>
          <p:nvSpPr>
            <p:cNvPr id="404" name="Google Shape;404;p17" title="Year Arrow"/>
            <p:cNvSpPr/>
            <p:nvPr/>
          </p:nvSpPr>
          <p:spPr>
            <a:xfrm>
              <a:off x="5886628" y="3325978"/>
              <a:ext cx="2784300" cy="355200"/>
            </a:xfrm>
            <a:prstGeom prst="rightArrow">
              <a:avLst>
                <a:gd fmla="val 100000" name="adj1"/>
                <a:gd fmla="val 50000" name="adj2"/>
              </a:avLst>
            </a:prstGeom>
            <a:gradFill>
              <a:gsLst>
                <a:gs pos="0">
                  <a:srgbClr val="CADBEE"/>
                </a:gs>
                <a:gs pos="100000">
                  <a:srgbClr val="2B5181"/>
                </a:gs>
              </a:gsLst>
              <a:lin ang="0" scaled="0"/>
            </a:gradFill>
            <a:ln>
              <a:noFill/>
            </a:ln>
          </p:spPr>
          <p:txBody>
            <a:bodyPr anchor="ctr" anchorCtr="0" bIns="34275" lIns="68575" numCol="1" rIns="68575" spcFirstLastPara="1" tIns="34275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cap="none" i="0" strike="noStrike" sz="12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05" name="Google Shape;405;p17" title="Quarter Background Cirlce"/>
            <p:cNvSpPr/>
            <p:nvPr/>
          </p:nvSpPr>
          <p:spPr>
            <a:xfrm>
              <a:off x="8095938" y="3403274"/>
              <a:ext cx="211500" cy="211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="ctr" anchorCtr="0" bIns="34275" lIns="68575" numCol="1" rIns="68575" spcFirstLastPara="1" tIns="34275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cap="none" i="0" strike="noStrike" sz="14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06" name="Google Shape;406;p17" title="Quarter Background Cirlce"/>
            <p:cNvSpPr/>
            <p:nvPr/>
          </p:nvSpPr>
          <p:spPr>
            <a:xfrm>
              <a:off x="7443121" y="3403274"/>
              <a:ext cx="211500" cy="211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="ctr" anchorCtr="0" bIns="34275" lIns="68575" numCol="1" rIns="68575" spcFirstLastPara="1" tIns="34275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cap="none" i="0" strike="noStrike" sz="14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07" name="Google Shape;407;p17" title="Quarter Background Cirlce"/>
            <p:cNvSpPr/>
            <p:nvPr/>
          </p:nvSpPr>
          <p:spPr>
            <a:xfrm>
              <a:off x="6791842" y="3403274"/>
              <a:ext cx="211500" cy="211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="ctr" anchorCtr="0" bIns="34275" lIns="68575" numCol="1" rIns="68575" spcFirstLastPara="1" tIns="34275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cap="none" i="0" strike="noStrike" sz="14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08" name="Google Shape;408;p17" title="Quarter Background Cirlce"/>
            <p:cNvSpPr/>
            <p:nvPr/>
          </p:nvSpPr>
          <p:spPr>
            <a:xfrm>
              <a:off x="6140756" y="3403274"/>
              <a:ext cx="211500" cy="211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="ctr" anchorCtr="0" bIns="34275" lIns="68575" numCol="1" rIns="68575" spcFirstLastPara="1" tIns="34275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cap="none" i="0" strike="noStrike" sz="14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409" name="Google Shape;409;p17" title="Q lines"/>
            <p:cNvCxnSpPr/>
            <p:nvPr/>
          </p:nvCxnSpPr>
          <p:spPr>
            <a:xfrm>
              <a:off x="6246612" y="3119046"/>
              <a:ext cx="0" cy="165600"/>
            </a:xfrm>
            <a:prstGeom prst="straightConnector1">
              <a:avLst/>
            </a:prstGeom>
            <a:noFill/>
            <a:ln cap="flat" cmpd="sng" w="15875">
              <a:solidFill>
                <a:srgbClr val="000000"/>
              </a:solidFill>
              <a:prstDash val="solid"/>
              <a:miter lim="800000"/>
              <a:headEnd len="sm" type="none" w="sm"/>
              <a:tailEnd len="sm" type="none" w="sm"/>
            </a:ln>
          </p:spPr>
        </p:cxnSp>
        <p:cxnSp>
          <p:nvCxnSpPr>
            <p:cNvPr id="410" name="Google Shape;410;p17" title="Q lines"/>
            <p:cNvCxnSpPr/>
            <p:nvPr/>
          </p:nvCxnSpPr>
          <p:spPr>
            <a:xfrm>
              <a:off x="7541396" y="3119046"/>
              <a:ext cx="0" cy="1656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miter lim="800000"/>
              <a:headEnd len="sm" type="none" w="sm"/>
              <a:tailEnd len="sm" type="none" w="sm"/>
            </a:ln>
          </p:spPr>
        </p:cxnSp>
        <p:cxnSp>
          <p:nvCxnSpPr>
            <p:cNvPr id="411" name="Google Shape;411;p17" title="Q lines"/>
            <p:cNvCxnSpPr/>
            <p:nvPr/>
          </p:nvCxnSpPr>
          <p:spPr>
            <a:xfrm>
              <a:off x="8188788" y="3119046"/>
              <a:ext cx="0" cy="1656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miter lim="800000"/>
              <a:headEnd len="sm" type="none" w="sm"/>
              <a:tailEnd len="sm" type="none" w="sm"/>
            </a:ln>
          </p:spPr>
        </p:cxnSp>
        <p:sp>
          <p:nvSpPr>
            <p:cNvPr id="412" name="Google Shape;412;p17" title="Quarter Number"/>
            <p:cNvSpPr txBox="1"/>
            <p:nvPr/>
          </p:nvSpPr>
          <p:spPr>
            <a:xfrm>
              <a:off x="6106770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anchorCtr="0" bIns="0" lIns="0" numCol="1" rIns="0" spcFirstLastPara="1" tIns="0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800"/>
                <a:buFont typeface="Trebuchet MS"/>
                <a:buNone/>
              </a:pPr>
              <a:r>
                <a:rPr altLang="en" b="1" cap="none" i="0" lang="en" strike="noStrike" sz="800" u="none">
                  <a:solidFill>
                    <a:srgbClr val="59595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Q1</a:t>
              </a:r>
              <a:endParaRPr b="0" cap="none" i="0" strike="noStrike" sz="800" u="none">
                <a:solidFill>
                  <a:srgbClr val="BFBFB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13" name="Google Shape;413;p17" title="Quarter Number"/>
            <p:cNvSpPr txBox="1"/>
            <p:nvPr/>
          </p:nvSpPr>
          <p:spPr>
            <a:xfrm>
              <a:off x="6754285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anchorCtr="0" bIns="0" lIns="0" numCol="1" rIns="0" spcFirstLastPara="1" tIns="0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800"/>
                <a:buFont typeface="Trebuchet MS"/>
                <a:buNone/>
              </a:pPr>
              <a:r>
                <a:rPr altLang="en" b="1" cap="none" i="0" lang="en" strike="noStrike" sz="800" u="none">
                  <a:solidFill>
                    <a:srgbClr val="59595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Q2</a:t>
              </a:r>
              <a:endParaRPr b="0" cap="none" i="0" strike="noStrike" sz="800" u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14" name="Google Shape;414;p17" title="Quarter Number"/>
            <p:cNvSpPr txBox="1"/>
            <p:nvPr/>
          </p:nvSpPr>
          <p:spPr>
            <a:xfrm>
              <a:off x="7401800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anchorCtr="0" bIns="0" lIns="0" numCol="1" rIns="0" spcFirstLastPara="1" tIns="0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800"/>
                <a:buFont typeface="Trebuchet MS"/>
                <a:buNone/>
              </a:pPr>
              <a:r>
                <a:rPr altLang="en" b="1" cap="none" i="0" lang="en" strike="noStrike" sz="800" u="none">
                  <a:solidFill>
                    <a:srgbClr val="59595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Q3</a:t>
              </a:r>
              <a:endParaRPr b="0" cap="none" i="0" strike="noStrike" sz="800" u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15" name="Google Shape;415;p17" title="Quarter Number"/>
            <p:cNvSpPr txBox="1"/>
            <p:nvPr/>
          </p:nvSpPr>
          <p:spPr>
            <a:xfrm>
              <a:off x="8049315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anchorCtr="0" bIns="0" lIns="0" numCol="1" rIns="0" spcFirstLastPara="1" tIns="0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800"/>
                <a:buFont typeface="Trebuchet MS"/>
                <a:buNone/>
              </a:pPr>
              <a:r>
                <a:rPr altLang="en" b="1" cap="none" i="0" lang="en" strike="noStrike" sz="800" u="none">
                  <a:solidFill>
                    <a:srgbClr val="59595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Q4</a:t>
              </a:r>
              <a:endParaRPr b="0" cap="none" i="0" strike="noStrike" sz="800" u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416" name="Google Shape;416;p17" title="Year 2"/>
          <p:cNvGrpSpPr/>
          <p:nvPr/>
        </p:nvGrpSpPr>
        <p:grpSpPr>
          <a:xfrm>
            <a:off x="1384470" y="2563462"/>
            <a:ext cx="1809418" cy="439920"/>
            <a:chOff x="3309141" y="3119046"/>
            <a:chExt cx="2759100" cy="561695"/>
          </a:xfrm>
        </p:grpSpPr>
        <p:sp>
          <p:nvSpPr>
            <p:cNvPr id="417" name="Google Shape;417;p17" title="Year Arrow"/>
            <p:cNvSpPr/>
            <p:nvPr/>
          </p:nvSpPr>
          <p:spPr>
            <a:xfrm>
              <a:off x="3309141" y="3325541"/>
              <a:ext cx="2759100" cy="355200"/>
            </a:xfrm>
            <a:prstGeom prst="rightArrow">
              <a:avLst>
                <a:gd fmla="val 100000" name="adj1"/>
                <a:gd fmla="val 50000" name="adj2"/>
              </a:avLst>
            </a:prstGeom>
            <a:gradFill>
              <a:gsLst>
                <a:gs pos="0">
                  <a:srgbClr val="EFE1CD"/>
                </a:gs>
                <a:gs pos="100000">
                  <a:srgbClr val="8D652F"/>
                </a:gs>
              </a:gsLst>
              <a:lin ang="0" scaled="0"/>
            </a:gradFill>
            <a:ln>
              <a:noFill/>
            </a:ln>
          </p:spPr>
          <p:txBody>
            <a:bodyPr anchor="ctr" anchorCtr="0" bIns="34275" lIns="68575" numCol="1" rIns="68575" spcFirstLastPara="1" tIns="34275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t/>
              </a:r>
              <a:endParaRPr b="0" cap="none" i="0" strike="noStrike" sz="12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18" name="Google Shape;418;p17" title="Quarter Background Cirlce"/>
            <p:cNvSpPr/>
            <p:nvPr/>
          </p:nvSpPr>
          <p:spPr>
            <a:xfrm>
              <a:off x="5494904" y="3403274"/>
              <a:ext cx="211500" cy="211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="ctr" anchorCtr="0" bIns="34275" lIns="68575" numCol="1" rIns="68575" spcFirstLastPara="1" tIns="34275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cap="none" i="0" strike="noStrike" sz="14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19" name="Google Shape;419;p17" title="Quarter Background Cirlce"/>
            <p:cNvSpPr/>
            <p:nvPr/>
          </p:nvSpPr>
          <p:spPr>
            <a:xfrm>
              <a:off x="4845879" y="3403274"/>
              <a:ext cx="211500" cy="211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="ctr" anchorCtr="0" bIns="34275" lIns="68575" numCol="1" rIns="68575" spcFirstLastPara="1" tIns="34275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cap="none" i="0" strike="noStrike" sz="14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20" name="Google Shape;420;p17" title="Quarter Background Cirlce"/>
            <p:cNvSpPr/>
            <p:nvPr/>
          </p:nvSpPr>
          <p:spPr>
            <a:xfrm>
              <a:off x="4209357" y="3403274"/>
              <a:ext cx="211500" cy="211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="ctr" anchorCtr="0" bIns="34275" lIns="68575" numCol="1" rIns="68575" spcFirstLastPara="1" tIns="34275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cap="none" i="0" strike="noStrike" sz="14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21" name="Google Shape;421;p17" title="Quarter Background Cirlce"/>
            <p:cNvSpPr/>
            <p:nvPr/>
          </p:nvSpPr>
          <p:spPr>
            <a:xfrm>
              <a:off x="3552167" y="3403274"/>
              <a:ext cx="211500" cy="211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="ctr" anchorCtr="0" bIns="34275" lIns="68575" numCol="1" rIns="68575" spcFirstLastPara="1" tIns="34275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cap="none" i="0" strike="noStrike" sz="14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cxnSp>
          <p:nvCxnSpPr>
            <p:cNvPr id="422" name="Google Shape;422;p17" title="Q lines"/>
            <p:cNvCxnSpPr/>
            <p:nvPr/>
          </p:nvCxnSpPr>
          <p:spPr>
            <a:xfrm>
              <a:off x="3657043" y="3119046"/>
              <a:ext cx="0" cy="165600"/>
            </a:xfrm>
            <a:prstGeom prst="straightConnector1">
              <a:avLst/>
            </a:prstGeom>
            <a:noFill/>
            <a:ln cap="flat" cmpd="sng" w="15875">
              <a:solidFill>
                <a:srgbClr val="000000"/>
              </a:solidFill>
              <a:prstDash val="solid"/>
              <a:miter lim="800000"/>
              <a:headEnd len="sm" type="none" w="sm"/>
              <a:tailEnd len="sm" type="none" w="sm"/>
            </a:ln>
          </p:spPr>
        </p:cxnSp>
        <p:cxnSp>
          <p:nvCxnSpPr>
            <p:cNvPr id="423" name="Google Shape;423;p17" title="Q lines"/>
            <p:cNvCxnSpPr/>
            <p:nvPr/>
          </p:nvCxnSpPr>
          <p:spPr>
            <a:xfrm>
              <a:off x="4304435" y="3119046"/>
              <a:ext cx="0" cy="1656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miter lim="800000"/>
              <a:headEnd len="sm" type="none" w="sm"/>
              <a:tailEnd len="sm" type="none" w="sm"/>
            </a:ln>
          </p:spPr>
        </p:cxnSp>
        <p:cxnSp>
          <p:nvCxnSpPr>
            <p:cNvPr id="424" name="Google Shape;424;p17" title="Q lines"/>
            <p:cNvCxnSpPr/>
            <p:nvPr/>
          </p:nvCxnSpPr>
          <p:spPr>
            <a:xfrm>
              <a:off x="4951827" y="3119046"/>
              <a:ext cx="0" cy="1656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miter lim="800000"/>
              <a:headEnd len="sm" type="none" w="sm"/>
              <a:tailEnd len="sm" type="none" w="sm"/>
            </a:ln>
          </p:spPr>
        </p:cxnSp>
        <p:cxnSp>
          <p:nvCxnSpPr>
            <p:cNvPr id="425" name="Google Shape;425;p17" title="Q lines"/>
            <p:cNvCxnSpPr/>
            <p:nvPr/>
          </p:nvCxnSpPr>
          <p:spPr>
            <a:xfrm>
              <a:off x="5599219" y="3119046"/>
              <a:ext cx="0" cy="165600"/>
            </a:xfrm>
            <a:prstGeom prst="straightConnector1">
              <a:avLst/>
            </a:prstGeom>
            <a:noFill/>
            <a:ln cap="flat" cmpd="sng" w="9525">
              <a:solidFill>
                <a:srgbClr val="FFFFFF"/>
              </a:solidFill>
              <a:prstDash val="dash"/>
              <a:miter lim="800000"/>
              <a:headEnd len="sm" type="none" w="sm"/>
              <a:tailEnd len="sm" type="none" w="sm"/>
            </a:ln>
          </p:spPr>
        </p:cxnSp>
        <p:sp>
          <p:nvSpPr>
            <p:cNvPr id="426" name="Google Shape;426;p17" title="Quarter Number"/>
            <p:cNvSpPr txBox="1"/>
            <p:nvPr/>
          </p:nvSpPr>
          <p:spPr>
            <a:xfrm>
              <a:off x="3516710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anchorCtr="0" bIns="0" lIns="0" numCol="1" rIns="0" spcFirstLastPara="1" tIns="0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800"/>
                <a:buFont typeface="Trebuchet MS"/>
                <a:buNone/>
              </a:pPr>
              <a:r>
                <a:rPr altLang="en" b="1" cap="none" i="0" lang="en" strike="noStrike" sz="800" u="none">
                  <a:solidFill>
                    <a:srgbClr val="59595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Q1</a:t>
              </a:r>
              <a:endParaRPr b="0" cap="none" i="0" strike="noStrike" sz="800" u="none">
                <a:solidFill>
                  <a:srgbClr val="BFBFB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27" name="Google Shape;427;p17" title="Quarter Number"/>
            <p:cNvSpPr txBox="1"/>
            <p:nvPr/>
          </p:nvSpPr>
          <p:spPr>
            <a:xfrm>
              <a:off x="4164225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anchorCtr="0" bIns="0" lIns="0" numCol="1" rIns="0" spcFirstLastPara="1" tIns="0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800"/>
                <a:buFont typeface="Trebuchet MS"/>
                <a:buNone/>
              </a:pPr>
              <a:r>
                <a:rPr altLang="en" b="1" cap="none" i="0" lang="en" strike="noStrike" sz="800" u="none">
                  <a:solidFill>
                    <a:srgbClr val="59595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Q2</a:t>
              </a:r>
              <a:endParaRPr b="0" cap="none" i="0" strike="noStrike" sz="800" u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28" name="Google Shape;428;p17" title="Quarter Number"/>
            <p:cNvSpPr txBox="1"/>
            <p:nvPr/>
          </p:nvSpPr>
          <p:spPr>
            <a:xfrm>
              <a:off x="4811740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anchorCtr="0" bIns="0" lIns="0" numCol="1" rIns="0" spcFirstLastPara="1" tIns="0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800"/>
                <a:buFont typeface="Trebuchet MS"/>
                <a:buNone/>
              </a:pPr>
              <a:r>
                <a:rPr altLang="en" b="1" cap="none" i="0" lang="en" strike="noStrike" sz="800" u="none">
                  <a:solidFill>
                    <a:srgbClr val="59595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Q3</a:t>
              </a:r>
              <a:endParaRPr b="0" cap="none" i="0" strike="noStrike" sz="800" u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429" name="Google Shape;429;p17" title="Quarter Number"/>
            <p:cNvSpPr txBox="1"/>
            <p:nvPr/>
          </p:nvSpPr>
          <p:spPr>
            <a:xfrm>
              <a:off x="5459255" y="3431169"/>
              <a:ext cx="288000" cy="144000"/>
            </a:xfrm>
            <a:prstGeom prst="rect">
              <a:avLst/>
            </a:prstGeom>
            <a:noFill/>
            <a:ln>
              <a:noFill/>
            </a:ln>
          </p:spPr>
          <p:txBody>
            <a:bodyPr anchor="ctr" anchorCtr="0" bIns="0" lIns="0" numCol="1" rIns="0" spcFirstLastPara="1" tIns="0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800"/>
                <a:buFont typeface="Trebuchet MS"/>
                <a:buNone/>
              </a:pPr>
              <a:r>
                <a:rPr altLang="en" b="1" cap="none" i="0" lang="en" strike="noStrike" sz="800" u="none">
                  <a:solidFill>
                    <a:srgbClr val="595959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Q4</a:t>
              </a:r>
              <a:endParaRPr b="0" cap="none" i="0" strike="noStrike" sz="800" u="none">
                <a:solidFill>
                  <a:srgbClr val="595959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pic>
        <p:nvPicPr>
          <p:cNvPr id="430" name="Google Shape;430;p17" title="callout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722948" y="2321976"/>
            <a:ext cx="455021" cy="193633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17" title="Milestone Number"/>
          <p:cNvSpPr/>
          <p:nvPr/>
        </p:nvSpPr>
        <p:spPr>
          <a:xfrm>
            <a:off x="1719972" y="1785922"/>
            <a:ext cx="267300" cy="319200"/>
          </a:xfrm>
          <a:prstGeom prst="ellipse">
            <a:avLst/>
          </a:prstGeom>
          <a:solidFill>
            <a:srgbClr val="694B23"/>
          </a:solidFill>
          <a:ln>
            <a:noFill/>
          </a:ln>
          <a:effectLst>
            <a:outerShdw algn="tl" blurRad="25400" dir="2700000" dist="12700" rotWithShape="0">
              <a:srgbClr val="000000">
                <a:alpha val="40000"/>
              </a:srgbClr>
            </a:outerShdw>
          </a:effectLst>
        </p:spPr>
        <p:txBody>
          <a:bodyPr anchor="ctr" anchorCtr="0" bIns="0" lIns="0" numCol="1" rIns="0" spcFirstLastPara="1" tIns="0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Trebuchet MS"/>
              <a:buNone/>
            </a:pPr>
            <a:r>
              <a:rPr altLang="en" b="0" cap="none" i="0" lang="en" strike="noStrike" sz="8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02</a:t>
            </a:r>
            <a:endParaRPr b="0" cap="none" i="0" strike="noStrike" sz="11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7"/>
          <p:cNvSpPr txBox="1"/>
          <p:nvPr/>
        </p:nvSpPr>
        <p:spPr>
          <a:xfrm>
            <a:off x="1271645" y="1141075"/>
            <a:ext cx="849300" cy="215400"/>
          </a:xfrm>
          <a:prstGeom prst="rect">
            <a:avLst/>
          </a:prstGeom>
          <a:noFill/>
          <a:ln>
            <a:noFill/>
          </a:ln>
        </p:spPr>
        <p:txBody>
          <a:bodyPr anchor="t" anchorCtr="0" bIns="0" lIns="0" numCol="1" rIns="0" spcFirstLastPara="1" tIns="0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rPr>
              <a:t>6 Months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7"/>
          <p:cNvSpPr txBox="1"/>
          <p:nvPr/>
        </p:nvSpPr>
        <p:spPr>
          <a:xfrm>
            <a:off x="1029016" y="1407352"/>
            <a:ext cx="1372500" cy="338700"/>
          </a:xfrm>
          <a:prstGeom prst="rect">
            <a:avLst/>
          </a:prstGeom>
          <a:noFill/>
          <a:ln>
            <a:noFill/>
          </a:ln>
        </p:spPr>
        <p:txBody>
          <a:bodyPr anchor="t" anchorCtr="0" bIns="0" lIns="0" numCol="1" rIns="0" spcFirstLastPara="1" tIns="0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0" cap="none" i="0" lang="en" strike="noStrike" sz="1100" u="non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Presentation of concept: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0" cap="none" i="0" lang="en" strike="noStrike" sz="1100" u="non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alpha-level deliverable 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7"/>
          <p:cNvSpPr txBox="1"/>
          <p:nvPr/>
        </p:nvSpPr>
        <p:spPr>
          <a:xfrm>
            <a:off x="2663759" y="4004699"/>
            <a:ext cx="849300" cy="215400"/>
          </a:xfrm>
          <a:prstGeom prst="rect">
            <a:avLst/>
          </a:prstGeom>
          <a:noFill/>
          <a:ln>
            <a:noFill/>
          </a:ln>
        </p:spPr>
        <p:txBody>
          <a:bodyPr anchor="t" anchorCtr="0" bIns="0" lIns="0" numCol="1" rIns="0" spcFirstLastPara="1" tIns="0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rPr>
              <a:t>12 Months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7"/>
          <p:cNvSpPr txBox="1"/>
          <p:nvPr/>
        </p:nvSpPr>
        <p:spPr>
          <a:xfrm>
            <a:off x="2650070" y="4214806"/>
            <a:ext cx="913200" cy="507900"/>
          </a:xfrm>
          <a:prstGeom prst="rect">
            <a:avLst/>
          </a:prstGeom>
          <a:noFill/>
          <a:ln>
            <a:noFill/>
          </a:ln>
        </p:spPr>
        <p:txBody>
          <a:bodyPr anchor="t" anchorCtr="0" bIns="0" lIns="0" numCol="1" rIns="0" spcFirstLastPara="1" tIns="0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1" cap="none" i="0" lang="en" strike="noStrike" sz="1100" u="non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Demonstration of alpha version</a:t>
            </a:r>
            <a:endParaRPr b="1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7" title="Milestone Number"/>
          <p:cNvSpPr/>
          <p:nvPr/>
        </p:nvSpPr>
        <p:spPr>
          <a:xfrm>
            <a:off x="2948918" y="3594659"/>
            <a:ext cx="267300" cy="319200"/>
          </a:xfrm>
          <a:prstGeom prst="ellipse">
            <a:avLst/>
          </a:prstGeom>
          <a:solidFill>
            <a:srgbClr val="694B23"/>
          </a:solidFill>
          <a:ln>
            <a:noFill/>
          </a:ln>
          <a:effectLst>
            <a:outerShdw algn="tl" blurRad="25400" dir="2700000" dist="12700" rotWithShape="0">
              <a:srgbClr val="000000">
                <a:alpha val="40000"/>
              </a:srgbClr>
            </a:outerShdw>
          </a:effectLst>
        </p:spPr>
        <p:txBody>
          <a:bodyPr anchor="ctr" anchorCtr="0" bIns="0" lIns="0" numCol="1" rIns="0" spcFirstLastPara="1" tIns="0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Trebuchet MS"/>
              <a:buNone/>
            </a:pPr>
            <a:r>
              <a:rPr altLang="en" b="0" cap="none" i="0" lang="en" strike="noStrike" sz="800" u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03</a:t>
            </a:r>
            <a:endParaRPr b="0" cap="none" i="0" strike="noStrike" sz="11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17" title="callout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2744719" y="3215824"/>
            <a:ext cx="455021" cy="193633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7"/>
          <p:cNvSpPr txBox="1"/>
          <p:nvPr/>
        </p:nvSpPr>
        <p:spPr>
          <a:xfrm>
            <a:off x="3929405" y="1141075"/>
            <a:ext cx="849300" cy="215400"/>
          </a:xfrm>
          <a:prstGeom prst="rect">
            <a:avLst/>
          </a:prstGeom>
          <a:noFill/>
          <a:ln>
            <a:noFill/>
          </a:ln>
        </p:spPr>
        <p:txBody>
          <a:bodyPr anchor="t" anchorCtr="0" bIns="0" lIns="0" numCol="1" rIns="0" spcFirstLastPara="1" tIns="0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rPr>
              <a:t>24 Months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7"/>
          <p:cNvSpPr txBox="1"/>
          <p:nvPr/>
        </p:nvSpPr>
        <p:spPr>
          <a:xfrm>
            <a:off x="3974875" y="1428425"/>
            <a:ext cx="913200" cy="338700"/>
          </a:xfrm>
          <a:prstGeom prst="rect">
            <a:avLst/>
          </a:prstGeom>
          <a:noFill/>
          <a:ln>
            <a:noFill/>
          </a:ln>
        </p:spPr>
        <p:txBody>
          <a:bodyPr anchor="t" anchorCtr="0" bIns="0" lIns="0" numCol="1" rIns="0" spcFirstLastPara="1" tIns="0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1" cap="none" i="0" lang="en" strike="noStrike" sz="1100" u="non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Demonstration of beta version</a:t>
            </a:r>
            <a:endParaRPr b="1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7"/>
          <p:cNvSpPr txBox="1"/>
          <p:nvPr/>
        </p:nvSpPr>
        <p:spPr>
          <a:xfrm>
            <a:off x="116686" y="2659233"/>
            <a:ext cx="1093500" cy="369300"/>
          </a:xfrm>
          <a:prstGeom prst="rect">
            <a:avLst/>
          </a:prstGeom>
          <a:noFill/>
          <a:ln>
            <a:noFill/>
          </a:ln>
        </p:spPr>
        <p:txBody>
          <a:bodyPr anchor="t" anchorCtr="0" bIns="0" lIns="0" numCol="1" rIns="0" spcFirstLastPara="1" tIns="0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altLang="en" b="1" cap="none" i="0" lang="en" strike="noStrike" sz="1200" u="none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Program kickoff</a:t>
            </a:r>
            <a:endParaRPr b="0" cap="none" i="0" strike="noStrike" sz="110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altLang="en" b="1" cap="none" i="0" lang="en" strike="noStrike" sz="1200" u="none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October 2023</a:t>
            </a:r>
            <a:endParaRPr b="0" cap="none" i="0" strike="noStrike" sz="110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7"/>
          <p:cNvSpPr txBox="1"/>
          <p:nvPr/>
        </p:nvSpPr>
        <p:spPr>
          <a:xfrm>
            <a:off x="3184471" y="3144053"/>
            <a:ext cx="1785300" cy="2154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="t" anchorCtr="0" bIns="0" lIns="0" numCol="1" rIns="0" spcFirstLastPara="1" tIns="0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altLang="en" b="0" cap="none" i="0" lang="en" strike="noStrike" sz="1400" u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Theme 1, Theme 3</a:t>
            </a:r>
            <a:endParaRPr b="0" cap="none" i="0" strike="noStrike" sz="11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2" name="Google Shape;442;p17"/>
          <p:cNvGrpSpPr/>
          <p:nvPr/>
        </p:nvGrpSpPr>
        <p:grpSpPr>
          <a:xfrm>
            <a:off x="4763136" y="2281544"/>
            <a:ext cx="4183249" cy="744583"/>
            <a:chOff x="6370944" y="2768746"/>
            <a:chExt cx="5577665" cy="992778"/>
          </a:xfrm>
        </p:grpSpPr>
        <p:grpSp>
          <p:nvGrpSpPr>
            <p:cNvPr id="443" name="Google Shape;443;p17"/>
            <p:cNvGrpSpPr/>
            <p:nvPr/>
          </p:nvGrpSpPr>
          <p:grpSpPr>
            <a:xfrm>
              <a:off x="6370944" y="2768746"/>
              <a:ext cx="5322506" cy="589389"/>
              <a:chOff x="6885666" y="4600631"/>
              <a:chExt cx="5322506" cy="589389"/>
            </a:xfrm>
          </p:grpSpPr>
          <p:grpSp>
            <p:nvGrpSpPr>
              <p:cNvPr id="444" name="Google Shape;444;p17" title="Year 4"/>
              <p:cNvGrpSpPr/>
              <p:nvPr/>
            </p:nvGrpSpPr>
            <p:grpSpPr>
              <a:xfrm>
                <a:off x="9468502" y="4603042"/>
                <a:ext cx="2739670" cy="586978"/>
                <a:chOff x="8481353" y="3119046"/>
                <a:chExt cx="3133200" cy="562132"/>
              </a:xfrm>
            </p:grpSpPr>
            <p:cxnSp>
              <p:nvCxnSpPr>
                <p:cNvPr id="445" name="Google Shape;445;p17" title="Q lines"/>
                <p:cNvCxnSpPr/>
                <p:nvPr/>
              </p:nvCxnSpPr>
              <p:spPr>
                <a:xfrm>
                  <a:off x="10785757" y="3119046"/>
                  <a:ext cx="0" cy="1656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FFFFF"/>
                  </a:solidFill>
                  <a:prstDash val="dash"/>
                  <a:miter lim="800000"/>
                  <a:headEnd len="sm" type="none" w="sm"/>
                  <a:tailEnd len="sm" type="none" w="sm"/>
                </a:ln>
              </p:spPr>
            </p:cxnSp>
            <p:cxnSp>
              <p:nvCxnSpPr>
                <p:cNvPr id="446" name="Google Shape;446;p17" title="Q lines"/>
                <p:cNvCxnSpPr/>
                <p:nvPr/>
              </p:nvCxnSpPr>
              <p:spPr>
                <a:xfrm>
                  <a:off x="9481202" y="3119046"/>
                  <a:ext cx="0" cy="1656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FFFFF"/>
                  </a:solidFill>
                  <a:prstDash val="dash"/>
                  <a:miter lim="800000"/>
                  <a:headEnd len="sm" type="none" w="sm"/>
                  <a:tailEnd len="sm" type="none" w="sm"/>
                </a:ln>
              </p:spPr>
            </p:cxnSp>
            <p:sp>
              <p:nvSpPr>
                <p:cNvPr id="447" name="Google Shape;447;p17" title="Year Arrow"/>
                <p:cNvSpPr/>
                <p:nvPr/>
              </p:nvSpPr>
              <p:spPr>
                <a:xfrm>
                  <a:off x="8481353" y="3325978"/>
                  <a:ext cx="3133200" cy="355200"/>
                </a:xfrm>
                <a:prstGeom prst="rightArrow">
                  <a:avLst>
                    <a:gd fmla="val 100000" name="adj1"/>
                    <a:gd fmla="val 50000" name="adj2"/>
                  </a:avLst>
                </a:prstGeom>
                <a:gradFill>
                  <a:gsLst>
                    <a:gs pos="0">
                      <a:srgbClr val="FFC000"/>
                    </a:gs>
                    <a:gs pos="99000">
                      <a:srgbClr val="C00000"/>
                    </a:gs>
                    <a:gs pos="100000">
                      <a:srgbClr val="C00000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anchor="ctr" anchorCtr="0" bIns="34275" lIns="68575" numCol="1" rIns="68575" spcFirstLastPara="1" tIns="34275" wrap="square">
                  <a:noAutofit/>
                </a:bodyPr>
                <a:lstStyle/>
                <a:p>
                  <a:pPr algn="ctr" indent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200"/>
                    <a:buFont typeface="Calibri"/>
                    <a:buNone/>
                  </a:pPr>
                  <a:r>
                    <a:t/>
                  </a:r>
                  <a:endParaRPr b="0" cap="none" i="0" strike="noStrike" sz="1200" u="none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48" name="Google Shape;448;p17" title="Quarter Background Cirlce"/>
                <p:cNvSpPr/>
                <p:nvPr/>
              </p:nvSpPr>
              <p:spPr>
                <a:xfrm>
                  <a:off x="10031923" y="3403274"/>
                  <a:ext cx="211500" cy="2115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="ctr" anchorCtr="0" bIns="34275" lIns="68575" numCol="1" rIns="68575" spcFirstLastPara="1" tIns="34275" wrap="square">
                  <a:noAutofit/>
                </a:bodyPr>
                <a:lstStyle/>
                <a:p>
                  <a:pPr algn="ctr" indent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r>
                    <a:t/>
                  </a:r>
                  <a:endParaRPr b="0" cap="none" i="0" strike="noStrike" sz="1400" u="none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49" name="Google Shape;449;p17" title="Quarter Background Cirlce"/>
                <p:cNvSpPr/>
                <p:nvPr/>
              </p:nvSpPr>
              <p:spPr>
                <a:xfrm>
                  <a:off x="9384678" y="3403274"/>
                  <a:ext cx="211500" cy="2115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="ctr" anchorCtr="0" bIns="34275" lIns="68575" numCol="1" rIns="68575" spcFirstLastPara="1" tIns="34275" wrap="square">
                  <a:noAutofit/>
                </a:bodyPr>
                <a:lstStyle/>
                <a:p>
                  <a:pPr algn="ctr" indent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r>
                    <a:t/>
                  </a:r>
                  <a:endParaRPr b="0" cap="none" i="0" strike="noStrike" sz="1400" u="none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50" name="Google Shape;450;p17" title="Quarter Background Cirlce"/>
                <p:cNvSpPr/>
                <p:nvPr/>
              </p:nvSpPr>
              <p:spPr>
                <a:xfrm>
                  <a:off x="8731634" y="3403274"/>
                  <a:ext cx="211500" cy="2115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="ctr" anchorCtr="0" bIns="34275" lIns="68575" numCol="1" rIns="68575" spcFirstLastPara="1" tIns="34275" wrap="square">
                  <a:noAutofit/>
                </a:bodyPr>
                <a:lstStyle/>
                <a:p>
                  <a:pPr algn="ctr" indent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r>
                    <a:t/>
                  </a:r>
                  <a:endParaRPr b="0" cap="none" i="0" strike="noStrike" sz="1400" u="none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cxnSp>
              <p:nvCxnSpPr>
                <p:cNvPr id="451" name="Google Shape;451;p17" title="Q lines"/>
                <p:cNvCxnSpPr/>
                <p:nvPr/>
              </p:nvCxnSpPr>
              <p:spPr>
                <a:xfrm>
                  <a:off x="10130964" y="3119046"/>
                  <a:ext cx="0" cy="1656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FFFFF"/>
                  </a:solidFill>
                  <a:prstDash val="dash"/>
                  <a:miter lim="800000"/>
                  <a:headEnd len="sm" type="none" w="sm"/>
                  <a:tailEnd len="sm" type="none" w="sm"/>
                </a:ln>
              </p:spPr>
            </p:cxnSp>
            <p:sp>
              <p:nvSpPr>
                <p:cNvPr id="452" name="Google Shape;452;p17" title="Quarter Number"/>
                <p:cNvSpPr txBox="1"/>
                <p:nvPr/>
              </p:nvSpPr>
              <p:spPr>
                <a:xfrm>
                  <a:off x="8696830" y="3431169"/>
                  <a:ext cx="288000" cy="14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="ctr" anchorCtr="0" bIns="0" lIns="0" numCol="1" rIns="0" spcFirstLastPara="1" tIns="0" wrap="square">
                  <a:noAutofit/>
                </a:bodyPr>
                <a:lstStyle/>
                <a:p>
                  <a:pPr algn="ctr" indent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95959"/>
                    </a:buClr>
                    <a:buSzPts val="800"/>
                    <a:buFont typeface="Trebuchet MS"/>
                    <a:buNone/>
                  </a:pPr>
                  <a:r>
                    <a:rPr altLang="en" b="1" cap="none" i="0" lang="en" strike="noStrike" sz="800" u="none">
                      <a:solidFill>
                        <a:srgbClr val="595959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rPr>
                    <a:t>Q1</a:t>
                  </a:r>
                  <a:endParaRPr b="0" cap="none" i="0" strike="noStrike" sz="800" u="none">
                    <a:solidFill>
                      <a:srgbClr val="BFBFBF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53" name="Google Shape;453;p17" title="Quarter Number"/>
                <p:cNvSpPr txBox="1"/>
                <p:nvPr/>
              </p:nvSpPr>
              <p:spPr>
                <a:xfrm>
                  <a:off x="9344345" y="3431169"/>
                  <a:ext cx="288000" cy="14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="ctr" anchorCtr="0" bIns="0" lIns="0" numCol="1" rIns="0" spcFirstLastPara="1" tIns="0" wrap="square">
                  <a:noAutofit/>
                </a:bodyPr>
                <a:lstStyle/>
                <a:p>
                  <a:pPr algn="ctr" indent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95959"/>
                    </a:buClr>
                    <a:buSzPts val="800"/>
                    <a:buFont typeface="Trebuchet MS"/>
                    <a:buNone/>
                  </a:pPr>
                  <a:r>
                    <a:rPr altLang="en" b="1" cap="none" i="0" lang="en" strike="noStrike" sz="800" u="none">
                      <a:solidFill>
                        <a:srgbClr val="595959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rPr>
                    <a:t>Q2</a:t>
                  </a:r>
                  <a:endParaRPr b="0" cap="none" i="0" strike="noStrike" sz="800" u="none">
                    <a:solidFill>
                      <a:srgbClr val="595959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54" name="Google Shape;454;p17" title="Quarter Number"/>
                <p:cNvSpPr txBox="1"/>
                <p:nvPr/>
              </p:nvSpPr>
              <p:spPr>
                <a:xfrm>
                  <a:off x="9991860" y="3431169"/>
                  <a:ext cx="288000" cy="14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="ctr" anchorCtr="0" bIns="0" lIns="0" numCol="1" rIns="0" spcFirstLastPara="1" tIns="0" wrap="square">
                  <a:noAutofit/>
                </a:bodyPr>
                <a:lstStyle/>
                <a:p>
                  <a:pPr algn="ctr" indent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95959"/>
                    </a:buClr>
                    <a:buSzPts val="800"/>
                    <a:buFont typeface="Trebuchet MS"/>
                    <a:buNone/>
                  </a:pPr>
                  <a:r>
                    <a:rPr altLang="en" b="1" cap="none" i="0" lang="en" strike="noStrike" sz="800" u="none">
                      <a:solidFill>
                        <a:srgbClr val="595959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rPr>
                    <a:t>Q3</a:t>
                  </a:r>
                  <a:endParaRPr b="0" cap="none" i="0" strike="noStrike" sz="800" u="none">
                    <a:solidFill>
                      <a:srgbClr val="595959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55" name="Google Shape;455;p17" title="Quarter Background Cirlce"/>
                <p:cNvSpPr/>
                <p:nvPr/>
              </p:nvSpPr>
              <p:spPr>
                <a:xfrm>
                  <a:off x="10682502" y="3403274"/>
                  <a:ext cx="211500" cy="2115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="ctr" anchorCtr="0" bIns="34275" lIns="68575" numCol="1" rIns="68575" spcFirstLastPara="1" tIns="34275" wrap="square">
                  <a:noAutofit/>
                </a:bodyPr>
                <a:lstStyle/>
                <a:p>
                  <a:pPr algn="ctr" indent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r>
                    <a:t/>
                  </a:r>
                  <a:endParaRPr b="0" cap="none" i="0" strike="noStrike" sz="1400" u="none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56" name="Google Shape;456;p17" title="Quarter Number"/>
                <p:cNvSpPr txBox="1"/>
                <p:nvPr/>
              </p:nvSpPr>
              <p:spPr>
                <a:xfrm>
                  <a:off x="10639376" y="3431169"/>
                  <a:ext cx="288000" cy="14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="ctr" anchorCtr="0" bIns="0" lIns="0" numCol="1" rIns="0" spcFirstLastPara="1" tIns="0" wrap="square">
                  <a:noAutofit/>
                </a:bodyPr>
                <a:lstStyle/>
                <a:p>
                  <a:pPr algn="ctr" indent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95959"/>
                    </a:buClr>
                    <a:buSzPts val="800"/>
                    <a:buFont typeface="Trebuchet MS"/>
                    <a:buNone/>
                  </a:pPr>
                  <a:r>
                    <a:rPr altLang="en" b="1" cap="none" i="0" lang="en" strike="noStrike" sz="800" u="none">
                      <a:solidFill>
                        <a:srgbClr val="595959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rPr>
                    <a:t>Q4</a:t>
                  </a:r>
                  <a:endParaRPr b="0" cap="none" i="0" strike="noStrike" sz="800" u="none">
                    <a:solidFill>
                      <a:srgbClr val="595959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  <p:grpSp>
            <p:nvGrpSpPr>
              <p:cNvPr id="457" name="Google Shape;457;p17" title="Year 4"/>
              <p:cNvGrpSpPr/>
              <p:nvPr/>
            </p:nvGrpSpPr>
            <p:grpSpPr>
              <a:xfrm>
                <a:off x="6885666" y="4600631"/>
                <a:ext cx="2739670" cy="586978"/>
                <a:chOff x="8481353" y="3119046"/>
                <a:chExt cx="3133200" cy="562132"/>
              </a:xfrm>
            </p:grpSpPr>
            <p:cxnSp>
              <p:nvCxnSpPr>
                <p:cNvPr id="458" name="Google Shape;458;p17" title="Q lines"/>
                <p:cNvCxnSpPr/>
                <p:nvPr/>
              </p:nvCxnSpPr>
              <p:spPr>
                <a:xfrm>
                  <a:off x="10785757" y="3119046"/>
                  <a:ext cx="0" cy="1656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FFFFF"/>
                  </a:solidFill>
                  <a:prstDash val="dash"/>
                  <a:miter lim="800000"/>
                  <a:headEnd len="sm" type="none" w="sm"/>
                  <a:tailEnd len="sm" type="none" w="sm"/>
                </a:ln>
              </p:spPr>
            </p:cxnSp>
            <p:cxnSp>
              <p:nvCxnSpPr>
                <p:cNvPr id="459" name="Google Shape;459;p17" title="Q lines"/>
                <p:cNvCxnSpPr/>
                <p:nvPr/>
              </p:nvCxnSpPr>
              <p:spPr>
                <a:xfrm>
                  <a:off x="9481202" y="3119046"/>
                  <a:ext cx="0" cy="1656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FFFFF"/>
                  </a:solidFill>
                  <a:prstDash val="dash"/>
                  <a:miter lim="800000"/>
                  <a:headEnd len="sm" type="none" w="sm"/>
                  <a:tailEnd len="sm" type="none" w="sm"/>
                </a:ln>
              </p:spPr>
            </p:cxnSp>
            <p:sp>
              <p:nvSpPr>
                <p:cNvPr id="460" name="Google Shape;460;p17" title="Year Arrow"/>
                <p:cNvSpPr/>
                <p:nvPr/>
              </p:nvSpPr>
              <p:spPr>
                <a:xfrm>
                  <a:off x="8481353" y="3325978"/>
                  <a:ext cx="3133200" cy="355200"/>
                </a:xfrm>
                <a:prstGeom prst="rightArrow">
                  <a:avLst>
                    <a:gd fmla="val 100000" name="adj1"/>
                    <a:gd fmla="val 50000" name="adj2"/>
                  </a:avLst>
                </a:prstGeom>
                <a:gradFill>
                  <a:gsLst>
                    <a:gs pos="0">
                      <a:srgbClr val="FFFF00"/>
                    </a:gs>
                    <a:gs pos="100000">
                      <a:srgbClr val="FFC000"/>
                    </a:gs>
                  </a:gsLst>
                  <a:lin ang="0" scaled="0"/>
                </a:gradFill>
                <a:ln cap="flat" cmpd="sng" w="9525">
                  <a:solidFill>
                    <a:srgbClr val="000000"/>
                  </a:solidFill>
                  <a:prstDash val="solid"/>
                  <a:round/>
                  <a:headEnd len="sm" type="none" w="sm"/>
                  <a:tailEnd len="sm" type="none" w="sm"/>
                </a:ln>
              </p:spPr>
              <p:txBody>
                <a:bodyPr anchor="ctr" anchorCtr="0" bIns="34275" lIns="68575" numCol="1" rIns="68575" spcFirstLastPara="1" tIns="34275" wrap="square">
                  <a:noAutofit/>
                </a:bodyPr>
                <a:lstStyle/>
                <a:p>
                  <a:pPr algn="ctr" indent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200"/>
                    <a:buFont typeface="Calibri"/>
                    <a:buNone/>
                  </a:pPr>
                  <a:r>
                    <a:t/>
                  </a:r>
                  <a:endParaRPr b="0" cap="none" i="0" strike="noStrike" sz="1200" u="none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61" name="Google Shape;461;p17" title="Quarter Background Cirlce"/>
                <p:cNvSpPr/>
                <p:nvPr/>
              </p:nvSpPr>
              <p:spPr>
                <a:xfrm>
                  <a:off x="10031923" y="3403274"/>
                  <a:ext cx="211500" cy="2115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="ctr" anchorCtr="0" bIns="34275" lIns="68575" numCol="1" rIns="68575" spcFirstLastPara="1" tIns="34275" wrap="square">
                  <a:noAutofit/>
                </a:bodyPr>
                <a:lstStyle/>
                <a:p>
                  <a:pPr algn="ctr" indent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r>
                    <a:t/>
                  </a:r>
                  <a:endParaRPr b="0" cap="none" i="0" strike="noStrike" sz="1400" u="none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62" name="Google Shape;462;p17" title="Quarter Background Cirlce"/>
                <p:cNvSpPr/>
                <p:nvPr/>
              </p:nvSpPr>
              <p:spPr>
                <a:xfrm>
                  <a:off x="9384678" y="3403274"/>
                  <a:ext cx="211500" cy="2115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="ctr" anchorCtr="0" bIns="34275" lIns="68575" numCol="1" rIns="68575" spcFirstLastPara="1" tIns="34275" wrap="square">
                  <a:noAutofit/>
                </a:bodyPr>
                <a:lstStyle/>
                <a:p>
                  <a:pPr algn="ctr" indent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r>
                    <a:t/>
                  </a:r>
                  <a:endParaRPr b="0" cap="none" i="0" strike="noStrike" sz="1400" u="none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63" name="Google Shape;463;p17" title="Quarter Background Cirlce"/>
                <p:cNvSpPr/>
                <p:nvPr/>
              </p:nvSpPr>
              <p:spPr>
                <a:xfrm>
                  <a:off x="8731634" y="3403274"/>
                  <a:ext cx="211500" cy="2115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="ctr" anchorCtr="0" bIns="34275" lIns="68575" numCol="1" rIns="68575" spcFirstLastPara="1" tIns="34275" wrap="square">
                  <a:noAutofit/>
                </a:bodyPr>
                <a:lstStyle/>
                <a:p>
                  <a:pPr algn="ctr" indent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r>
                    <a:t/>
                  </a:r>
                  <a:endParaRPr b="0" cap="none" i="0" strike="noStrike" sz="1400" u="none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cxnSp>
              <p:nvCxnSpPr>
                <p:cNvPr id="464" name="Google Shape;464;p17" title="Q lines"/>
                <p:cNvCxnSpPr/>
                <p:nvPr/>
              </p:nvCxnSpPr>
              <p:spPr>
                <a:xfrm>
                  <a:off x="10130964" y="3119046"/>
                  <a:ext cx="0" cy="1656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FFFFF"/>
                  </a:solidFill>
                  <a:prstDash val="dash"/>
                  <a:miter lim="800000"/>
                  <a:headEnd len="sm" type="none" w="sm"/>
                  <a:tailEnd len="sm" type="none" w="sm"/>
                </a:ln>
              </p:spPr>
            </p:cxnSp>
            <p:sp>
              <p:nvSpPr>
                <p:cNvPr id="465" name="Google Shape;465;p17" title="Quarter Number"/>
                <p:cNvSpPr txBox="1"/>
                <p:nvPr/>
              </p:nvSpPr>
              <p:spPr>
                <a:xfrm>
                  <a:off x="8696830" y="3431169"/>
                  <a:ext cx="288000" cy="14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="ctr" anchorCtr="0" bIns="0" lIns="0" numCol="1" rIns="0" spcFirstLastPara="1" tIns="0" wrap="square">
                  <a:noAutofit/>
                </a:bodyPr>
                <a:lstStyle/>
                <a:p>
                  <a:pPr algn="ctr" indent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95959"/>
                    </a:buClr>
                    <a:buSzPts val="800"/>
                    <a:buFont typeface="Trebuchet MS"/>
                    <a:buNone/>
                  </a:pPr>
                  <a:r>
                    <a:rPr altLang="en" b="1" cap="none" i="0" lang="en" strike="noStrike" sz="800" u="none">
                      <a:solidFill>
                        <a:srgbClr val="595959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rPr>
                    <a:t>Q1</a:t>
                  </a:r>
                  <a:endParaRPr b="0" cap="none" i="0" strike="noStrike" sz="800" u="none">
                    <a:solidFill>
                      <a:srgbClr val="BFBFBF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66" name="Google Shape;466;p17" title="Quarter Number"/>
                <p:cNvSpPr txBox="1"/>
                <p:nvPr/>
              </p:nvSpPr>
              <p:spPr>
                <a:xfrm>
                  <a:off x="9344345" y="3431169"/>
                  <a:ext cx="288000" cy="14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="ctr" anchorCtr="0" bIns="0" lIns="0" numCol="1" rIns="0" spcFirstLastPara="1" tIns="0" wrap="square">
                  <a:noAutofit/>
                </a:bodyPr>
                <a:lstStyle/>
                <a:p>
                  <a:pPr algn="ctr" indent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95959"/>
                    </a:buClr>
                    <a:buSzPts val="800"/>
                    <a:buFont typeface="Trebuchet MS"/>
                    <a:buNone/>
                  </a:pPr>
                  <a:r>
                    <a:rPr altLang="en" b="1" cap="none" i="0" lang="en" strike="noStrike" sz="800" u="none">
                      <a:solidFill>
                        <a:srgbClr val="595959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rPr>
                    <a:t>Q2</a:t>
                  </a:r>
                  <a:endParaRPr b="0" cap="none" i="0" strike="noStrike" sz="800" u="none">
                    <a:solidFill>
                      <a:srgbClr val="595959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67" name="Google Shape;467;p17" title="Quarter Number"/>
                <p:cNvSpPr txBox="1"/>
                <p:nvPr/>
              </p:nvSpPr>
              <p:spPr>
                <a:xfrm>
                  <a:off x="9991860" y="3431169"/>
                  <a:ext cx="288000" cy="14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="ctr" anchorCtr="0" bIns="0" lIns="0" numCol="1" rIns="0" spcFirstLastPara="1" tIns="0" wrap="square">
                  <a:noAutofit/>
                </a:bodyPr>
                <a:lstStyle/>
                <a:p>
                  <a:pPr algn="ctr" indent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95959"/>
                    </a:buClr>
                    <a:buSzPts val="800"/>
                    <a:buFont typeface="Trebuchet MS"/>
                    <a:buNone/>
                  </a:pPr>
                  <a:r>
                    <a:rPr altLang="en" b="1" cap="none" i="0" lang="en" strike="noStrike" sz="800" u="none">
                      <a:solidFill>
                        <a:srgbClr val="595959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rPr>
                    <a:t>Q3</a:t>
                  </a:r>
                  <a:endParaRPr b="0" cap="none" i="0" strike="noStrike" sz="800" u="none">
                    <a:solidFill>
                      <a:srgbClr val="595959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68" name="Google Shape;468;p17" title="Quarter Background Cirlce"/>
                <p:cNvSpPr/>
                <p:nvPr/>
              </p:nvSpPr>
              <p:spPr>
                <a:xfrm>
                  <a:off x="10682502" y="3403274"/>
                  <a:ext cx="211500" cy="2115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="ctr" anchorCtr="0" bIns="34275" lIns="68575" numCol="1" rIns="68575" spcFirstLastPara="1" tIns="34275" wrap="square">
                  <a:noAutofit/>
                </a:bodyPr>
                <a:lstStyle/>
                <a:p>
                  <a:pPr algn="ctr" indent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Calibri"/>
                    <a:buNone/>
                  </a:pPr>
                  <a:r>
                    <a:t/>
                  </a:r>
                  <a:endParaRPr b="0" cap="none" i="0" strike="noStrike" sz="1400" u="none">
                    <a:solidFill>
                      <a:srgbClr val="FFFFFF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  <p:sp>
              <p:nvSpPr>
                <p:cNvPr id="469" name="Google Shape;469;p17" title="Quarter Number"/>
                <p:cNvSpPr txBox="1"/>
                <p:nvPr/>
              </p:nvSpPr>
              <p:spPr>
                <a:xfrm>
                  <a:off x="10639376" y="3431169"/>
                  <a:ext cx="288000" cy="144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="ctr" anchorCtr="0" bIns="0" lIns="0" numCol="1" rIns="0" spcFirstLastPara="1" tIns="0" wrap="square">
                  <a:noAutofit/>
                </a:bodyPr>
                <a:lstStyle/>
                <a:p>
                  <a:pPr algn="ctr" indent="0" lvl="0" marL="0" marR="0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595959"/>
                    </a:buClr>
                    <a:buSzPts val="800"/>
                    <a:buFont typeface="Trebuchet MS"/>
                    <a:buNone/>
                  </a:pPr>
                  <a:r>
                    <a:rPr altLang="en" b="1" cap="none" i="0" lang="en" strike="noStrike" sz="800" u="none">
                      <a:solidFill>
                        <a:srgbClr val="595959"/>
                      </a:solidFill>
                      <a:latin typeface="Trebuchet MS"/>
                      <a:ea typeface="Trebuchet MS"/>
                      <a:cs typeface="Trebuchet MS"/>
                      <a:sym typeface="Trebuchet MS"/>
                    </a:rPr>
                    <a:t>Q4</a:t>
                  </a:r>
                  <a:endParaRPr b="0" cap="none" i="0" strike="noStrike" sz="800" u="none">
                    <a:solidFill>
                      <a:srgbClr val="595959"/>
                    </a:solidFill>
                    <a:latin typeface="Trebuchet MS"/>
                    <a:ea typeface="Trebuchet MS"/>
                    <a:cs typeface="Trebuchet MS"/>
                    <a:sym typeface="Trebuchet MS"/>
                  </a:endParaRPr>
                </a:p>
              </p:txBody>
            </p:sp>
          </p:grpSp>
        </p:grpSp>
        <p:grpSp>
          <p:nvGrpSpPr>
            <p:cNvPr id="470" name="Google Shape;470;p17"/>
            <p:cNvGrpSpPr/>
            <p:nvPr/>
          </p:nvGrpSpPr>
          <p:grpSpPr>
            <a:xfrm>
              <a:off x="9061538" y="3367108"/>
              <a:ext cx="497400" cy="394416"/>
              <a:chOff x="9061538" y="3367108"/>
              <a:chExt cx="497400" cy="394416"/>
            </a:xfrm>
          </p:grpSpPr>
          <p:cxnSp>
            <p:nvCxnSpPr>
              <p:cNvPr id="471" name="Google Shape;471;p17" title="Q lines"/>
              <p:cNvCxnSpPr/>
              <p:nvPr/>
            </p:nvCxnSpPr>
            <p:spPr>
              <a:xfrm>
                <a:off x="9272606" y="3367108"/>
                <a:ext cx="0" cy="172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000000"/>
                </a:solidFill>
                <a:prstDash val="solid"/>
                <a:miter lim="800000"/>
                <a:headEnd len="sm" type="none" w="sm"/>
                <a:tailEnd len="sm" type="none" w="sm"/>
              </a:ln>
            </p:spPr>
          </p:cxnSp>
          <p:sp>
            <p:nvSpPr>
              <p:cNvPr id="472" name="Google Shape;472;p17"/>
              <p:cNvSpPr txBox="1"/>
              <p:nvPr/>
            </p:nvSpPr>
            <p:spPr>
              <a:xfrm>
                <a:off x="9061538" y="3515224"/>
                <a:ext cx="497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t" anchorCtr="0" bIns="0" lIns="0" numCol="1" rIns="0" spcFirstLastPara="1" tIns="0" wrap="square">
                <a:noAutofit/>
              </a:bodyPr>
              <a:lstStyle/>
              <a:p>
                <a:pPr algn="ctr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altLang="en" b="1" cap="none" i="0" lang="en" strike="noStrike" sz="1200" u="none">
                    <a:solidFill>
                      <a:srgbClr val="FFC000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FY27</a:t>
                </a:r>
                <a:endParaRPr b="0" cap="none" i="0" strike="noStrike" sz="1100" u="none">
                  <a:solidFill>
                    <a:srgbClr val="FFC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17"/>
            <p:cNvGrpSpPr/>
            <p:nvPr/>
          </p:nvGrpSpPr>
          <p:grpSpPr>
            <a:xfrm>
              <a:off x="11451209" y="3350074"/>
              <a:ext cx="497400" cy="394416"/>
              <a:chOff x="9021347" y="3367108"/>
              <a:chExt cx="497400" cy="394416"/>
            </a:xfrm>
          </p:grpSpPr>
          <p:cxnSp>
            <p:nvCxnSpPr>
              <p:cNvPr id="474" name="Google Shape;474;p17" title="Q lines"/>
              <p:cNvCxnSpPr/>
              <p:nvPr/>
            </p:nvCxnSpPr>
            <p:spPr>
              <a:xfrm>
                <a:off x="9262554" y="3367108"/>
                <a:ext cx="0" cy="172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000000"/>
                </a:solidFill>
                <a:prstDash val="solid"/>
                <a:miter lim="800000"/>
                <a:headEnd len="sm" type="none" w="sm"/>
                <a:tailEnd len="sm" type="none" w="sm"/>
              </a:ln>
            </p:spPr>
          </p:cxnSp>
          <p:sp>
            <p:nvSpPr>
              <p:cNvPr id="475" name="Google Shape;475;p17"/>
              <p:cNvSpPr txBox="1"/>
              <p:nvPr/>
            </p:nvSpPr>
            <p:spPr>
              <a:xfrm>
                <a:off x="9021347" y="3515224"/>
                <a:ext cx="497400" cy="246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t" anchorCtr="0" bIns="0" lIns="0" numCol="1" rIns="0" spcFirstLastPara="1" tIns="0" wrap="square">
                <a:noAutofit/>
              </a:bodyPr>
              <a:lstStyle/>
              <a:p>
                <a:pPr algn="ctr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altLang="en" b="1" cap="none" i="0" lang="en" strike="noStrike" sz="1200" u="none">
                    <a:solidFill>
                      <a:srgbClr val="B6D7A8"/>
                    </a:solidFill>
                    <a:latin typeface="Twentieth Century"/>
                    <a:ea typeface="Twentieth Century"/>
                    <a:cs typeface="Twentieth Century"/>
                    <a:sym typeface="Twentieth Century"/>
                  </a:rPr>
                  <a:t>FY28</a:t>
                </a:r>
                <a:endParaRPr b="0" cap="none" i="0" strike="noStrike" sz="1100" u="none">
                  <a:solidFill>
                    <a:srgbClr val="B6D7A8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6" name="Google Shape;476;p17"/>
          <p:cNvSpPr txBox="1"/>
          <p:nvPr/>
        </p:nvSpPr>
        <p:spPr>
          <a:xfrm>
            <a:off x="7579493" y="1141016"/>
            <a:ext cx="849000" cy="215400"/>
          </a:xfrm>
          <a:prstGeom prst="rect">
            <a:avLst/>
          </a:prstGeom>
          <a:noFill/>
          <a:ln>
            <a:noFill/>
          </a:ln>
        </p:spPr>
        <p:txBody>
          <a:bodyPr anchor="t" anchorCtr="0" bIns="0" lIns="0" numCol="1" rIns="0" spcFirstLastPara="1" tIns="0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rPr>
              <a:t>48 Months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17"/>
          <p:cNvSpPr txBox="1"/>
          <p:nvPr/>
        </p:nvSpPr>
        <p:spPr>
          <a:xfrm>
            <a:off x="7635556" y="1276422"/>
            <a:ext cx="849000" cy="169200"/>
          </a:xfrm>
          <a:prstGeom prst="rect">
            <a:avLst/>
          </a:prstGeom>
          <a:noFill/>
          <a:ln>
            <a:noFill/>
          </a:ln>
        </p:spPr>
        <p:txBody>
          <a:bodyPr anchor="t" anchorCtr="0" bIns="0" lIns="0" numCol="1" rIns="0" spcFirstLastPara="1" tIns="0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8" name="Google Shape;478;p17"/>
          <p:cNvGrpSpPr/>
          <p:nvPr/>
        </p:nvGrpSpPr>
        <p:grpSpPr>
          <a:xfrm>
            <a:off x="7897903" y="1759567"/>
            <a:ext cx="327526" cy="868897"/>
            <a:chOff x="10520489" y="2062729"/>
            <a:chExt cx="436702" cy="1158529"/>
          </a:xfrm>
        </p:grpSpPr>
        <p:grpSp>
          <p:nvGrpSpPr>
            <p:cNvPr id="479" name="Google Shape;479;p17" title="Today Flag Icon"/>
            <p:cNvGrpSpPr/>
            <p:nvPr/>
          </p:nvGrpSpPr>
          <p:grpSpPr>
            <a:xfrm>
              <a:off x="10520489" y="2062729"/>
              <a:ext cx="356489" cy="425750"/>
              <a:chOff x="10636741" y="2652807"/>
              <a:chExt cx="297000" cy="297000"/>
            </a:xfrm>
          </p:grpSpPr>
          <p:sp>
            <p:nvSpPr>
              <p:cNvPr id="480" name="Google Shape;480;p17"/>
              <p:cNvSpPr/>
              <p:nvPr/>
            </p:nvSpPr>
            <p:spPr>
              <a:xfrm>
                <a:off x="10636741" y="2652807"/>
                <a:ext cx="297000" cy="2970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algn="tl" blurRad="25400" dir="2700000" dist="12700" rotWithShape="0">
                  <a:srgbClr val="000000">
                    <a:alpha val="40000"/>
                  </a:srgbClr>
                </a:outerShdw>
              </a:effectLst>
            </p:spPr>
            <p:txBody>
              <a:bodyPr anchor="ctr" anchorCtr="0" bIns="0" lIns="0" numCol="1" rIns="0" spcFirstLastPara="1" tIns="0" wrap="square">
                <a:noAutofit/>
              </a:bodyPr>
              <a:lstStyle/>
              <a:p>
                <a:pPr algn="ctr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00"/>
                  <a:buFont typeface="Calibri"/>
                  <a:buNone/>
                </a:pPr>
                <a:r>
                  <a:t/>
                </a:r>
                <a:endParaRPr b="0" cap="none" i="0" strike="noStrike" sz="500" u="none">
                  <a:solidFill>
                    <a:srgbClr val="7F7F7F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  <p:pic>
            <p:nvPicPr>
              <p:cNvPr id="481" name="Google Shape;481;p17" title="Flag Icon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10710816" y="2716810"/>
                <a:ext cx="149367" cy="16895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82" name="Google Shape;482;p17" title="callout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5400000">
              <a:off x="10524755" y="2788822"/>
              <a:ext cx="606695" cy="2581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3" name="Google Shape;483;p17"/>
          <p:cNvSpPr txBox="1"/>
          <p:nvPr/>
        </p:nvSpPr>
        <p:spPr>
          <a:xfrm>
            <a:off x="6353039" y="2145402"/>
            <a:ext cx="1505700" cy="2154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="t" anchorCtr="0" bIns="0" lIns="0" numCol="1" rIns="0" spcFirstLastPara="1" tIns="0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altLang="en" b="0" cap="none" i="0" lang="en" strike="noStrike" sz="1400" u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Proto-OKN Fabric</a:t>
            </a:r>
            <a:endParaRPr b="0" cap="none" i="0" strike="noStrike" sz="11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7"/>
          <p:cNvSpPr txBox="1"/>
          <p:nvPr/>
        </p:nvSpPr>
        <p:spPr>
          <a:xfrm>
            <a:off x="3193562" y="3407720"/>
            <a:ext cx="1019700" cy="2154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txBody>
          <a:bodyPr anchor="t" anchorCtr="0" bIns="0" lIns="0" numCol="1" rIns="0" spcFirstLastPara="1" tIns="0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altLang="en" b="0" cap="none" i="0" lang="en" strike="noStrike" sz="1400" u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Theme 2</a:t>
            </a:r>
            <a:endParaRPr b="0" cap="none" i="0" strike="noStrike" sz="11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7"/>
          <p:cNvSpPr txBox="1"/>
          <p:nvPr/>
        </p:nvSpPr>
        <p:spPr>
          <a:xfrm>
            <a:off x="4373951" y="2496438"/>
            <a:ext cx="373200" cy="184800"/>
          </a:xfrm>
          <a:prstGeom prst="rect">
            <a:avLst/>
          </a:prstGeom>
          <a:noFill/>
          <a:ln>
            <a:noFill/>
          </a:ln>
        </p:spPr>
        <p:txBody>
          <a:bodyPr anchor="t" anchorCtr="0" bIns="0" lIns="0" numCol="1" rIns="0" spcFirstLastPara="1" tIns="0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altLang="en" b="1" cap="none" i="0" lang="en" strike="noStrike" sz="1200" u="none">
                <a:solidFill>
                  <a:srgbClr val="FFFF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FY26</a:t>
            </a:r>
            <a:endParaRPr b="0" cap="none" i="0" strike="noStrike" sz="1100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8"/>
          <p:cNvSpPr txBox="1"/>
          <p:nvPr>
            <p:ph type="title"/>
          </p:nvPr>
        </p:nvSpPr>
        <p:spPr>
          <a:xfrm>
            <a:off x="50" y="231650"/>
            <a:ext cx="9144000" cy="7458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rmAutofit/>
          </a:bodyPr>
          <a:lstStyle/>
          <a:p>
            <a:pPr algn="ctr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altLang="en" i="1" lang="en"/>
              <a:t>Proto-OKN Cross-Domain Working Groups</a:t>
            </a:r>
            <a:endParaRPr i="1"/>
          </a:p>
        </p:txBody>
      </p:sp>
      <p:sp>
        <p:nvSpPr>
          <p:cNvPr id="492" name="Google Shape;492;p18"/>
          <p:cNvSpPr txBox="1"/>
          <p:nvPr>
            <p:ph idx="1" type="body"/>
          </p:nvPr>
        </p:nvSpPr>
        <p:spPr>
          <a:xfrm>
            <a:off x="963304" y="1283075"/>
            <a:ext cx="7682400" cy="2447700"/>
          </a:xfrm>
          <a:prstGeom prst="rect">
            <a:avLst/>
          </a:prstGeom>
          <a:noFill/>
          <a:ln>
            <a:noFill/>
          </a:ln>
        </p:spPr>
        <p:txBody>
          <a:bodyPr anchor="t" anchorCtr="0" bIns="34275" lIns="68575" numCol="1" rIns="68575" spcFirstLastPara="1" tIns="34275" wrap="square">
            <a:noAutofit/>
          </a:bodyPr>
          <a:lstStyle/>
          <a:p>
            <a:pPr algn="l" indent="-157797" lvl="0" marL="1778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85"/>
              <a:buChar char="•"/>
            </a:pPr>
            <a:r>
              <a:rPr altLang="en" lang="en" sz="1885">
                <a:latin typeface="Arial"/>
                <a:ea typeface="Arial"/>
                <a:cs typeface="Arial"/>
                <a:sym typeface="Arial"/>
              </a:rPr>
              <a:t>Multi-Agency KG Task Force</a:t>
            </a:r>
            <a:endParaRPr sz="1885">
              <a:latin typeface="Arial"/>
              <a:ea typeface="Arial"/>
              <a:cs typeface="Arial"/>
              <a:sym typeface="Arial"/>
            </a:endParaRPr>
          </a:p>
          <a:p>
            <a:pPr algn="l" indent="-157797" lvl="0" marL="177800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885"/>
              <a:buChar char="•"/>
            </a:pPr>
            <a:r>
              <a:rPr altLang="en" lang="en" sz="1885">
                <a:latin typeface="Arial"/>
                <a:ea typeface="Arial"/>
                <a:cs typeface="Arial"/>
                <a:sym typeface="Arial"/>
              </a:rPr>
              <a:t>Census data-based data integration</a:t>
            </a:r>
            <a:endParaRPr sz="1885">
              <a:latin typeface="Arial"/>
              <a:ea typeface="Arial"/>
              <a:cs typeface="Arial"/>
              <a:sym typeface="Arial"/>
            </a:endParaRPr>
          </a:p>
          <a:p>
            <a:pPr algn="l" indent="-157797" lvl="0" marL="177800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885"/>
              <a:buChar char="•"/>
            </a:pPr>
            <a:r>
              <a:rPr altLang="en" lang="en" sz="1885">
                <a:latin typeface="Arial"/>
                <a:ea typeface="Arial"/>
                <a:cs typeface="Arial"/>
                <a:sym typeface="Arial"/>
              </a:rPr>
              <a:t>AI, Ethics, and Data Governance Advisory Board</a:t>
            </a:r>
            <a:endParaRPr sz="1885">
              <a:latin typeface="Arial"/>
              <a:ea typeface="Arial"/>
              <a:cs typeface="Arial"/>
              <a:sym typeface="Arial"/>
            </a:endParaRPr>
          </a:p>
          <a:p>
            <a:pPr algn="l" indent="-157797" lvl="0" marL="177800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885"/>
              <a:buChar char="•"/>
            </a:pPr>
            <a:r>
              <a:rPr altLang="en" lang="en" sz="1885">
                <a:latin typeface="Arial"/>
                <a:ea typeface="Arial"/>
                <a:cs typeface="Arial"/>
                <a:sym typeface="Arial"/>
              </a:rPr>
              <a:t>Geospatial data representation and KnowWhereGraph</a:t>
            </a:r>
            <a:endParaRPr sz="1885">
              <a:latin typeface="Arial"/>
              <a:ea typeface="Arial"/>
              <a:cs typeface="Arial"/>
              <a:sym typeface="Arial"/>
            </a:endParaRPr>
          </a:p>
          <a:p>
            <a:pPr algn="l" indent="-157797" lvl="0" marL="177800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885"/>
              <a:buChar char="•"/>
            </a:pPr>
            <a:r>
              <a:rPr altLang="en" lang="en" sz="1885">
                <a:latin typeface="Arial"/>
                <a:ea typeface="Arial"/>
                <a:cs typeface="Arial"/>
                <a:sym typeface="Arial"/>
              </a:rPr>
              <a:t>Use of LLM’s</a:t>
            </a:r>
            <a:endParaRPr sz="1885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9"/>
          <p:cNvSpPr txBox="1"/>
          <p:nvPr>
            <p:ph type="title"/>
          </p:nvPr>
        </p:nvSpPr>
        <p:spPr>
          <a:xfrm>
            <a:off x="1614450" y="79238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rmAutofit/>
          </a:bodyPr>
          <a:lstStyle/>
          <a:p>
            <a:pPr algn="ctr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699"/>
              </a:buClr>
              <a:buSzPts val="1400"/>
              <a:buNone/>
            </a:pPr>
            <a:r>
              <a:rPr altLang="en" i="1" lang="en"/>
              <a:t>Program Site: </a:t>
            </a:r>
            <a:r>
              <a:rPr altLang="en" i="1" lang="en">
                <a:solidFill>
                  <a:srgbClr val="AA7FFF"/>
                </a:solidFill>
              </a:rPr>
              <a:t>proto-okn.net </a:t>
            </a:r>
            <a:endParaRPr i="1">
              <a:solidFill>
                <a:srgbClr val="AA7FFF"/>
              </a:solidFill>
            </a:endParaRPr>
          </a:p>
        </p:txBody>
      </p:sp>
      <p:sp>
        <p:nvSpPr>
          <p:cNvPr id="499" name="Google Shape;499;p19"/>
          <p:cNvSpPr txBox="1"/>
          <p:nvPr>
            <p:ph idx="12" type="sldNum"/>
          </p:nvPr>
        </p:nvSpPr>
        <p:spPr>
          <a:xfrm>
            <a:off x="6417588" y="3562388"/>
            <a:ext cx="411600" cy="2952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  <p:pic>
        <p:nvPicPr>
          <p:cNvPr descr="A screenshot of a computer  Description automatically generated" id="500" name="Google Shape;500;p19"/>
          <p:cNvPicPr preferRelativeResize="0"/>
          <p:nvPr/>
        </p:nvPicPr>
        <p:blipFill rotWithShape="1">
          <a:blip r:embed="rId3">
            <a:alphaModFix/>
          </a:blip>
          <a:srcRect b="0" l="0" r="1988" t="11252"/>
          <a:stretch/>
        </p:blipFill>
        <p:spPr>
          <a:xfrm>
            <a:off x="903303" y="963749"/>
            <a:ext cx="7337395" cy="3598891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920" y="1350891"/>
            <a:ext cx="2600591" cy="2319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2851" y="122596"/>
            <a:ext cx="2263141" cy="81608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"/>
          <p:cNvSpPr txBox="1"/>
          <p:nvPr/>
        </p:nvSpPr>
        <p:spPr>
          <a:xfrm>
            <a:off x="369409" y="1059853"/>
            <a:ext cx="1146000" cy="3081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l" indent="0" lvl="0" mar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</a:pPr>
            <a:r>
              <a:rPr altLang="en" b="0" cap="none" i="0" lang="en" strike="noStrike" sz="10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PI Institution </a:t>
            </a:r>
            <a:endParaRPr b="0" cap="none" i="0" strike="noStrike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tar" id="135" name="Google Shape;13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7584" y="1069439"/>
            <a:ext cx="189758" cy="1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"/>
          <p:cNvSpPr txBox="1"/>
          <p:nvPr/>
        </p:nvSpPr>
        <p:spPr>
          <a:xfrm>
            <a:off x="4355723" y="4254601"/>
            <a:ext cx="1146000" cy="3081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ctr" indent="0" lvl="0" mar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</a:pPr>
            <a:r>
              <a:rPr altLang="en" b="0" cap="none" i="0" lang="en" strike="noStrike" sz="12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Health</a:t>
            </a:r>
            <a:endParaRPr b="0" cap="none" i="0" strike="noStrike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"/>
          <p:cNvSpPr txBox="1"/>
          <p:nvPr/>
        </p:nvSpPr>
        <p:spPr>
          <a:xfrm>
            <a:off x="2973212" y="4170755"/>
            <a:ext cx="1146000" cy="3081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ctr" indent="0" lvl="0" mar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</a:pPr>
            <a:r>
              <a:rPr altLang="en" b="0" cap="none" i="0" lang="en" strike="noStrike" sz="12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Education + Data Literacy</a:t>
            </a:r>
            <a:endParaRPr b="0" cap="none" i="0" strike="noStrike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"/>
          <p:cNvSpPr txBox="1"/>
          <p:nvPr/>
        </p:nvSpPr>
        <p:spPr>
          <a:xfrm>
            <a:off x="5875844" y="4204012"/>
            <a:ext cx="1100700" cy="3081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ctr" indent="0" lvl="0" mar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</a:pPr>
            <a:r>
              <a:rPr altLang="en" b="0" cap="none" i="0" lang="en" strike="noStrike" sz="12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Urban to Rural Communities</a:t>
            </a:r>
            <a:endParaRPr b="0" cap="none" i="0" strike="noStrike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"/>
          <p:cNvSpPr txBox="1"/>
          <p:nvPr/>
        </p:nvSpPr>
        <p:spPr>
          <a:xfrm>
            <a:off x="6984761" y="4209721"/>
            <a:ext cx="1945200" cy="6045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ctr" indent="0" lvl="0" mar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</a:pPr>
            <a:r>
              <a:rPr altLang="en" b="0" cap="none" i="0" lang="en" strike="noStrike" sz="12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Responsible Data Science: Security + Privacy + Ethics</a:t>
            </a:r>
            <a:endParaRPr b="0" cap="none" i="0" strike="noStrike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  Description automatically generated" id="140" name="Google Shape;140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89540" y="2914978"/>
            <a:ext cx="5683351" cy="119325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"/>
          <p:cNvSpPr/>
          <p:nvPr/>
        </p:nvSpPr>
        <p:spPr>
          <a:xfrm>
            <a:off x="20203" y="4775286"/>
            <a:ext cx="9103500" cy="3078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altLang="en" b="0" cap="none" i="0" lang="en" strike="noStrike" sz="1600" u="sng">
                <a:solidFill>
                  <a:srgbClr val="7FBFF9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http://nebigdatahub.org/about</a:t>
            </a:r>
            <a:r>
              <a:rPr altLang="en" b="0" cap="none" i="0" lang="en" strike="noStrike" sz="1600" u="sng">
                <a:solidFill>
                  <a:srgbClr val="7FBFF9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/</a:t>
            </a:r>
            <a:endParaRPr b="0" cap="none" i="0" strike="noStrike" sz="1600" u="none">
              <a:solidFill>
                <a:srgbClr val="7FBFF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tar" id="142" name="Google Shape;142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45052" y="2027623"/>
            <a:ext cx="136250" cy="13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"/>
          <p:cNvSpPr txBox="1"/>
          <p:nvPr/>
        </p:nvSpPr>
        <p:spPr>
          <a:xfrm>
            <a:off x="58716" y="3721075"/>
            <a:ext cx="2715000" cy="1391400"/>
          </a:xfrm>
          <a:prstGeom prst="rect">
            <a:avLst/>
          </a:prstGeom>
          <a:noFill/>
          <a:ln cap="flat" cmpd="sng" w="9525">
            <a:solidFill>
              <a:srgbClr val="EEEEEE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ctr"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Funded by NSF grants #</a:t>
            </a:r>
            <a:r>
              <a:rPr altLang="en" b="0" cap="none" i="0" lang="en" strike="noStrike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1550284</a:t>
            </a:r>
            <a:r>
              <a:rPr altLang="en" b="0" cap="none" i="0" lang="en" strike="noStrike" sz="1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altLang="en" b="0" cap="none" i="0" lang="en" strike="noStrike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1748395</a:t>
            </a:r>
            <a:r>
              <a:rPr altLang="en" b="0" cap="none" i="0" lang="en" strike="noStrike" sz="1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altLang="en" b="0" cap="none" i="0" lang="en" strike="noStrike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1916585</a:t>
            </a:r>
            <a:r>
              <a:rPr altLang="en" b="0" cap="none" i="0" lang="en" strike="noStrike" sz="1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altLang="en" b="0" cap="none" i="0" lang="en" strike="noStrike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2028999</a:t>
            </a:r>
            <a:r>
              <a:rPr altLang="en" b="0" cap="none" i="0" lang="en" strike="noStrike" sz="1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altLang="en" b="0" cap="none" i="0" lang="en" strike="noStrike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3"/>
              </a:rPr>
              <a:t>2139391</a:t>
            </a:r>
            <a:r>
              <a:rPr altLang="en" b="0" cap="none" i="0" lang="en" strike="noStrike" sz="1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altLang="en" b="0" cap="none" i="0" lang="en" strike="noStrike" sz="14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4"/>
              </a:rPr>
              <a:t>2333532</a:t>
            </a:r>
            <a:r>
              <a:rPr altLang="en" b="0" cap="none" i="0" lang="en" strike="noStrike" sz="1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endParaRPr b="0" cap="none" i="0" strike="noStrike" sz="1400" u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NIH AIM-AHEAD; </a:t>
            </a:r>
            <a:endParaRPr b="0" cap="none" i="0" strike="noStrike" sz="1400" u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US Department of Transportation.</a:t>
            </a:r>
            <a:endParaRPr b="0" cap="none" i="0" strike="noStrike" sz="1400" u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2"/>
          <p:cNvSpPr txBox="1"/>
          <p:nvPr/>
        </p:nvSpPr>
        <p:spPr>
          <a:xfrm>
            <a:off x="2714900" y="376675"/>
            <a:ext cx="6412500" cy="2538300"/>
          </a:xfrm>
          <a:prstGeom prst="rect">
            <a:avLst/>
          </a:prstGeom>
          <a:noFill/>
          <a:ln>
            <a:noFill/>
          </a:ln>
        </p:spPr>
        <p:txBody>
          <a:bodyPr anchor="t" anchorCtr="0" bIns="45675" lIns="91425" numCol="1" rIns="91425" spcFirstLastPara="1" tIns="45675" wrap="square">
            <a:noAutofit/>
          </a:bodyPr>
          <a:lstStyle/>
          <a:p>
            <a:pPr algn="l" indent="-285750" lvl="0" marL="292100" marR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</a:pPr>
            <a:r>
              <a:rPr altLang="en" b="0" cap="none" i="0" lang="en" strike="noStrike" sz="15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The Northeast Hub is a </a:t>
            </a:r>
            <a:r>
              <a:rPr altLang="en" b="1" cap="none" i="0" lang="en" strike="noStrike" sz="15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community convener, collaboration hub, and catalyst</a:t>
            </a:r>
            <a:r>
              <a:rPr altLang="en" b="0" cap="none" i="0" lang="en" strike="noStrike" sz="15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for data science awareness, education and innovation.</a:t>
            </a:r>
            <a:endParaRPr b="0" cap="none" i="0" strike="noStrike" sz="15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0" lvl="0" marL="342900" marR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cap="none" i="0" strike="noStrike" sz="8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-285750" lvl="0" marL="292100" marR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</a:pPr>
            <a:r>
              <a:rPr altLang="en" b="0" cap="none" i="0" lang="en" strike="noStrike" sz="15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Our mission is to build a </a:t>
            </a:r>
            <a:r>
              <a:rPr altLang="en" b="1" cap="none" i="0" lang="en" strike="noStrike" sz="15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diverse, equitable, and inclusive community</a:t>
            </a:r>
            <a:r>
              <a:rPr altLang="en" b="0" cap="none" i="0" lang="en" strike="noStrike" sz="15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for data science learners, educators, researchers and professionals with open, free, online, accessible resources.</a:t>
            </a:r>
            <a:endParaRPr b="0" cap="none" i="0" strike="noStrike" sz="15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0" lvl="0" marL="342900" marR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cap="none" i="0" strike="noStrike" sz="8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-285750" lvl="0" marL="292100" marR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</a:pPr>
            <a:r>
              <a:rPr altLang="en" b="0" cap="none" i="0" lang="en" strike="noStrike" sz="15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We strive to </a:t>
            </a:r>
            <a:r>
              <a:rPr altLang="en" b="1" cap="none" i="0" lang="en" strike="noStrike" sz="15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increase data science capacity and talent, emphasizing underserved communities.</a:t>
            </a:r>
            <a:endParaRPr b="1" cap="none" i="0" strike="noStrike" sz="1500" u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0"/>
          <p:cNvSpPr txBox="1"/>
          <p:nvPr>
            <p:ph type="title"/>
          </p:nvPr>
        </p:nvSpPr>
        <p:spPr>
          <a:xfrm>
            <a:off x="1614450" y="79238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rmAutofit/>
          </a:bodyPr>
          <a:lstStyle/>
          <a:p>
            <a:pPr algn="ctr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altLang="en" i="1" lang="en"/>
              <a:t>Acknowledgements</a:t>
            </a:r>
            <a:endParaRPr i="1"/>
          </a:p>
        </p:txBody>
      </p:sp>
      <p:sp>
        <p:nvSpPr>
          <p:cNvPr id="507" name="Google Shape;507;p20"/>
          <p:cNvSpPr txBox="1"/>
          <p:nvPr>
            <p:ph idx="1" type="body"/>
          </p:nvPr>
        </p:nvSpPr>
        <p:spPr>
          <a:xfrm>
            <a:off x="1614438" y="1388889"/>
            <a:ext cx="5915100" cy="2447700"/>
          </a:xfrm>
          <a:prstGeom prst="rect">
            <a:avLst/>
          </a:prstGeom>
          <a:noFill/>
          <a:ln>
            <a:noFill/>
          </a:ln>
        </p:spPr>
        <p:txBody>
          <a:bodyPr anchor="t" anchorCtr="0" bIns="34275" lIns="68575" numCol="1" rIns="68575" spcFirstLastPara="1" tIns="34275" wrap="square">
            <a:normAutofit/>
          </a:bodyPr>
          <a:lstStyle/>
          <a:p>
            <a:pPr algn="l" indent="-165100" lvl="0" marL="177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altLang="en" lang="en" sz="2000">
                <a:latin typeface="Arial"/>
                <a:ea typeface="Arial"/>
                <a:cs typeface="Arial"/>
                <a:sym typeface="Arial"/>
              </a:rPr>
              <a:t>NSF: Jemin George, Program Director for Proto-OKN, TIP/ITE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algn="l" indent="-165100" lvl="0" marL="17780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</a:pPr>
            <a:r>
              <a:rPr altLang="en" lang="en" sz="2000">
                <a:latin typeface="Arial"/>
                <a:ea typeface="Arial"/>
                <a:cs typeface="Arial"/>
                <a:sym typeface="Arial"/>
              </a:rPr>
              <a:t>FRINK: Chris Bizon, UNC, PI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algn="l" indent="-165100" lvl="0" marL="17780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</a:pPr>
            <a:r>
              <a:rPr altLang="en" lang="en" sz="2000">
                <a:latin typeface="Arial"/>
                <a:ea typeface="Arial"/>
                <a:cs typeface="Arial"/>
                <a:sym typeface="Arial"/>
              </a:rPr>
              <a:t>SPIDER: Jayachandran Guha, ONAI, PI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algn="l" indent="-165100" lvl="0" marL="17780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</a:pPr>
            <a:r>
              <a:rPr altLang="en" lang="en" sz="2000">
                <a:latin typeface="Arial"/>
                <a:ea typeface="Arial"/>
                <a:cs typeface="Arial"/>
                <a:sym typeface="Arial"/>
              </a:rPr>
              <a:t>EduGate: Cogan Shimizu, Wright State, PI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algn="l" indent="-165100" lvl="0" marL="17780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000"/>
              <a:buChar char="•"/>
            </a:pPr>
            <a:r>
              <a:rPr altLang="en" lang="en" sz="2000">
                <a:latin typeface="Arial"/>
                <a:ea typeface="Arial"/>
                <a:cs typeface="Arial"/>
                <a:sym typeface="Arial"/>
              </a:rPr>
              <a:t>Entire Proto-OKN team/cohort!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  <p:sp>
        <p:nvSpPr>
          <p:cNvPr id="509" name="Google Shape;509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1"/>
          <p:cNvSpPr txBox="1"/>
          <p:nvPr>
            <p:ph type="title"/>
          </p:nvPr>
        </p:nvSpPr>
        <p:spPr>
          <a:xfrm>
            <a:off x="342900" y="-22024"/>
            <a:ext cx="8458200" cy="7467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rmAutofit/>
          </a:bodyPr>
          <a:lstStyle/>
          <a:p>
            <a:pPr algn="ctr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699"/>
              </a:buClr>
              <a:buSzPts val="3000"/>
              <a:buFont typeface="Twentieth Century"/>
              <a:buNone/>
            </a:pPr>
            <a:r>
              <a:rPr altLang="en" i="1" lang="en"/>
              <a:t>Proto-OKN Team: </a:t>
            </a:r>
            <a:r>
              <a:rPr altLang="en" i="1" lang="en">
                <a:latin typeface="Twentieth Century"/>
                <a:ea typeface="Twentieth Century"/>
                <a:cs typeface="Twentieth Century"/>
                <a:sym typeface="Twentieth Century"/>
              </a:rPr>
              <a:t>Multi-Agency</a:t>
            </a:r>
            <a:r>
              <a:rPr altLang="en" i="1" lang="en" sz="3000">
                <a:latin typeface="Twentieth Century"/>
                <a:ea typeface="Twentieth Century"/>
                <a:cs typeface="Twentieth Century"/>
                <a:sym typeface="Twentieth Century"/>
              </a:rPr>
              <a:t> Effort</a:t>
            </a:r>
            <a:endParaRPr i="1"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516" name="Google Shape;516;p21"/>
          <p:cNvSpPr txBox="1"/>
          <p:nvPr>
            <p:ph idx="12" type="sldNum"/>
          </p:nvPr>
        </p:nvSpPr>
        <p:spPr>
          <a:xfrm>
            <a:off x="7939032" y="4869656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  <p:graphicFrame>
        <p:nvGraphicFramePr>
          <p:cNvPr id="517" name="Google Shape;517;p21"/>
          <p:cNvGraphicFramePr/>
          <p:nvPr/>
        </p:nvGraphicFramePr>
        <p:xfrm>
          <a:off x="921544" y="691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{C6BAD20F-5397-41D0-94D4-1D896F7DBE7C}</a:tableStyleId>
              </a:tblPr>
              <a:tblGrid>
                <a:gridCol w="1658175"/>
                <a:gridCol w="6099950"/>
              </a:tblGrid>
              <a:tr h="835050">
                <a:tc>
                  <a:txBody>
                    <a:bodyPr numCol="1"/>
                    <a:lstStyle/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cap="none" strike="noStrike" sz="1500" u="none">
                        <a:solidFill>
                          <a:schemeClr val="lt2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anchor="ctr" marB="34300" marL="68600" marR="68600" marT="343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 numCol="1"/>
                    <a:lstStyle/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400"/>
                        <a:buFont typeface="Open Sans ExtraBold"/>
                        <a:buNone/>
                      </a:pPr>
                      <a:r>
                        <a:rPr altLang="en" b="1" cap="none" lang="en" strike="noStrike" sz="1400" u="none">
                          <a:solidFill>
                            <a:schemeClr val="lt2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National Science Foundation</a:t>
                      </a:r>
                      <a:endParaRPr cap="none" strike="noStrike" sz="900" u="none">
                        <a:solidFill>
                          <a:schemeClr val="lt2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400"/>
                        <a:buFont typeface="Open Sans Light"/>
                        <a:buNone/>
                      </a:pPr>
                      <a:r>
                        <a:rPr altLang="en" b="0" cap="none" lang="en" strike="noStrike" sz="1400" u="none">
                          <a:solidFill>
                            <a:schemeClr val="lt2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Directorate for Technology, Innovation and Partnerships</a:t>
                      </a:r>
                      <a:endParaRPr cap="none" strike="noStrike" sz="900" u="none">
                        <a:solidFill>
                          <a:schemeClr val="lt2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anchor="ctr" marB="34300" marL="68600" marR="68600" marT="343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</a:tr>
              <a:tr h="697175">
                <a:tc>
                  <a:txBody>
                    <a:bodyPr numCol="1"/>
                    <a:lstStyle/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cap="none" strike="noStrike" sz="1500" u="none">
                        <a:solidFill>
                          <a:schemeClr val="lt2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anchor="ctr" marB="34300" marL="68600" marR="68600" marT="343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 numCol="1"/>
                    <a:lstStyle/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400"/>
                        <a:buFont typeface="Open Sans ExtraBold"/>
                        <a:buNone/>
                      </a:pPr>
                      <a:r>
                        <a:rPr altLang="en" b="1" cap="none" lang="en" strike="noStrike" sz="1400" u="none">
                          <a:solidFill>
                            <a:schemeClr val="lt2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National Aeronautics and Space Administration </a:t>
                      </a:r>
                      <a:endParaRPr cap="none" strike="noStrike" sz="900" u="none">
                        <a:solidFill>
                          <a:schemeClr val="lt2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400"/>
                        <a:buFont typeface="Open Sans Light"/>
                        <a:buNone/>
                      </a:pPr>
                      <a:r>
                        <a:rPr altLang="en" cap="none" lang="en" strike="noStrike" sz="1400" u="none">
                          <a:solidFill>
                            <a:schemeClr val="lt2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Biological and Physical Sciences Division</a:t>
                      </a:r>
                      <a:endParaRPr cap="none" strike="noStrike" sz="900" u="none">
                        <a:solidFill>
                          <a:schemeClr val="lt2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anchor="ctr" marB="34300" marL="68600" marR="68600" marT="343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</a:tr>
              <a:tr h="616950">
                <a:tc>
                  <a:txBody>
                    <a:bodyPr numCol="1"/>
                    <a:lstStyle/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cap="none" strike="noStrike" sz="1500" u="none">
                        <a:solidFill>
                          <a:schemeClr val="lt2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anchor="ctr" marB="34300" marL="68600" marR="68600" marT="343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 numCol="1"/>
                    <a:lstStyle/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400"/>
                        <a:buFont typeface="Open Sans ExtraBold"/>
                        <a:buNone/>
                      </a:pPr>
                      <a:r>
                        <a:rPr altLang="en" b="1" cap="none" lang="en" strike="noStrike" sz="1400" u="none">
                          <a:solidFill>
                            <a:schemeClr val="lt2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National Institutes of Health </a:t>
                      </a:r>
                      <a:endParaRPr cap="none" strike="noStrike" sz="900" u="none">
                        <a:solidFill>
                          <a:schemeClr val="lt2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400"/>
                        <a:buFont typeface="Open Sans Light"/>
                        <a:buNone/>
                      </a:pPr>
                      <a:r>
                        <a:rPr altLang="en" cap="none" lang="en" strike="noStrike" sz="1400" u="none">
                          <a:solidFill>
                            <a:schemeClr val="lt2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Office of Data Science Strategy</a:t>
                      </a:r>
                      <a:endParaRPr cap="none" strike="noStrike" sz="900" u="none">
                        <a:solidFill>
                          <a:schemeClr val="lt2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anchor="ctr" marB="34300" marL="68600" marR="68600" marT="343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</a:tr>
              <a:tr h="540900">
                <a:tc>
                  <a:txBody>
                    <a:bodyPr numCol="1"/>
                    <a:lstStyle/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cap="none" strike="noStrike" sz="1500" u="none">
                        <a:solidFill>
                          <a:schemeClr val="lt2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anchor="ctr" marB="34300" marL="68600" marR="68600" marT="343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 numCol="1"/>
                    <a:lstStyle/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500"/>
                        <a:buFont typeface="Twentieth Century"/>
                        <a:buNone/>
                      </a:pPr>
                      <a:r>
                        <a:rPr altLang="en" b="1" cap="none" lang="en" strike="noStrike" sz="1400" u="none">
                          <a:solidFill>
                            <a:schemeClr val="lt2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National Institute of Justice </a:t>
                      </a:r>
                      <a:endParaRPr cap="none" strike="noStrike" sz="900" u="none">
                        <a:solidFill>
                          <a:schemeClr val="lt2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anchor="ctr" marB="34300" marL="68600" marR="68600" marT="343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</a:tr>
              <a:tr h="908450">
                <a:tc>
                  <a:txBody>
                    <a:bodyPr numCol="1"/>
                    <a:lstStyle/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cap="none" strike="noStrike" sz="1500" u="none">
                        <a:solidFill>
                          <a:schemeClr val="lt2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anchor="ctr" marB="34300" marL="68600" marR="68600" marT="343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 numCol="1"/>
                    <a:lstStyle/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400"/>
                        <a:buFont typeface="Open Sans ExtraBold"/>
                        <a:buNone/>
                      </a:pPr>
                      <a:r>
                        <a:rPr altLang="en" b="1" cap="none" lang="en" strike="noStrike" sz="1400" u="none">
                          <a:solidFill>
                            <a:schemeClr val="lt2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National Oceanic and Atmospheric Administration </a:t>
                      </a:r>
                      <a:endParaRPr cap="none" strike="noStrike" sz="900" u="none">
                        <a:solidFill>
                          <a:schemeClr val="lt2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400"/>
                        <a:buFont typeface="Open Sans Light"/>
                        <a:buNone/>
                      </a:pPr>
                      <a:r>
                        <a:rPr altLang="en" cap="none" lang="en" strike="noStrike" sz="1400" u="none">
                          <a:solidFill>
                            <a:schemeClr val="lt2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National Centers for Environmental Information</a:t>
                      </a:r>
                      <a:endParaRPr cap="none" strike="noStrike" sz="900" u="none">
                        <a:solidFill>
                          <a:schemeClr val="lt2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anchor="ctr" marB="34300" marL="68600" marR="68600" marT="343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</a:tr>
              <a:tr h="697175">
                <a:tc>
                  <a:txBody>
                    <a:bodyPr numCol="1"/>
                    <a:lstStyle/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cap="none" strike="noStrike" sz="1500" u="none">
                        <a:solidFill>
                          <a:schemeClr val="lt2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anchor="ctr" marB="34300" marL="68600" marR="68600" marT="343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  <a:tc>
                  <a:txBody>
                    <a:bodyPr numCol="1"/>
                    <a:lstStyle/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400"/>
                        <a:buFont typeface="Open Sans ExtraBold"/>
                        <a:buNone/>
                      </a:pPr>
                      <a:r>
                        <a:rPr altLang="en" b="1" cap="none" lang="en" strike="noStrike" sz="1400" u="none">
                          <a:solidFill>
                            <a:schemeClr val="lt2"/>
                          </a:solidFill>
                          <a:latin typeface="Open Sans ExtraBold"/>
                          <a:ea typeface="Open Sans ExtraBold"/>
                          <a:cs typeface="Open Sans ExtraBold"/>
                          <a:sym typeface="Open Sans ExtraBold"/>
                        </a:rPr>
                        <a:t>U.S. Geological Survey </a:t>
                      </a:r>
                      <a:endParaRPr cap="none" strike="noStrike" sz="900" u="none">
                        <a:solidFill>
                          <a:schemeClr val="lt2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  <a:p>
                      <a:pPr algn="l" indent="0" lvl="0" marL="0" marR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400"/>
                        <a:buFont typeface="Open Sans Light"/>
                        <a:buNone/>
                      </a:pPr>
                      <a:r>
                        <a:rPr altLang="en" cap="none" lang="en" strike="noStrike" sz="1400" u="none">
                          <a:solidFill>
                            <a:schemeClr val="lt2"/>
                          </a:solidFill>
                          <a:latin typeface="Open Sans Light"/>
                          <a:ea typeface="Open Sans Light"/>
                          <a:cs typeface="Open Sans Light"/>
                          <a:sym typeface="Open Sans Light"/>
                        </a:rPr>
                        <a:t>National Geospatial Technical Operations Center</a:t>
                      </a:r>
                      <a:endParaRPr cap="none" strike="noStrike" sz="900" u="none">
                        <a:solidFill>
                          <a:schemeClr val="lt2"/>
                        </a:solidFill>
                        <a:latin typeface="Open Sans Light"/>
                        <a:ea typeface="Open Sans Light"/>
                        <a:cs typeface="Open Sans Light"/>
                        <a:sym typeface="Open Sans Light"/>
                      </a:endParaRPr>
                    </a:p>
                  </a:txBody>
                  <a:tcPr anchor="ctr" marB="34300" marL="68600" marR="68600" marT="3430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type="none" w="sm"/>
                      <a:tailEnd len="sm" type="none" w="sm"/>
                    </a:lnB>
                  </a:tcPr>
                </a:tc>
              </a:tr>
            </a:tbl>
          </a:graphicData>
        </a:graphic>
      </p:graphicFrame>
      <p:pic>
        <p:nvPicPr>
          <p:cNvPr id="518" name="Google Shape;51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2369" y="2411898"/>
            <a:ext cx="589839" cy="356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2369" y="1628690"/>
            <a:ext cx="589839" cy="589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60273" y="2982416"/>
            <a:ext cx="1034048" cy="2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13232" y="3569410"/>
            <a:ext cx="528113" cy="52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00625" y="836100"/>
            <a:ext cx="953325" cy="599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08000" y="4419475"/>
            <a:ext cx="1138573" cy="45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22"/>
          <p:cNvGrpSpPr/>
          <p:nvPr/>
        </p:nvGrpSpPr>
        <p:grpSpPr>
          <a:xfrm>
            <a:off x="133194" y="3362733"/>
            <a:ext cx="3335838" cy="1364603"/>
            <a:chOff x="931794" y="4557961"/>
            <a:chExt cx="4163552" cy="1677240"/>
          </a:xfrm>
        </p:grpSpPr>
        <p:pic>
          <p:nvPicPr>
            <p:cNvPr descr="A computer generated image of a network  Description automatically generated" id="530" name="Google Shape;530;p22"/>
            <p:cNvPicPr preferRelativeResize="0"/>
            <p:nvPr/>
          </p:nvPicPr>
          <p:blipFill rotWithShape="1">
            <a:blip r:embed="rId4">
              <a:alphaModFix/>
            </a:blip>
            <a:srcRect b="7183" l="0" r="0" t="0"/>
            <a:stretch/>
          </p:blipFill>
          <p:spPr>
            <a:xfrm>
              <a:off x="1761553" y="4557961"/>
              <a:ext cx="3333793" cy="16772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1" name="Google Shape;531;p22"/>
            <p:cNvSpPr txBox="1"/>
            <p:nvPr/>
          </p:nvSpPr>
          <p:spPr>
            <a:xfrm>
              <a:off x="931794" y="4574506"/>
              <a:ext cx="1320900" cy="652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="t" anchorCtr="0" bIns="34275" lIns="68575" numCol="1" rIns="68575" spcFirstLastPara="1" tIns="34275" wrap="square">
              <a:spAutoFit/>
            </a:bodyPr>
            <a:lstStyle/>
            <a:p>
              <a:pPr algn="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altLang="en" b="1" cap="none" i="0" lang="en" strike="noStrike" sz="1500" u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Federated</a:t>
              </a:r>
              <a:endParaRPr b="0" cap="none" i="0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altLang="en" b="1" cap="none" i="0" lang="en" strike="noStrike" sz="1500" u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System</a:t>
              </a:r>
              <a:endParaRPr b="0" cap="none" i="0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2" name="Google Shape;532;p22"/>
          <p:cNvSpPr txBox="1"/>
          <p:nvPr>
            <p:ph type="title"/>
          </p:nvPr>
        </p:nvSpPr>
        <p:spPr>
          <a:xfrm>
            <a:off x="429038" y="273844"/>
            <a:ext cx="8058600" cy="5055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Autofit/>
          </a:bodyPr>
          <a:lstStyle/>
          <a:p>
            <a:pPr algn="l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altLang="en" lang="en"/>
              <a:t>Proto-OKN Fabric Concepts</a:t>
            </a:r>
            <a:endParaRPr/>
          </a:p>
        </p:txBody>
      </p:sp>
      <p:sp>
        <p:nvSpPr>
          <p:cNvPr id="533" name="Google Shape;533;p22"/>
          <p:cNvSpPr txBox="1"/>
          <p:nvPr>
            <p:ph idx="12" type="sldNum"/>
          </p:nvPr>
        </p:nvSpPr>
        <p:spPr>
          <a:xfrm>
            <a:off x="6743700" y="4880119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  <p:grpSp>
        <p:nvGrpSpPr>
          <p:cNvPr id="534" name="Google Shape;534;p22"/>
          <p:cNvGrpSpPr/>
          <p:nvPr/>
        </p:nvGrpSpPr>
        <p:grpSpPr>
          <a:xfrm>
            <a:off x="2835086" y="1870274"/>
            <a:ext cx="3309614" cy="2373340"/>
            <a:chOff x="4578766" y="2007557"/>
            <a:chExt cx="4412818" cy="3164453"/>
          </a:xfrm>
        </p:grpSpPr>
        <p:cxnSp>
          <p:nvCxnSpPr>
            <p:cNvPr id="535" name="Google Shape;535;p22"/>
            <p:cNvCxnSpPr/>
            <p:nvPr/>
          </p:nvCxnSpPr>
          <p:spPr>
            <a:xfrm flipH="1" rot="10800000">
              <a:off x="4578766" y="2100464"/>
              <a:ext cx="2542500" cy="18471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type="none" w="sm"/>
              <a:tailEnd len="sm" type="none" w="sm"/>
            </a:ln>
          </p:spPr>
        </p:cxnSp>
        <p:cxnSp>
          <p:nvCxnSpPr>
            <p:cNvPr id="536" name="Google Shape;536;p22"/>
            <p:cNvCxnSpPr/>
            <p:nvPr/>
          </p:nvCxnSpPr>
          <p:spPr>
            <a:xfrm rot="10800000">
              <a:off x="4745888" y="3474528"/>
              <a:ext cx="1578600" cy="1557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type="none" w="sm"/>
              <a:tailEnd len="sm" type="none" w="sm"/>
            </a:ln>
          </p:spPr>
        </p:cxnSp>
        <p:cxnSp>
          <p:nvCxnSpPr>
            <p:cNvPr id="537" name="Google Shape;537;p22"/>
            <p:cNvCxnSpPr/>
            <p:nvPr/>
          </p:nvCxnSpPr>
          <p:spPr>
            <a:xfrm flipH="1" rot="10800000">
              <a:off x="4888092" y="2453800"/>
              <a:ext cx="2651700" cy="19563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type="none" w="sm"/>
              <a:tailEnd len="sm" type="none" w="sm"/>
            </a:ln>
          </p:spPr>
        </p:cxnSp>
        <p:cxnSp>
          <p:nvCxnSpPr>
            <p:cNvPr id="538" name="Google Shape;538;p22"/>
            <p:cNvCxnSpPr/>
            <p:nvPr/>
          </p:nvCxnSpPr>
          <p:spPr>
            <a:xfrm flipH="1" rot="10800000">
              <a:off x="5316756" y="2990512"/>
              <a:ext cx="2436300" cy="18282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type="none" w="sm"/>
              <a:tailEnd len="sm" type="none" w="sm"/>
            </a:ln>
          </p:spPr>
        </p:cxnSp>
        <p:cxnSp>
          <p:nvCxnSpPr>
            <p:cNvPr id="539" name="Google Shape;539;p22"/>
            <p:cNvCxnSpPr/>
            <p:nvPr/>
          </p:nvCxnSpPr>
          <p:spPr>
            <a:xfrm flipH="1" rot="10800000">
              <a:off x="5976284" y="2918110"/>
              <a:ext cx="3015300" cy="22539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type="none" w="sm"/>
              <a:tailEnd len="sm" type="none" w="sm"/>
            </a:ln>
          </p:spPr>
        </p:cxnSp>
        <p:cxnSp>
          <p:nvCxnSpPr>
            <p:cNvPr id="540" name="Google Shape;540;p22"/>
            <p:cNvCxnSpPr/>
            <p:nvPr/>
          </p:nvCxnSpPr>
          <p:spPr>
            <a:xfrm rot="10800000">
              <a:off x="5105433" y="3133185"/>
              <a:ext cx="1666500" cy="15843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type="none" w="sm"/>
              <a:tailEnd len="sm" type="none" w="sm"/>
            </a:ln>
          </p:spPr>
        </p:cxnSp>
        <p:cxnSp>
          <p:nvCxnSpPr>
            <p:cNvPr id="541" name="Google Shape;541;p22"/>
            <p:cNvCxnSpPr/>
            <p:nvPr/>
          </p:nvCxnSpPr>
          <p:spPr>
            <a:xfrm rot="10800000">
              <a:off x="5525877" y="2832096"/>
              <a:ext cx="1467000" cy="14103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type="none" w="sm"/>
              <a:tailEnd len="sm" type="none" w="sm"/>
            </a:ln>
          </p:spPr>
        </p:cxnSp>
        <p:cxnSp>
          <p:nvCxnSpPr>
            <p:cNvPr id="542" name="Google Shape;542;p22"/>
            <p:cNvCxnSpPr/>
            <p:nvPr/>
          </p:nvCxnSpPr>
          <p:spPr>
            <a:xfrm rot="10800000">
              <a:off x="5911430" y="2459355"/>
              <a:ext cx="1737000" cy="1581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type="none" w="sm"/>
              <a:tailEnd len="sm" type="none" w="sm"/>
            </a:ln>
          </p:spPr>
        </p:cxnSp>
        <p:cxnSp>
          <p:nvCxnSpPr>
            <p:cNvPr id="543" name="Google Shape;543;p22"/>
            <p:cNvCxnSpPr/>
            <p:nvPr/>
          </p:nvCxnSpPr>
          <p:spPr>
            <a:xfrm rot="10800000">
              <a:off x="6712083" y="2007557"/>
              <a:ext cx="1530000" cy="13419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type="none" w="sm"/>
              <a:tailEnd len="sm" type="none" w="sm"/>
            </a:ln>
          </p:spPr>
        </p:cxnSp>
      </p:grpSp>
      <p:cxnSp>
        <p:nvCxnSpPr>
          <p:cNvPr id="544" name="Google Shape;544;p22"/>
          <p:cNvCxnSpPr/>
          <p:nvPr/>
        </p:nvCxnSpPr>
        <p:spPr>
          <a:xfrm flipH="1" rot="10800000">
            <a:off x="3425789" y="2672994"/>
            <a:ext cx="297600" cy="2136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type="none" w="sm"/>
            <a:tailEnd len="sm" type="none" w="sm"/>
          </a:ln>
        </p:spPr>
      </p:cxnSp>
      <p:cxnSp>
        <p:nvCxnSpPr>
          <p:cNvPr id="545" name="Google Shape;545;p22"/>
          <p:cNvCxnSpPr/>
          <p:nvPr/>
        </p:nvCxnSpPr>
        <p:spPr>
          <a:xfrm flipH="1" rot="10800000">
            <a:off x="4347203" y="3084683"/>
            <a:ext cx="218400" cy="1749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type="none" w="sm"/>
            <a:tailEnd len="sm" type="none" w="sm"/>
          </a:ln>
        </p:spPr>
      </p:cxnSp>
      <p:cxnSp>
        <p:nvCxnSpPr>
          <p:cNvPr id="546" name="Google Shape;546;p22"/>
          <p:cNvCxnSpPr/>
          <p:nvPr/>
        </p:nvCxnSpPr>
        <p:spPr>
          <a:xfrm rot="10800000">
            <a:off x="3730130" y="2674199"/>
            <a:ext cx="624000" cy="5931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type="none" w="sm"/>
            <a:tailEnd len="sm" type="none" w="sm"/>
          </a:ln>
        </p:spPr>
      </p:cxnSp>
      <p:grpSp>
        <p:nvGrpSpPr>
          <p:cNvPr id="547" name="Google Shape;547;p22"/>
          <p:cNvGrpSpPr/>
          <p:nvPr/>
        </p:nvGrpSpPr>
        <p:grpSpPr>
          <a:xfrm>
            <a:off x="4640135" y="2192744"/>
            <a:ext cx="588665" cy="577022"/>
            <a:chOff x="6985498" y="2437517"/>
            <a:chExt cx="784887" cy="769363"/>
          </a:xfrm>
        </p:grpSpPr>
        <p:grpSp>
          <p:nvGrpSpPr>
            <p:cNvPr id="548" name="Google Shape;548;p22"/>
            <p:cNvGrpSpPr/>
            <p:nvPr/>
          </p:nvGrpSpPr>
          <p:grpSpPr>
            <a:xfrm>
              <a:off x="6985498" y="2610730"/>
              <a:ext cx="784887" cy="596150"/>
              <a:chOff x="5071872" y="3288018"/>
              <a:chExt cx="804600" cy="653100"/>
            </a:xfrm>
          </p:grpSpPr>
          <p:sp>
            <p:nvSpPr>
              <p:cNvPr id="549" name="Google Shape;549;p22"/>
              <p:cNvSpPr/>
              <p:nvPr/>
            </p:nvSpPr>
            <p:spPr>
              <a:xfrm>
                <a:off x="5071872" y="3288018"/>
                <a:ext cx="804600" cy="6531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noFill/>
              <a:ln cap="flat" cmpd="sng" w="19050">
                <a:solidFill>
                  <a:srgbClr val="FF0000"/>
                </a:solidFill>
                <a:prstDash val="solid"/>
                <a:miter lim="800000"/>
                <a:headEnd len="sm" type="none" w="sm"/>
                <a:tailEnd len="sm" type="none" w="sm"/>
              </a:ln>
            </p:spPr>
            <p:txBody>
              <a:bodyPr anchor="ctr" anchorCtr="0" bIns="34275" lIns="68575" numCol="1" rIns="68575" spcFirstLastPara="1" tIns="34275" wrap="square">
                <a:noAutofit/>
              </a:bodyPr>
              <a:lstStyle/>
              <a:p>
                <a:pPr algn="ctr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cap="none" i="0" strike="noStrike" sz="110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550" name="Google Shape;550;p22"/>
              <p:cNvCxnSpPr/>
              <p:nvPr/>
            </p:nvCxnSpPr>
            <p:spPr>
              <a:xfrm flipH="1" rot="10800000">
                <a:off x="5318567" y="3541937"/>
                <a:ext cx="57900" cy="144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0000"/>
                </a:solidFill>
                <a:prstDash val="solid"/>
                <a:miter lim="800000"/>
                <a:headEnd len="sm" type="none" w="sm"/>
                <a:tailEnd len="sm" type="none" w="sm"/>
              </a:ln>
            </p:spPr>
          </p:cxnSp>
          <p:cxnSp>
            <p:nvCxnSpPr>
              <p:cNvPr id="551" name="Google Shape;551;p22"/>
              <p:cNvCxnSpPr/>
              <p:nvPr/>
            </p:nvCxnSpPr>
            <p:spPr>
              <a:xfrm rot="10800000">
                <a:off x="5572136" y="3541937"/>
                <a:ext cx="51000" cy="144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0000"/>
                </a:solidFill>
                <a:prstDash val="solid"/>
                <a:miter lim="800000"/>
                <a:headEnd len="sm" type="none" w="sm"/>
                <a:tailEnd len="sm" type="none" w="sm"/>
              </a:ln>
            </p:spPr>
          </p:cxnSp>
          <p:cxnSp>
            <p:nvCxnSpPr>
              <p:cNvPr id="552" name="Google Shape;552;p22"/>
              <p:cNvCxnSpPr/>
              <p:nvPr/>
            </p:nvCxnSpPr>
            <p:spPr>
              <a:xfrm rot="10800000">
                <a:off x="5318593" y="3686619"/>
                <a:ext cx="270900" cy="144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0000"/>
                </a:solidFill>
                <a:prstDash val="solid"/>
                <a:miter lim="800000"/>
                <a:headEnd len="sm" type="none" w="sm"/>
                <a:tailEnd len="sm" type="none" w="sm"/>
              </a:ln>
            </p:spPr>
          </p:cxnSp>
          <p:cxnSp>
            <p:nvCxnSpPr>
              <p:cNvPr id="553" name="Google Shape;553;p22"/>
              <p:cNvCxnSpPr/>
              <p:nvPr/>
            </p:nvCxnSpPr>
            <p:spPr>
              <a:xfrm flipH="1">
                <a:off x="5453936" y="3686537"/>
                <a:ext cx="169200" cy="95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0000"/>
                </a:solidFill>
                <a:prstDash val="solid"/>
                <a:miter lim="800000"/>
                <a:headEnd len="sm" type="none" w="sm"/>
                <a:tailEnd len="sm" type="none" w="sm"/>
              </a:ln>
            </p:spPr>
          </p:cxnSp>
          <p:cxnSp>
            <p:nvCxnSpPr>
              <p:cNvPr id="554" name="Google Shape;554;p22"/>
              <p:cNvCxnSpPr/>
              <p:nvPr/>
            </p:nvCxnSpPr>
            <p:spPr>
              <a:xfrm rot="10800000">
                <a:off x="5369593" y="3541853"/>
                <a:ext cx="2199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FF0000"/>
                </a:solidFill>
                <a:prstDash val="solid"/>
                <a:miter lim="800000"/>
                <a:headEnd len="sm" type="none" w="sm"/>
                <a:tailEnd len="sm" type="none" w="sm"/>
              </a:ln>
            </p:spPr>
          </p:cxnSp>
        </p:grpSp>
        <p:sp>
          <p:nvSpPr>
            <p:cNvPr id="555" name="Google Shape;555;p22"/>
            <p:cNvSpPr txBox="1"/>
            <p:nvPr/>
          </p:nvSpPr>
          <p:spPr>
            <a:xfrm>
              <a:off x="7285940" y="2437517"/>
              <a:ext cx="447600" cy="420600"/>
            </a:xfrm>
            <a:prstGeom prst="rect">
              <a:avLst/>
            </a:prstGeom>
            <a:noFill/>
            <a:ln>
              <a:noFill/>
            </a:ln>
          </p:spPr>
          <p:txBody>
            <a:bodyPr anchor="t" anchorCtr="0" bIns="34275" lIns="68575" numCol="1" rIns="68575" spcFirstLastPara="1" tIns="34275" wrap="square">
              <a:spAutoFit/>
            </a:bodyPr>
            <a:lstStyle/>
            <a:p>
              <a:pPr algn="l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altLang="en" b="1" cap="none" i="0" lang="en" strike="noStrike" sz="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KG1</a:t>
              </a:r>
              <a:endParaRPr b="0" cap="none" i="0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6" name="Google Shape;556;p22"/>
          <p:cNvGrpSpPr/>
          <p:nvPr/>
        </p:nvGrpSpPr>
        <p:grpSpPr>
          <a:xfrm>
            <a:off x="4447814" y="2712833"/>
            <a:ext cx="826039" cy="578743"/>
            <a:chOff x="6729070" y="3130968"/>
            <a:chExt cx="1101385" cy="771658"/>
          </a:xfrm>
        </p:grpSpPr>
        <p:grpSp>
          <p:nvGrpSpPr>
            <p:cNvPr id="557" name="Google Shape;557;p22"/>
            <p:cNvGrpSpPr/>
            <p:nvPr/>
          </p:nvGrpSpPr>
          <p:grpSpPr>
            <a:xfrm>
              <a:off x="6729070" y="3130968"/>
              <a:ext cx="784887" cy="596150"/>
              <a:chOff x="5071872" y="3288018"/>
              <a:chExt cx="804600" cy="653100"/>
            </a:xfrm>
          </p:grpSpPr>
          <p:sp>
            <p:nvSpPr>
              <p:cNvPr id="558" name="Google Shape;558;p22"/>
              <p:cNvSpPr/>
              <p:nvPr/>
            </p:nvSpPr>
            <p:spPr>
              <a:xfrm>
                <a:off x="5071872" y="3288018"/>
                <a:ext cx="804600" cy="6531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noFill/>
              <a:ln cap="flat" cmpd="sng" w="19050">
                <a:solidFill>
                  <a:srgbClr val="92D050"/>
                </a:solidFill>
                <a:prstDash val="solid"/>
                <a:miter lim="800000"/>
                <a:headEnd len="sm" type="none" w="sm"/>
                <a:tailEnd len="sm" type="none" w="sm"/>
              </a:ln>
            </p:spPr>
            <p:txBody>
              <a:bodyPr anchor="ctr" anchorCtr="0" bIns="34275" lIns="68575" numCol="1" rIns="68575" spcFirstLastPara="1" tIns="34275" wrap="square">
                <a:noAutofit/>
              </a:bodyPr>
              <a:lstStyle/>
              <a:p>
                <a:pPr algn="ctr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cap="none" i="0" strike="noStrike" sz="110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559" name="Google Shape;559;p22"/>
              <p:cNvCxnSpPr/>
              <p:nvPr/>
            </p:nvCxnSpPr>
            <p:spPr>
              <a:xfrm flipH="1" rot="10800000">
                <a:off x="5318567" y="3541937"/>
                <a:ext cx="57900" cy="144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92D050"/>
                </a:solidFill>
                <a:prstDash val="solid"/>
                <a:miter lim="800000"/>
                <a:headEnd len="sm" type="none" w="sm"/>
                <a:tailEnd len="sm" type="none" w="sm"/>
              </a:ln>
            </p:spPr>
          </p:cxnSp>
          <p:cxnSp>
            <p:nvCxnSpPr>
              <p:cNvPr id="560" name="Google Shape;560;p22"/>
              <p:cNvCxnSpPr/>
              <p:nvPr/>
            </p:nvCxnSpPr>
            <p:spPr>
              <a:xfrm rot="10800000">
                <a:off x="5572136" y="3541937"/>
                <a:ext cx="51000" cy="144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92D050"/>
                </a:solidFill>
                <a:prstDash val="solid"/>
                <a:miter lim="800000"/>
                <a:headEnd len="sm" type="none" w="sm"/>
                <a:tailEnd len="sm" type="none" w="sm"/>
              </a:ln>
            </p:spPr>
          </p:cxnSp>
          <p:cxnSp>
            <p:nvCxnSpPr>
              <p:cNvPr id="561" name="Google Shape;561;p22"/>
              <p:cNvCxnSpPr/>
              <p:nvPr/>
            </p:nvCxnSpPr>
            <p:spPr>
              <a:xfrm rot="10800000">
                <a:off x="5318593" y="3686619"/>
                <a:ext cx="270900" cy="144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92D050"/>
                </a:solidFill>
                <a:prstDash val="solid"/>
                <a:miter lim="800000"/>
                <a:headEnd len="sm" type="none" w="sm"/>
                <a:tailEnd len="sm" type="none" w="sm"/>
              </a:ln>
            </p:spPr>
          </p:cxnSp>
          <p:cxnSp>
            <p:nvCxnSpPr>
              <p:cNvPr id="562" name="Google Shape;562;p22"/>
              <p:cNvCxnSpPr/>
              <p:nvPr/>
            </p:nvCxnSpPr>
            <p:spPr>
              <a:xfrm flipH="1">
                <a:off x="5453936" y="3686537"/>
                <a:ext cx="169200" cy="95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92D050"/>
                </a:solidFill>
                <a:prstDash val="solid"/>
                <a:miter lim="800000"/>
                <a:headEnd len="sm" type="none" w="sm"/>
                <a:tailEnd len="sm" type="none" w="sm"/>
              </a:ln>
            </p:spPr>
          </p:cxnSp>
          <p:cxnSp>
            <p:nvCxnSpPr>
              <p:cNvPr id="563" name="Google Shape;563;p22"/>
              <p:cNvCxnSpPr/>
              <p:nvPr/>
            </p:nvCxnSpPr>
            <p:spPr>
              <a:xfrm rot="10800000">
                <a:off x="5369593" y="3541853"/>
                <a:ext cx="2199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92D050"/>
                </a:solidFill>
                <a:prstDash val="solid"/>
                <a:miter lim="800000"/>
                <a:headEnd len="sm" type="none" w="sm"/>
                <a:tailEnd len="sm" type="none" w="sm"/>
              </a:ln>
            </p:spPr>
          </p:cxnSp>
        </p:grpSp>
        <p:sp>
          <p:nvSpPr>
            <p:cNvPr id="564" name="Google Shape;564;p22"/>
            <p:cNvSpPr txBox="1"/>
            <p:nvPr/>
          </p:nvSpPr>
          <p:spPr>
            <a:xfrm>
              <a:off x="7382855" y="3482026"/>
              <a:ext cx="447600" cy="420600"/>
            </a:xfrm>
            <a:prstGeom prst="rect">
              <a:avLst/>
            </a:prstGeom>
            <a:noFill/>
            <a:ln>
              <a:noFill/>
            </a:ln>
          </p:spPr>
          <p:txBody>
            <a:bodyPr anchor="t" anchorCtr="0" bIns="34275" lIns="68575" numCol="1" rIns="68575" spcFirstLastPara="1" tIns="34275" wrap="square">
              <a:spAutoFit/>
            </a:bodyPr>
            <a:lstStyle/>
            <a:p>
              <a:pPr algn="l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altLang="en" b="1" cap="none" i="0" lang="en" strike="noStrike" sz="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KG2</a:t>
              </a:r>
              <a:endParaRPr b="0" cap="none" i="0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5" name="Google Shape;565;p22"/>
          <p:cNvGrpSpPr/>
          <p:nvPr/>
        </p:nvGrpSpPr>
        <p:grpSpPr>
          <a:xfrm>
            <a:off x="3131632" y="2875012"/>
            <a:ext cx="742079" cy="703326"/>
            <a:chOff x="4974161" y="3347207"/>
            <a:chExt cx="989439" cy="937768"/>
          </a:xfrm>
        </p:grpSpPr>
        <p:grpSp>
          <p:nvGrpSpPr>
            <p:cNvPr id="566" name="Google Shape;566;p22"/>
            <p:cNvGrpSpPr/>
            <p:nvPr/>
          </p:nvGrpSpPr>
          <p:grpSpPr>
            <a:xfrm>
              <a:off x="4974161" y="3347207"/>
              <a:ext cx="784887" cy="616592"/>
              <a:chOff x="5071872" y="3288018"/>
              <a:chExt cx="804600" cy="653100"/>
            </a:xfrm>
          </p:grpSpPr>
          <p:sp>
            <p:nvSpPr>
              <p:cNvPr id="567" name="Google Shape;567;p22"/>
              <p:cNvSpPr/>
              <p:nvPr/>
            </p:nvSpPr>
            <p:spPr>
              <a:xfrm>
                <a:off x="5071872" y="3288018"/>
                <a:ext cx="804600" cy="6531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noFill/>
              <a:ln cap="flat" cmpd="sng" w="19050">
                <a:solidFill>
                  <a:srgbClr val="E8679C"/>
                </a:solidFill>
                <a:prstDash val="solid"/>
                <a:miter lim="800000"/>
                <a:headEnd len="sm" type="none" w="sm"/>
                <a:tailEnd len="sm" type="none" w="sm"/>
              </a:ln>
            </p:spPr>
            <p:txBody>
              <a:bodyPr anchor="ctr" anchorCtr="0" bIns="34275" lIns="68575" numCol="1" rIns="68575" spcFirstLastPara="1" tIns="34275" wrap="square">
                <a:noAutofit/>
              </a:bodyPr>
              <a:lstStyle/>
              <a:p>
                <a:pPr algn="ctr" indent="0" lvl="0" marL="0" marR="0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t/>
                </a:r>
                <a:endParaRPr b="0" cap="none" i="0" strike="noStrike" sz="1100" u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568" name="Google Shape;568;p22"/>
              <p:cNvCxnSpPr/>
              <p:nvPr/>
            </p:nvCxnSpPr>
            <p:spPr>
              <a:xfrm flipH="1" rot="10800000">
                <a:off x="5318567" y="3541937"/>
                <a:ext cx="57900" cy="144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E8679C"/>
                </a:solidFill>
                <a:prstDash val="solid"/>
                <a:miter lim="800000"/>
                <a:headEnd len="sm" type="none" w="sm"/>
                <a:tailEnd len="sm" type="none" w="sm"/>
              </a:ln>
            </p:spPr>
          </p:cxnSp>
          <p:cxnSp>
            <p:nvCxnSpPr>
              <p:cNvPr id="569" name="Google Shape;569;p22"/>
              <p:cNvCxnSpPr/>
              <p:nvPr/>
            </p:nvCxnSpPr>
            <p:spPr>
              <a:xfrm rot="10800000">
                <a:off x="5572136" y="3541937"/>
                <a:ext cx="51000" cy="144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E8679C"/>
                </a:solidFill>
                <a:prstDash val="solid"/>
                <a:miter lim="800000"/>
                <a:headEnd len="sm" type="none" w="sm"/>
                <a:tailEnd len="sm" type="none" w="sm"/>
              </a:ln>
            </p:spPr>
          </p:cxnSp>
          <p:cxnSp>
            <p:nvCxnSpPr>
              <p:cNvPr id="570" name="Google Shape;570;p22"/>
              <p:cNvCxnSpPr/>
              <p:nvPr/>
            </p:nvCxnSpPr>
            <p:spPr>
              <a:xfrm rot="10800000">
                <a:off x="5318593" y="3686619"/>
                <a:ext cx="270900" cy="144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E8679C"/>
                </a:solidFill>
                <a:prstDash val="solid"/>
                <a:miter lim="800000"/>
                <a:headEnd len="sm" type="none" w="sm"/>
                <a:tailEnd len="sm" type="none" w="sm"/>
              </a:ln>
            </p:spPr>
          </p:cxnSp>
          <p:cxnSp>
            <p:nvCxnSpPr>
              <p:cNvPr id="571" name="Google Shape;571;p22"/>
              <p:cNvCxnSpPr/>
              <p:nvPr/>
            </p:nvCxnSpPr>
            <p:spPr>
              <a:xfrm flipH="1">
                <a:off x="5453936" y="3686537"/>
                <a:ext cx="169200" cy="95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E8679C"/>
                </a:solidFill>
                <a:prstDash val="solid"/>
                <a:miter lim="800000"/>
                <a:headEnd len="sm" type="none" w="sm"/>
                <a:tailEnd len="sm" type="none" w="sm"/>
              </a:ln>
            </p:spPr>
          </p:cxnSp>
          <p:cxnSp>
            <p:nvCxnSpPr>
              <p:cNvPr id="572" name="Google Shape;572;p22"/>
              <p:cNvCxnSpPr/>
              <p:nvPr/>
            </p:nvCxnSpPr>
            <p:spPr>
              <a:xfrm rot="10800000">
                <a:off x="5369593" y="3541853"/>
                <a:ext cx="2199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E8679C"/>
                </a:solidFill>
                <a:prstDash val="solid"/>
                <a:miter lim="800000"/>
                <a:headEnd len="sm" type="none" w="sm"/>
                <a:tailEnd len="sm" type="none" w="sm"/>
              </a:ln>
            </p:spPr>
          </p:cxnSp>
        </p:grpSp>
        <p:sp>
          <p:nvSpPr>
            <p:cNvPr id="573" name="Google Shape;573;p22"/>
            <p:cNvSpPr txBox="1"/>
            <p:nvPr/>
          </p:nvSpPr>
          <p:spPr>
            <a:xfrm>
              <a:off x="5516000" y="3864375"/>
              <a:ext cx="447600" cy="420600"/>
            </a:xfrm>
            <a:prstGeom prst="rect">
              <a:avLst/>
            </a:prstGeom>
            <a:noFill/>
            <a:ln>
              <a:noFill/>
            </a:ln>
          </p:spPr>
          <p:txBody>
            <a:bodyPr anchor="t" anchorCtr="0" bIns="34275" lIns="68575" numCol="1" rIns="68575" spcFirstLastPara="1" tIns="34275" wrap="square">
              <a:spAutoFit/>
            </a:bodyPr>
            <a:lstStyle/>
            <a:p>
              <a:pPr algn="l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altLang="en" b="1" cap="none" i="0" lang="en" strike="noStrike" sz="80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KG3</a:t>
              </a:r>
              <a:endParaRPr b="0" cap="none" i="0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4" name="Google Shape;574;p22"/>
          <p:cNvSpPr txBox="1"/>
          <p:nvPr/>
        </p:nvSpPr>
        <p:spPr>
          <a:xfrm>
            <a:off x="362877" y="2739545"/>
            <a:ext cx="24603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altLang="en" b="1" cap="none" i="0" lang="en" strike="noStrike" sz="2100" u="none">
                <a:solidFill>
                  <a:srgbClr val="0F4861"/>
                </a:solidFill>
                <a:latin typeface="Arial"/>
                <a:ea typeface="Arial"/>
                <a:cs typeface="Arial"/>
                <a:sym typeface="Arial"/>
              </a:rPr>
              <a:t>Knowledge Fabric</a:t>
            </a:r>
            <a:endParaRPr b="0" cap="none" i="0" strike="noStrike" sz="11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22"/>
          <p:cNvSpPr txBox="1"/>
          <p:nvPr/>
        </p:nvSpPr>
        <p:spPr>
          <a:xfrm>
            <a:off x="6167899" y="2529569"/>
            <a:ext cx="2842800" cy="9123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Use Wikidata as a </a:t>
            </a:r>
            <a:r>
              <a:rPr altLang="en" b="0" cap="none" i="1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shallow</a:t>
            </a:r>
            <a:r>
              <a:rPr altLang="en" b="0" cap="none" i="0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but </a:t>
            </a:r>
            <a:r>
              <a:rPr altLang="en" b="0" cap="none" i="1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broad graph</a:t>
            </a:r>
            <a:r>
              <a:rPr altLang="en" b="0" cap="none" i="0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fabric to link Proto-OKN </a:t>
            </a:r>
            <a:r>
              <a:rPr altLang="en" b="0" cap="none" i="1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deep graphs </a:t>
            </a:r>
            <a:r>
              <a:rPr altLang="en" b="0" cap="none" i="0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(requires entity-mapping)</a:t>
            </a:r>
            <a:endParaRPr b="0" cap="none" i="0" strike="noStrike" sz="14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 of Wikidata, a bar code with red, green, and blue stripes" id="576" name="Google Shape;57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50996" y="3336921"/>
            <a:ext cx="694835" cy="492972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22"/>
          <p:cNvSpPr/>
          <p:nvPr/>
        </p:nvSpPr>
        <p:spPr>
          <a:xfrm>
            <a:off x="4049093" y="1750634"/>
            <a:ext cx="786150" cy="581175"/>
          </a:xfrm>
          <a:prstGeom prst="upDownArrow">
            <a:avLst>
              <a:gd fmla="val 39267" name="adj1"/>
              <a:gd fmla="val 33019" name="adj2"/>
            </a:avLst>
          </a:prstGeom>
          <a:solidFill>
            <a:schemeClr val="accent1"/>
          </a:solidFill>
          <a:ln cap="flat" cmpd="sng" w="19050">
            <a:solidFill>
              <a:srgbClr val="082836"/>
            </a:solidFill>
            <a:prstDash val="solid"/>
            <a:miter lim="800000"/>
            <a:headEnd len="sm" type="none" w="sm"/>
            <a:tailEnd len="sm" type="none" w="sm"/>
          </a:ln>
        </p:spPr>
        <p:txBody>
          <a:bodyPr anchor="ctr" anchorCtr="0" bIns="34275" lIns="68575" numCol="1" rIns="68575" spcFirstLastPara="1" tIns="34275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cap="none" i="0" strike="noStrike" sz="11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sers outline" id="578" name="Google Shape;578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68184" y="1123738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rs outline" id="579" name="Google Shape;579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41726" y="1113951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rs outline" id="580" name="Google Shape;580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94252" y="1120122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rs outline" id="581" name="Google Shape;581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67794" y="1110335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rs outline" id="582" name="Google Shape;582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16175" y="1110763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22"/>
          <p:cNvSpPr txBox="1"/>
          <p:nvPr/>
        </p:nvSpPr>
        <p:spPr>
          <a:xfrm>
            <a:off x="3452148" y="880078"/>
            <a:ext cx="1964925" cy="392400"/>
          </a:xfrm>
          <a:prstGeom prst="rect">
            <a:avLst/>
          </a:prstGeom>
          <a:noFill/>
          <a:ln>
            <a:noFill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altLang="en" b="1" cap="none" i="0" lang="en" strike="noStrike" sz="21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Social Fabric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4" name="Google Shape;584;p22"/>
          <p:cNvGrpSpPr/>
          <p:nvPr/>
        </p:nvGrpSpPr>
        <p:grpSpPr>
          <a:xfrm>
            <a:off x="3191090" y="3932774"/>
            <a:ext cx="2266425" cy="1025121"/>
            <a:chOff x="4418319" y="5033952"/>
            <a:chExt cx="3021900" cy="1366828"/>
          </a:xfrm>
        </p:grpSpPr>
        <p:sp>
          <p:nvSpPr>
            <p:cNvPr id="585" name="Google Shape;585;p22"/>
            <p:cNvSpPr/>
            <p:nvPr/>
          </p:nvSpPr>
          <p:spPr>
            <a:xfrm>
              <a:off x="5571966" y="5033952"/>
              <a:ext cx="1048200" cy="774900"/>
            </a:xfrm>
            <a:prstGeom prst="upDownArrow">
              <a:avLst>
                <a:gd fmla="val 39267" name="adj1"/>
                <a:gd fmla="val 33019" name="adj2"/>
              </a:avLst>
            </a:prstGeom>
            <a:solidFill>
              <a:schemeClr val="accent1"/>
            </a:solidFill>
            <a:ln cap="flat" cmpd="sng" w="19050">
              <a:solidFill>
                <a:srgbClr val="082836"/>
              </a:solidFill>
              <a:prstDash val="solid"/>
              <a:miter lim="800000"/>
              <a:headEnd len="sm" type="none" w="sm"/>
              <a:tailEnd len="sm" type="none" w="sm"/>
            </a:ln>
          </p:spPr>
          <p:txBody>
            <a:bodyPr anchor="ctr" anchorCtr="0" bIns="34275" lIns="68575" numCol="1" rIns="68575" spcFirstLastPara="1" tIns="34275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cap="none" i="0" strike="noStrike" sz="11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2"/>
            <p:cNvSpPr txBox="1"/>
            <p:nvPr/>
          </p:nvSpPr>
          <p:spPr>
            <a:xfrm>
              <a:off x="4418319" y="5877580"/>
              <a:ext cx="3021900" cy="523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="t" anchorCtr="0" bIns="34275" lIns="68575" numCol="1" rIns="68575" spcFirstLastPara="1" tIns="34275" wrap="square">
              <a:sp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altLang="en" b="1" cap="none" i="0" lang="en" strike="noStrike" sz="2100" u="none">
                  <a:solidFill>
                    <a:srgbClr val="0F4861"/>
                  </a:solidFill>
                  <a:latin typeface="Arial"/>
                  <a:ea typeface="Arial"/>
                  <a:cs typeface="Arial"/>
                  <a:sym typeface="Arial"/>
                </a:rPr>
                <a:t>Technical Fabric</a:t>
              </a:r>
              <a:endParaRPr b="0" cap="none" i="0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7" name="Google Shape;587;p22"/>
          <p:cNvGrpSpPr/>
          <p:nvPr/>
        </p:nvGrpSpPr>
        <p:grpSpPr>
          <a:xfrm>
            <a:off x="5394223" y="3575793"/>
            <a:ext cx="3515146" cy="1277317"/>
            <a:chOff x="7530921" y="5053310"/>
            <a:chExt cx="4372616" cy="1308324"/>
          </a:xfrm>
        </p:grpSpPr>
        <p:pic>
          <p:nvPicPr>
            <p:cNvPr descr="A diagram of a spider  Description automatically generated" id="588" name="Google Shape;588;p2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530921" y="5053310"/>
              <a:ext cx="2010131" cy="13083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9" name="Google Shape;589;p22"/>
            <p:cNvSpPr txBox="1"/>
            <p:nvPr/>
          </p:nvSpPr>
          <p:spPr>
            <a:xfrm>
              <a:off x="9540737" y="5152105"/>
              <a:ext cx="2362800" cy="953700"/>
            </a:xfrm>
            <a:prstGeom prst="rect">
              <a:avLst/>
            </a:prstGeom>
            <a:noFill/>
            <a:ln>
              <a:noFill/>
            </a:ln>
          </p:spPr>
          <p:txBody>
            <a:bodyPr anchor="t" anchorCtr="0" bIns="34275" lIns="68575" numCol="1" rIns="68575" spcFirstLastPara="1" tIns="34275" wrap="square">
              <a:spAutoFit/>
            </a:bodyPr>
            <a:lstStyle/>
            <a:p>
              <a:pPr algn="l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altLang="en" b="1" cap="none" i="0" lang="en" strike="noStrike" sz="1400" u="none">
                  <a:solidFill>
                    <a:schemeClr val="lt2"/>
                  </a:solidFill>
                  <a:latin typeface="Arial"/>
                  <a:ea typeface="Arial"/>
                  <a:cs typeface="Arial"/>
                  <a:sym typeface="Arial"/>
                </a:rPr>
                <a:t>Use of LLM and other technologies for </a:t>
              </a:r>
              <a:endParaRPr b="0" cap="none" i="0" strike="noStrike" sz="11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l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altLang="en" b="1" cap="none" i="0" lang="en" strike="noStrike" sz="1400" u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request processing</a:t>
              </a:r>
              <a:endParaRPr b="0" cap="none" i="0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0" name="Google Shape;590;p22"/>
          <p:cNvSpPr txBox="1"/>
          <p:nvPr/>
        </p:nvSpPr>
        <p:spPr>
          <a:xfrm>
            <a:off x="456842" y="2233028"/>
            <a:ext cx="2091000" cy="500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altLang="en" b="1" cap="none" i="0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From the FRINK Project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22"/>
          <p:cNvSpPr txBox="1"/>
          <p:nvPr/>
        </p:nvSpPr>
        <p:spPr>
          <a:xfrm>
            <a:off x="6859358" y="4391267"/>
            <a:ext cx="2206500" cy="500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altLang="en" b="1" cap="none" i="0" lang="en" strike="noStrike" sz="1400" u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From the SPIDER Project</a:t>
            </a:r>
            <a:endParaRPr b="0" cap="none" i="0" strike="noStrike" sz="11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omputer generated image of a network  Description automatically generated" id="597" name="Google Shape;597;p23"/>
          <p:cNvPicPr preferRelativeResize="0"/>
          <p:nvPr/>
        </p:nvPicPr>
        <p:blipFill rotWithShape="1">
          <a:blip r:embed="rId3">
            <a:alphaModFix/>
          </a:blip>
          <a:srcRect b="7183" l="0" r="0" t="0"/>
          <a:stretch/>
        </p:blipFill>
        <p:spPr>
          <a:xfrm>
            <a:off x="88989" y="1007972"/>
            <a:ext cx="5847786" cy="3392157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23"/>
          <p:cNvSpPr txBox="1"/>
          <p:nvPr>
            <p:ph type="title"/>
          </p:nvPr>
        </p:nvSpPr>
        <p:spPr>
          <a:xfrm>
            <a:off x="175388" y="183281"/>
            <a:ext cx="8458200" cy="9600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rmAutofit/>
          </a:bodyPr>
          <a:lstStyle/>
          <a:p>
            <a:pPr algn="l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altLang="en" lang="en"/>
              <a:t>Theme 2 - SPIDER - Scalable Public Infrastructure for Distributed Entity Relationships</a:t>
            </a:r>
            <a:endParaRPr/>
          </a:p>
        </p:txBody>
      </p:sp>
      <p:sp>
        <p:nvSpPr>
          <p:cNvPr id="599" name="Google Shape;599;p23"/>
          <p:cNvSpPr txBox="1"/>
          <p:nvPr>
            <p:ph idx="1" type="body"/>
          </p:nvPr>
        </p:nvSpPr>
        <p:spPr>
          <a:xfrm>
            <a:off x="5533650" y="1751063"/>
            <a:ext cx="3267600" cy="1677300"/>
          </a:xfrm>
          <a:prstGeom prst="rect">
            <a:avLst/>
          </a:prstGeom>
          <a:noFill/>
          <a:ln>
            <a:noFill/>
          </a:ln>
        </p:spPr>
        <p:txBody>
          <a:bodyPr anchor="t" anchorCtr="0" bIns="34275" lIns="68575" numCol="1" rIns="68575" spcFirstLastPara="1" tIns="34275" wrap="square">
            <a:noAutofit/>
          </a:bodyPr>
          <a:lstStyle/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altLang="en" lang="en" sz="1700">
                <a:solidFill>
                  <a:schemeClr val="dk1"/>
                </a:solidFill>
              </a:rPr>
              <a:t>Target: Scalable </a:t>
            </a:r>
            <a:r>
              <a:rPr altLang="en" i="1" lang="en" sz="1700">
                <a:solidFill>
                  <a:schemeClr val="dk1"/>
                </a:solidFill>
              </a:rPr>
              <a:t>decentralized</a:t>
            </a:r>
            <a:r>
              <a:rPr altLang="en" lang="en" sz="1700">
                <a:solidFill>
                  <a:schemeClr val="dk1"/>
                </a:solidFill>
              </a:rPr>
              <a:t> infrastructure for knowledge graph applications, enabling powerful queries, artificial intelligence training/inference, provenance, and more.</a:t>
            </a:r>
            <a:endParaRPr sz="2500"/>
          </a:p>
        </p:txBody>
      </p:sp>
      <p:sp>
        <p:nvSpPr>
          <p:cNvPr id="600" name="Google Shape;600;p23"/>
          <p:cNvSpPr txBox="1"/>
          <p:nvPr>
            <p:ph idx="12" type="sldNum"/>
          </p:nvPr>
        </p:nvSpPr>
        <p:spPr>
          <a:xfrm>
            <a:off x="6417588" y="3562388"/>
            <a:ext cx="411600" cy="2952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  <p:pic>
        <p:nvPicPr>
          <p:cNvPr id="601" name="Google Shape;601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33649" y="3542663"/>
            <a:ext cx="1761114" cy="960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4"/>
          <p:cNvSpPr txBox="1"/>
          <p:nvPr>
            <p:ph type="title"/>
          </p:nvPr>
        </p:nvSpPr>
        <p:spPr>
          <a:xfrm>
            <a:off x="175388" y="183281"/>
            <a:ext cx="8458200" cy="9600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rmAutofit/>
          </a:bodyPr>
          <a:lstStyle/>
          <a:p>
            <a:pPr algn="l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altLang="en" lang="en"/>
              <a:t>Theme 2 - SPIDER - Scalable Public Infrastructure for Distributed Entity Relationships</a:t>
            </a:r>
            <a:endParaRPr/>
          </a:p>
        </p:txBody>
      </p:sp>
      <p:sp>
        <p:nvSpPr>
          <p:cNvPr id="608" name="Google Shape;608;p24"/>
          <p:cNvSpPr txBox="1"/>
          <p:nvPr>
            <p:ph idx="1" type="body"/>
          </p:nvPr>
        </p:nvSpPr>
        <p:spPr>
          <a:xfrm>
            <a:off x="342900" y="1248825"/>
            <a:ext cx="3024600" cy="3013800"/>
          </a:xfrm>
          <a:prstGeom prst="rect">
            <a:avLst/>
          </a:prstGeom>
          <a:noFill/>
          <a:ln>
            <a:noFill/>
          </a:ln>
        </p:spPr>
        <p:txBody>
          <a:bodyPr anchor="t" anchorCtr="0" bIns="34275" lIns="68575" numCol="1" rIns="68575" spcFirstLastPara="1" tIns="34275" wrap="square">
            <a:normAutofit fontScale="85000" lnSpcReduction="10000"/>
          </a:bodyPr>
          <a:lstStyle/>
          <a:p>
            <a:pPr algn="l" indent="0" lvl="0" marL="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altLang="en" lang="en" sz="1500">
                <a:solidFill>
                  <a:schemeClr val="dk1"/>
                </a:solidFill>
              </a:rPr>
              <a:t>SPIDER provides the underlying base layer and also handles top level user input – Example:</a:t>
            </a:r>
            <a:endParaRPr sz="1500">
              <a:solidFill>
                <a:schemeClr val="dk1"/>
              </a:solidFill>
            </a:endParaRPr>
          </a:p>
          <a:p>
            <a:pPr algn="l" indent="-246061" lvl="0" marL="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wentieth Century"/>
              <a:buAutoNum type="arabicPeriod"/>
            </a:pPr>
            <a:r>
              <a:rPr altLang="en" lang="en" sz="1500">
                <a:solidFill>
                  <a:schemeClr val="dk1"/>
                </a:solidFill>
              </a:rPr>
              <a:t>Query sent to a SPIDER "Interpreter" instance, which leverages an LLM to convert the query to specific calls</a:t>
            </a:r>
            <a:endParaRPr sz="1500">
              <a:solidFill>
                <a:schemeClr val="dk1"/>
              </a:solidFill>
            </a:endParaRPr>
          </a:p>
          <a:p>
            <a:pPr algn="l" indent="-246061" lvl="0" marL="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wentieth Century"/>
              <a:buAutoNum type="arabicPeriod"/>
            </a:pPr>
            <a:r>
              <a:rPr altLang="en" lang="en" sz="1500">
                <a:solidFill>
                  <a:schemeClr val="dk1"/>
                </a:solidFill>
              </a:rPr>
              <a:t>Interpreter invokes the determined functionality at other relevant instances​ (including FRINK)</a:t>
            </a:r>
            <a:endParaRPr sz="1500">
              <a:solidFill>
                <a:schemeClr val="dk1"/>
              </a:solidFill>
            </a:endParaRPr>
          </a:p>
          <a:p>
            <a:pPr algn="l" indent="-246061" lvl="0" marL="3429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wentieth Century"/>
              <a:buAutoNum type="arabicPeriod"/>
            </a:pPr>
            <a:r>
              <a:rPr altLang="en" lang="en" sz="1500">
                <a:solidFill>
                  <a:schemeClr val="dk1"/>
                </a:solidFill>
              </a:rPr>
              <a:t>Response is returned for presentation preparation​</a:t>
            </a:r>
            <a:endParaRPr sz="1500">
              <a:solidFill>
                <a:schemeClr val="dk1"/>
              </a:solidFill>
            </a:endParaRPr>
          </a:p>
          <a:p>
            <a:pPr algn="l" indent="-246061" lvl="0" marL="3429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ct val="100000"/>
              <a:buFont typeface="Twentieth Century"/>
              <a:buAutoNum type="arabicPeriod"/>
            </a:pPr>
            <a:r>
              <a:rPr altLang="en" lang="en" sz="1500">
                <a:solidFill>
                  <a:schemeClr val="dk1"/>
                </a:solidFill>
              </a:rPr>
              <a:t>Result presented to user​</a:t>
            </a:r>
            <a:endParaRPr/>
          </a:p>
        </p:txBody>
      </p:sp>
      <p:sp>
        <p:nvSpPr>
          <p:cNvPr id="609" name="Google Shape;609;p24"/>
          <p:cNvSpPr txBox="1"/>
          <p:nvPr>
            <p:ph idx="12" type="sldNum"/>
          </p:nvPr>
        </p:nvSpPr>
        <p:spPr>
          <a:xfrm>
            <a:off x="6417588" y="3562388"/>
            <a:ext cx="411600" cy="2952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  <p:pic>
        <p:nvPicPr>
          <p:cNvPr descr="A diagram of a spider  Description automatically generated" id="610" name="Google Shape;61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1656" y="1049513"/>
            <a:ext cx="5135607" cy="3606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5"/>
          <p:cNvSpPr txBox="1"/>
          <p:nvPr>
            <p:ph type="title"/>
          </p:nvPr>
        </p:nvSpPr>
        <p:spPr>
          <a:xfrm>
            <a:off x="0" y="57150"/>
            <a:ext cx="9144000" cy="9600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rmAutofit/>
          </a:bodyPr>
          <a:lstStyle/>
          <a:p>
            <a:pPr algn="l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699"/>
              </a:buClr>
              <a:buSzPts val="3300"/>
              <a:buFont typeface="Twentieth Century"/>
              <a:buNone/>
            </a:pPr>
            <a:r>
              <a:rPr altLang="en" lang="en"/>
              <a:t>Theme 2 – FRINK - FabRic Integrating Network Knowledge</a:t>
            </a:r>
            <a:endParaRPr/>
          </a:p>
        </p:txBody>
      </p:sp>
      <p:sp>
        <p:nvSpPr>
          <p:cNvPr id="616" name="Google Shape;616;p25"/>
          <p:cNvSpPr txBox="1"/>
          <p:nvPr>
            <p:ph idx="1" type="body"/>
          </p:nvPr>
        </p:nvSpPr>
        <p:spPr>
          <a:xfrm>
            <a:off x="147806" y="876956"/>
            <a:ext cx="8848200" cy="3797400"/>
          </a:xfrm>
          <a:prstGeom prst="rect">
            <a:avLst/>
          </a:prstGeom>
          <a:noFill/>
          <a:ln>
            <a:noFill/>
          </a:ln>
        </p:spPr>
        <p:txBody>
          <a:bodyPr anchor="t" anchorCtr="0" bIns="34275" lIns="68575" numCol="1" rIns="68575" spcFirstLastPara="1" tIns="34275" wrap="square">
            <a:normAutofit/>
          </a:bodyPr>
          <a:lstStyle/>
          <a:p>
            <a:pPr algn="l" indent="0" lvl="0" marL="12700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2100"/>
              <a:buNone/>
            </a:pPr>
            <a:r>
              <a:rPr altLang="en" lang="en"/>
              <a:t>Project Overview </a:t>
            </a:r>
            <a:endParaRPr/>
          </a:p>
          <a:p>
            <a:pPr algn="l" indent="-241300" lvl="0" marL="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wentieth Century"/>
              <a:buChar char="•"/>
            </a:pPr>
            <a:r>
              <a:rPr altLang="en" lang="en" sz="1200">
                <a:solidFill>
                  <a:schemeClr val="dk1"/>
                </a:solidFill>
              </a:rPr>
              <a:t>Knowledge Fabric: Standardization and Transformation of Theme 1 projects into a common knowledge framework.</a:t>
            </a:r>
            <a:endParaRPr sz="1200">
              <a:solidFill>
                <a:schemeClr val="dk1"/>
              </a:solidFill>
            </a:endParaRPr>
          </a:p>
          <a:p>
            <a:pPr algn="l" indent="-241300" lvl="0" marL="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wentieth Century"/>
              <a:buChar char="•"/>
            </a:pPr>
            <a:r>
              <a:rPr altLang="en" lang="en" sz="1200">
                <a:solidFill>
                  <a:schemeClr val="dk1"/>
                </a:solidFill>
              </a:rPr>
              <a:t>Technical Fabric: Deployment of standardized KGs into a common framework, and expose graphs and derivatives through an API toolkit.</a:t>
            </a:r>
            <a:endParaRPr sz="1200">
              <a:solidFill>
                <a:schemeClr val="dk1"/>
              </a:solidFill>
            </a:endParaRPr>
          </a:p>
          <a:p>
            <a:pPr algn="l" indent="-241300" lvl="0" marL="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wentieth Century"/>
              <a:buChar char="•"/>
            </a:pPr>
            <a:r>
              <a:rPr altLang="en" lang="en" sz="1200">
                <a:solidFill>
                  <a:schemeClr val="dk1"/>
                </a:solidFill>
              </a:rPr>
              <a:t>Social Fabric: Work with Themes 1, 2, and 3 to establish a common vision and set of goals, as well as agreement on technical details.</a:t>
            </a:r>
            <a:endParaRPr sz="2300"/>
          </a:p>
          <a:p>
            <a:pPr algn="l" indent="-50800" lvl="0" marL="17780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2100"/>
              <a:buNone/>
            </a:pPr>
            <a:r>
              <a:t/>
            </a:r>
            <a:endParaRPr/>
          </a:p>
        </p:txBody>
      </p:sp>
      <p:sp>
        <p:nvSpPr>
          <p:cNvPr id="617" name="Google Shape;617;p25"/>
          <p:cNvSpPr txBox="1"/>
          <p:nvPr>
            <p:ph idx="12" type="sldNum"/>
          </p:nvPr>
        </p:nvSpPr>
        <p:spPr>
          <a:xfrm>
            <a:off x="6417588" y="3562388"/>
            <a:ext cx="411600" cy="2952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  <p:pic>
        <p:nvPicPr>
          <p:cNvPr id="618" name="Google Shape;61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594" y="2029898"/>
            <a:ext cx="7772816" cy="247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 txBox="1"/>
          <p:nvPr>
            <p:ph type="title"/>
          </p:nvPr>
        </p:nvSpPr>
        <p:spPr>
          <a:xfrm>
            <a:off x="0" y="57150"/>
            <a:ext cx="9144000" cy="9600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rmAutofit/>
          </a:bodyPr>
          <a:lstStyle/>
          <a:p>
            <a:pPr algn="l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699"/>
              </a:buClr>
              <a:buSzPts val="3300"/>
              <a:buFont typeface="Twentieth Century"/>
              <a:buNone/>
            </a:pPr>
            <a:r>
              <a:rPr altLang="en" lang="en"/>
              <a:t>Theme 2 – FRINK - FabRic Integrating Network Knowledge</a:t>
            </a:r>
            <a:endParaRPr/>
          </a:p>
        </p:txBody>
      </p:sp>
      <p:sp>
        <p:nvSpPr>
          <p:cNvPr id="624" name="Google Shape;624;p26"/>
          <p:cNvSpPr txBox="1"/>
          <p:nvPr>
            <p:ph idx="1" type="body"/>
          </p:nvPr>
        </p:nvSpPr>
        <p:spPr>
          <a:xfrm>
            <a:off x="342900" y="1193588"/>
            <a:ext cx="3618300" cy="3197100"/>
          </a:xfrm>
          <a:prstGeom prst="rect">
            <a:avLst/>
          </a:prstGeom>
          <a:noFill/>
          <a:ln>
            <a:noFill/>
          </a:ln>
        </p:spPr>
        <p:txBody>
          <a:bodyPr anchor="t" anchorCtr="0" bIns="34275" lIns="68575" numCol="1" rIns="68575" spcFirstLastPara="1" tIns="34275" wrap="square">
            <a:normAutofit/>
          </a:bodyPr>
          <a:lstStyle/>
          <a:p>
            <a:pPr algn="ctr" indent="0" lvl="0" marL="12700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2100"/>
              <a:buNone/>
            </a:pPr>
            <a:r>
              <a:rPr altLang="en" lang="en" sz="1900"/>
              <a:t>Technical Fabric: Deployment and OKN API Toolkit</a:t>
            </a:r>
            <a:endParaRPr sz="1900"/>
          </a:p>
          <a:p>
            <a:pPr algn="l" indent="0" lvl="0" marL="12700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SzPts val="2100"/>
              <a:buNone/>
            </a:pPr>
            <a:r>
              <a:t/>
            </a:r>
            <a:endParaRPr sz="1900"/>
          </a:p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altLang="en" lang="en" sz="1500">
                <a:solidFill>
                  <a:schemeClr val="dk1"/>
                </a:solidFill>
              </a:rPr>
              <a:t>FRINK will deploy these standardized graphs into a common cloud-based framework.</a:t>
            </a:r>
            <a:endParaRPr sz="1500">
              <a:solidFill>
                <a:schemeClr val="dk1"/>
              </a:solidFill>
            </a:endParaRPr>
          </a:p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algn="l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altLang="en" lang="en" sz="1500">
                <a:solidFill>
                  <a:schemeClr val="dk1"/>
                </a:solidFill>
              </a:rPr>
              <a:t>This framework will implement numerous APIs to provide apparently merged access and analytics to the internally federated graphs.</a:t>
            </a:r>
            <a:endParaRPr sz="1500"/>
          </a:p>
        </p:txBody>
      </p:sp>
      <p:sp>
        <p:nvSpPr>
          <p:cNvPr id="625" name="Google Shape;625;p26"/>
          <p:cNvSpPr txBox="1"/>
          <p:nvPr>
            <p:ph idx="12" type="sldNum"/>
          </p:nvPr>
        </p:nvSpPr>
        <p:spPr>
          <a:xfrm>
            <a:off x="6417588" y="3562388"/>
            <a:ext cx="411600" cy="2952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  <p:pic>
        <p:nvPicPr>
          <p:cNvPr id="626" name="Google Shape;62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7094" y="1119356"/>
            <a:ext cx="3494431" cy="2322074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26"/>
          <p:cNvSpPr/>
          <p:nvPr/>
        </p:nvSpPr>
        <p:spPr>
          <a:xfrm>
            <a:off x="4680375" y="3846150"/>
            <a:ext cx="810600" cy="3840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68575" lIns="68575" numCol="1" rIns="68575" spcFirstLastPara="1" tIns="68575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0" cap="none" i="0" lang="en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RDF A</a:t>
            </a:r>
            <a:endParaRPr b="0" cap="none" i="0" strike="noStrike" sz="11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/>
        </p:nvSpPr>
        <p:spPr>
          <a:xfrm>
            <a:off x="6937781" y="3846150"/>
            <a:ext cx="810600" cy="3840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68575" lIns="68575" numCol="1" rIns="68575" spcFirstLastPara="1" tIns="68575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0" cap="none" i="0" lang="en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RDF C</a:t>
            </a:r>
            <a:endParaRPr b="0" cap="none" i="0" strike="noStrike" sz="11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/>
        </p:nvSpPr>
        <p:spPr>
          <a:xfrm>
            <a:off x="5809079" y="3846150"/>
            <a:ext cx="810600" cy="3840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68575" lIns="68575" numCol="1" rIns="68575" spcFirstLastPara="1" tIns="68575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0" cap="none" i="0" lang="en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RDF B</a:t>
            </a:r>
            <a:endParaRPr b="0" cap="none" i="0" strike="noStrike" sz="11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/>
        </p:nvSpPr>
        <p:spPr>
          <a:xfrm>
            <a:off x="5202806" y="3600919"/>
            <a:ext cx="2260200" cy="181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68575" lIns="68575" numCol="1" rIns="68575" spcFirstLastPara="1" tIns="68575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cap="none" i="0" strike="noStrike" sz="11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"/>
          <p:cNvPicPr preferRelativeResize="0"/>
          <p:nvPr/>
        </p:nvPicPr>
        <p:blipFill rotWithShape="1">
          <a:blip r:embed="rId3">
            <a:alphaModFix/>
          </a:blip>
          <a:srcRect b="0" l="0" r="0" t="31082"/>
          <a:stretch/>
        </p:blipFill>
        <p:spPr>
          <a:xfrm>
            <a:off x="888535" y="1308675"/>
            <a:ext cx="7365733" cy="345374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"/>
          <p:cNvSpPr/>
          <p:nvPr/>
        </p:nvSpPr>
        <p:spPr>
          <a:xfrm>
            <a:off x="20203" y="4775286"/>
            <a:ext cx="9103500" cy="3078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altLang="en" b="0" cap="none" i="0" lang="en" strike="noStrike" sz="1600" u="sng">
                <a:solidFill>
                  <a:srgbClr val="7FBFF9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http://nebigdatahub.org/about</a:t>
            </a:r>
            <a:r>
              <a:rPr altLang="en" b="0" cap="none" i="0" lang="en" strike="noStrike" sz="1600" u="sng">
                <a:solidFill>
                  <a:srgbClr val="7FBFF9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/</a:t>
            </a:r>
            <a:endParaRPr b="0" cap="none" i="0" strike="noStrike" sz="1600" u="none">
              <a:solidFill>
                <a:srgbClr val="7FBFF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"/>
          <p:cNvSpPr/>
          <p:nvPr/>
        </p:nvSpPr>
        <p:spPr>
          <a:xfrm>
            <a:off x="2901186" y="1978915"/>
            <a:ext cx="1534200" cy="449700"/>
          </a:xfrm>
          <a:prstGeom prst="roundRect">
            <a:avLst>
              <a:gd fmla="val 16667" name="adj"/>
            </a:avLst>
          </a:prstGeom>
          <a:noFill/>
          <a:ln cap="flat" cmpd="sng" w="114300">
            <a:solidFill>
              <a:srgbClr val="FF00FF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68575" lIns="68575" numCol="1" rIns="68575" spcFirstLastPara="1" tIns="68575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cap="none" i="0" strike="noStrike" sz="11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3"/>
          <p:cNvSpPr txBox="1"/>
          <p:nvPr/>
        </p:nvSpPr>
        <p:spPr>
          <a:xfrm>
            <a:off x="258609" y="94856"/>
            <a:ext cx="8625600" cy="600300"/>
          </a:xfrm>
          <a:prstGeom prst="rect">
            <a:avLst/>
          </a:prstGeom>
          <a:noFill/>
          <a:ln>
            <a:noFill/>
          </a:ln>
        </p:spPr>
        <p:txBody>
          <a:bodyPr anchor="t" anchorCtr="0" bIns="68575" lIns="68575" numCol="1" rIns="68575" spcFirstLastPara="1" tIns="68575" wrap="square">
            <a:spAutoFit/>
          </a:bodyPr>
          <a:lstStyle/>
          <a:p>
            <a:pPr algn="ctr"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400"/>
              <a:buFont typeface="Arial"/>
              <a:buNone/>
            </a:pPr>
            <a:r>
              <a:rPr altLang="en" b="1" cap="none" i="1" lang="en" strike="noStrike" sz="30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Northeast Big Data Innovation Hub</a:t>
            </a:r>
            <a:endParaRPr b="1" cap="none" i="1" strike="noStrike" sz="30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"/>
          <p:cNvSpPr txBox="1"/>
          <p:nvPr/>
        </p:nvSpPr>
        <p:spPr>
          <a:xfrm>
            <a:off x="178594" y="636600"/>
            <a:ext cx="8926800" cy="631200"/>
          </a:xfrm>
          <a:prstGeom prst="rect">
            <a:avLst/>
          </a:prstGeom>
          <a:noFill/>
          <a:ln>
            <a:noFill/>
          </a:ln>
        </p:spPr>
        <p:txBody>
          <a:bodyPr anchor="t" anchorCtr="0" bIns="68575" lIns="68575" numCol="1" rIns="68575" spcFirstLastPara="1" tIns="685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altLang="en" b="0" cap="none" i="0" lang="en" strike="noStrike" sz="16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The NEBDHub is a community convener and collaboration network that fuels data science and AI innovation through diverse and inclusive partnerships, with a focus on underserved communities.</a:t>
            </a:r>
            <a:endParaRPr b="0" cap="none" i="0" strike="noStrike" sz="16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"/>
          <p:cNvSpPr/>
          <p:nvPr/>
        </p:nvSpPr>
        <p:spPr>
          <a:xfrm>
            <a:off x="20203" y="4775286"/>
            <a:ext cx="9103500" cy="3078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altLang="en" b="0" cap="none" i="0" lang="en" strike="noStrike" sz="1600" u="sng">
                <a:solidFill>
                  <a:srgbClr val="7FBFF9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https://nebigdatahub.org/hub-community-engagement/</a:t>
            </a:r>
            <a:r>
              <a:rPr altLang="en" b="0" cap="none" i="0" lang="en" strike="noStrike" sz="1600" u="none">
                <a:solidFill>
                  <a:srgbClr val="7FBFF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cap="none" i="0" strike="noStrike" sz="1600" u="none">
              <a:solidFill>
                <a:srgbClr val="7FBFF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"/>
          <p:cNvSpPr txBox="1"/>
          <p:nvPr/>
        </p:nvSpPr>
        <p:spPr>
          <a:xfrm>
            <a:off x="171600" y="94850"/>
            <a:ext cx="8800800" cy="600300"/>
          </a:xfrm>
          <a:prstGeom prst="rect">
            <a:avLst/>
          </a:prstGeom>
          <a:noFill/>
          <a:ln>
            <a:noFill/>
          </a:ln>
        </p:spPr>
        <p:txBody>
          <a:bodyPr anchor="t" anchorCtr="0" bIns="68575" lIns="68575" numCol="1" rIns="68575" spcFirstLastPara="1" tIns="68575" wrap="square">
            <a:spAutoFit/>
          </a:bodyPr>
          <a:lstStyle/>
          <a:p>
            <a:pPr algn="ctr"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400"/>
              <a:buFont typeface="Arial"/>
              <a:buNone/>
            </a:pPr>
            <a:r>
              <a:rPr altLang="en" b="1" cap="none" i="1" lang="en" strike="noStrike" sz="30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Northeast Big Data Innovation Hub Community</a:t>
            </a:r>
            <a:endParaRPr b="1" cap="none" i="1" strike="noStrike" sz="30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4"/>
          <p:cNvPicPr preferRelativeResize="0"/>
          <p:nvPr/>
        </p:nvPicPr>
        <p:blipFill rotWithShape="1">
          <a:blip r:embed="rId4">
            <a:alphaModFix/>
          </a:blip>
          <a:srcRect b="9293" l="2171" r="0" t="9399"/>
          <a:stretch/>
        </p:blipFill>
        <p:spPr>
          <a:xfrm>
            <a:off x="171600" y="1065550"/>
            <a:ext cx="4913749" cy="20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42075" y="728688"/>
            <a:ext cx="3561300" cy="401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4"/>
          <p:cNvSpPr txBox="1"/>
          <p:nvPr/>
        </p:nvSpPr>
        <p:spPr>
          <a:xfrm>
            <a:off x="171725" y="3309700"/>
            <a:ext cx="5070300" cy="1399500"/>
          </a:xfrm>
          <a:prstGeom prst="rect">
            <a:avLst/>
          </a:prstGeom>
          <a:noFill/>
          <a:ln>
            <a:noFill/>
          </a:ln>
        </p:spPr>
        <p:txBody>
          <a:bodyPr anchor="t" anchorCtr="0" bIns="45675" lIns="91425" numCol="1" rIns="91425" spcFirstLastPara="1" tIns="45675" wrap="square">
            <a:noAutofit/>
          </a:bodyPr>
          <a:lstStyle/>
          <a:p>
            <a:pPr algn="l" indent="0" lvl="0" marL="0" marR="0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altLang="en" b="0" cap="none" i="0" lang="en" strike="noStrike" sz="16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NEBDHub Community includes 10,297 individuals representing 1,466 organizations, from all 50 States, plus Puerto Rico and Washington, D.C., </a:t>
            </a:r>
            <a:endParaRPr b="0" cap="none" i="0" strike="noStrike" sz="16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0" lvl="0" marL="0" marR="0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altLang="en" b="0" cap="none" i="0" lang="en" strike="noStrike" sz="16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and 62 other countries!</a:t>
            </a:r>
            <a:endParaRPr b="0" cap="none" i="0" strike="noStrike" sz="16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"/>
          <p:cNvSpPr txBox="1"/>
          <p:nvPr/>
        </p:nvSpPr>
        <p:spPr>
          <a:xfrm>
            <a:off x="258609" y="94856"/>
            <a:ext cx="8625600" cy="1131300"/>
          </a:xfrm>
          <a:prstGeom prst="rect">
            <a:avLst/>
          </a:prstGeom>
          <a:noFill/>
          <a:ln>
            <a:noFill/>
          </a:ln>
        </p:spPr>
        <p:txBody>
          <a:bodyPr anchor="t" anchorCtr="0" bIns="68575" lIns="68575" numCol="1" rIns="68575" spcFirstLastPara="1" tIns="68575" wrap="square">
            <a:spAutoFit/>
          </a:bodyPr>
          <a:lstStyle/>
          <a:p>
            <a:pPr algn="ctr"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400"/>
              <a:buFont typeface="Arial"/>
              <a:buNone/>
            </a:pPr>
            <a:r>
              <a:rPr altLang="en" b="1" cap="none" i="1" lang="en" strike="noStrike" sz="30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COVID Information Commons (CIC)</a:t>
            </a:r>
            <a:endParaRPr b="1" cap="none" i="1" strike="noStrike" sz="30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400"/>
              <a:buFont typeface="Arial"/>
              <a:buNone/>
            </a:pPr>
            <a:r>
              <a:rPr altLang="en" b="1" cap="none" i="1" lang="en" strike="noStrike" sz="30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Portal and Community</a:t>
            </a:r>
            <a:endParaRPr b="1" cap="none" i="1" strike="noStrike" sz="30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5"/>
          <p:cNvSpPr txBox="1"/>
          <p:nvPr/>
        </p:nvSpPr>
        <p:spPr>
          <a:xfrm>
            <a:off x="734559" y="4295875"/>
            <a:ext cx="7673700" cy="461700"/>
          </a:xfrm>
          <a:prstGeom prst="rect">
            <a:avLst/>
          </a:prstGeom>
          <a:noFill/>
          <a:ln>
            <a:noFill/>
          </a:ln>
        </p:spPr>
        <p:txBody>
          <a:bodyPr anchor="t" anchorCtr="0" bIns="121900" lIns="121900" numCol="1" rIns="121900" spcFirstLastPara="1" tIns="121900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altLang="en" b="0" cap="none" i="0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Supported by National Science Foundation awards </a:t>
            </a:r>
            <a:r>
              <a:rPr altLang="en" b="0" cap="none" i="0" lang="en" strike="noStrike" sz="1400" u="none">
                <a:solidFill>
                  <a:srgbClr val="FFC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#2028999</a:t>
            </a:r>
            <a:r>
              <a:rPr altLang="en" b="0" cap="none" i="0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altLang="en" b="0" cap="none" i="0" lang="en" strike="noStrike" sz="1400" u="none">
                <a:solidFill>
                  <a:srgbClr val="FFC000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#2139391</a:t>
            </a:r>
            <a:r>
              <a:rPr altLang="en" b="0" cap="none" i="0" lang="en" strike="noStrike" sz="14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cap="none" i="0" strike="noStrike" sz="1400" u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5" name="Google Shape;175;p5"/>
          <p:cNvGrpSpPr/>
          <p:nvPr/>
        </p:nvGrpSpPr>
        <p:grpSpPr>
          <a:xfrm>
            <a:off x="104499" y="4689450"/>
            <a:ext cx="1310733" cy="393625"/>
            <a:chOff x="104500" y="4502108"/>
            <a:chExt cx="2039100" cy="560400"/>
          </a:xfrm>
        </p:grpSpPr>
        <p:sp>
          <p:nvSpPr>
            <p:cNvPr id="176" name="Google Shape;176;p5"/>
            <p:cNvSpPr/>
            <p:nvPr/>
          </p:nvSpPr>
          <p:spPr>
            <a:xfrm>
              <a:off x="104500" y="4502108"/>
              <a:ext cx="2039100" cy="560400"/>
            </a:xfrm>
            <a:prstGeom prst="roundRect">
              <a:avLst>
                <a:gd fmla="val 16667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type="none" w="sm"/>
              <a:tailEnd len="sm" type="none" w="sm"/>
            </a:ln>
          </p:spPr>
          <p:txBody>
            <a:bodyPr anchor="ctr" anchorCtr="0" bIns="91425" lIns="91425" numCol="1" rIns="91425" spcFirstLastPara="1" tIns="91425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cap="none" i="0" strike="noStrike" sz="14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7" name="Google Shape;177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64587" y="4552554"/>
              <a:ext cx="1866863" cy="46710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8" name="Google Shape;178;p5"/>
          <p:cNvPicPr preferRelativeResize="0"/>
          <p:nvPr/>
        </p:nvPicPr>
        <p:blipFill rotWithShape="1">
          <a:blip r:embed="rId6">
            <a:alphaModFix/>
          </a:blip>
          <a:srcRect b="46248" l="0" r="5686" t="11050"/>
          <a:stretch/>
        </p:blipFill>
        <p:spPr>
          <a:xfrm>
            <a:off x="968647" y="1226150"/>
            <a:ext cx="7205525" cy="311347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5"/>
          <p:cNvSpPr/>
          <p:nvPr/>
        </p:nvSpPr>
        <p:spPr>
          <a:xfrm>
            <a:off x="2752359" y="4775275"/>
            <a:ext cx="3638100" cy="3078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altLang="en" b="0" cap="none" i="0" lang="en" strike="noStrike" sz="1600" u="sng">
                <a:solidFill>
                  <a:srgbClr val="7FBFF9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https://covidinfocommons.</a:t>
            </a:r>
            <a:r>
              <a:rPr altLang="en" b="0" cap="none" i="0" lang="en" strike="noStrike" sz="1600" u="sng">
                <a:solidFill>
                  <a:srgbClr val="7FBFF9"/>
                </a:solidFill>
                <a:latin typeface="Arial"/>
                <a:ea typeface="Arial"/>
                <a:cs typeface="Arial"/>
                <a:sym typeface="Arial"/>
              </a:rPr>
              <a:t>net/</a:t>
            </a:r>
            <a:endParaRPr b="0" cap="none" i="0" strike="noStrike" sz="1600" u="sng">
              <a:solidFill>
                <a:srgbClr val="7FBFF9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cap="none" i="0" strike="noStrike" sz="1600" u="sng">
              <a:solidFill>
                <a:srgbClr val="7FBFF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  <p:pic>
        <p:nvPicPr>
          <p:cNvPr id="181" name="Google Shape;181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58903" y="4547000"/>
            <a:ext cx="997551" cy="53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"/>
          <p:cNvSpPr txBox="1"/>
          <p:nvPr/>
        </p:nvSpPr>
        <p:spPr>
          <a:xfrm>
            <a:off x="259209" y="299781"/>
            <a:ext cx="8625600" cy="600300"/>
          </a:xfrm>
          <a:prstGeom prst="rect">
            <a:avLst/>
          </a:prstGeom>
          <a:noFill/>
          <a:ln>
            <a:noFill/>
          </a:ln>
        </p:spPr>
        <p:txBody>
          <a:bodyPr anchor="t" anchorCtr="0" bIns="68575" lIns="68575" numCol="1" rIns="68575" spcFirstLastPara="1" tIns="68575" wrap="square">
            <a:spAutoFit/>
          </a:bodyPr>
          <a:lstStyle/>
          <a:p>
            <a:pPr algn="ctr" indent="0" lvl="0" marL="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altLang="en" b="1" cap="none" i="1" lang="en" strike="noStrike" sz="30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COVID Awards and Researcher (PI) Database</a:t>
            </a:r>
            <a:endParaRPr b="1" cap="none" i="1" strike="noStrike" sz="30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 b="0" l="996" r="2188" t="0"/>
          <a:stretch/>
        </p:blipFill>
        <p:spPr>
          <a:xfrm>
            <a:off x="3281475" y="1226250"/>
            <a:ext cx="5774898" cy="30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6"/>
          <p:cNvSpPr txBox="1"/>
          <p:nvPr/>
        </p:nvSpPr>
        <p:spPr>
          <a:xfrm>
            <a:off x="103575" y="1496225"/>
            <a:ext cx="3489900" cy="24012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spAutoFit/>
          </a:bodyPr>
          <a:lstStyle/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altLang="en" b="1" cap="none" i="0" lang="en" strike="noStrike" sz="160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CIC Database includes </a:t>
            </a:r>
            <a:endParaRPr b="0" cap="none" i="0" strike="noStrike" sz="1300" u="non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altLang="en" b="0" cap="none" i="0" lang="en" strike="noStrike" sz="16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12,800+ NSF &amp; NIH </a:t>
            </a:r>
            <a:endParaRPr b="0" cap="none" i="0" strike="noStrike" sz="13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altLang="en" b="0" cap="none" i="0" lang="en" strike="noStrike" sz="16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COVID-related awards.</a:t>
            </a:r>
            <a:endParaRPr b="0" cap="none" i="0" strike="noStrike" sz="16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cap="none" i="0" strike="noStrike" sz="16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altLang="en" b="1" cap="none" i="0" lang="en" strike="noStrike" sz="160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Browse the Database: </a:t>
            </a:r>
            <a:r>
              <a:rPr altLang="en" b="0" cap="none" i="0" lang="en" strike="noStrike" sz="16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https://bit.ly/cic-award-search</a:t>
            </a:r>
            <a:endParaRPr b="0" cap="none" i="0" strike="noStrike" sz="1600" u="sng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cap="none" i="0" strike="noStrike" sz="1600" u="sng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cap="none" i="0" strike="noStrike" sz="1600" u="sng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0" cap="none" i="1" lang="en" strike="noStrike" sz="16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System Architect - Ryan Scherle </a:t>
            </a:r>
            <a:endParaRPr b="0" cap="none" i="1" strike="noStrike" sz="16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6"/>
          <p:cNvSpPr/>
          <p:nvPr/>
        </p:nvSpPr>
        <p:spPr>
          <a:xfrm>
            <a:off x="20203" y="4775286"/>
            <a:ext cx="9103500" cy="3078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altLang="en" b="0" cap="none" i="0" lang="en" strike="noStrike" sz="1600" u="sng">
                <a:solidFill>
                  <a:srgbClr val="7FBFF9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https://covidinfocommons.</a:t>
            </a:r>
            <a:r>
              <a:rPr altLang="en" b="0" cap="none" i="0" lang="en" strike="noStrike" sz="1600" u="sng">
                <a:solidFill>
                  <a:srgbClr val="7FBFF9"/>
                </a:solidFill>
                <a:latin typeface="Arial"/>
                <a:ea typeface="Arial"/>
                <a:cs typeface="Arial"/>
                <a:sym typeface="Arial"/>
              </a:rPr>
              <a:t>net/</a:t>
            </a:r>
            <a:endParaRPr b="0" cap="none" i="0" strike="noStrike" sz="1600" u="sng">
              <a:solidFill>
                <a:srgbClr val="7FBFF9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cap="none" i="0" strike="noStrike" sz="1600" u="sng">
              <a:solidFill>
                <a:srgbClr val="7FBFF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"/>
          <p:cNvSpPr/>
          <p:nvPr/>
        </p:nvSpPr>
        <p:spPr>
          <a:xfrm>
            <a:off x="20203" y="4775286"/>
            <a:ext cx="9103500" cy="3078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altLang="en" b="0" cap="none" i="0" lang="en" strike="noStrike" sz="1600" u="sng">
                <a:solidFill>
                  <a:srgbClr val="7FBFF9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https://covidinfocommons.</a:t>
            </a:r>
            <a:r>
              <a:rPr altLang="en" b="0" cap="none" i="0" lang="en" strike="noStrike" sz="1600" u="sng">
                <a:solidFill>
                  <a:srgbClr val="7FBFF9"/>
                </a:solidFill>
                <a:latin typeface="Arial"/>
                <a:ea typeface="Arial"/>
                <a:cs typeface="Arial"/>
                <a:sym typeface="Arial"/>
              </a:rPr>
              <a:t>net/</a:t>
            </a:r>
            <a:endParaRPr b="0" cap="none" i="0" strike="noStrike" sz="1600" u="sng">
              <a:solidFill>
                <a:srgbClr val="7FBFF9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cap="none" i="0" strike="noStrike" sz="1600" u="sng">
              <a:solidFill>
                <a:srgbClr val="7FBFF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7"/>
          <p:cNvSpPr txBox="1"/>
          <p:nvPr/>
        </p:nvSpPr>
        <p:spPr>
          <a:xfrm>
            <a:off x="115677" y="211413"/>
            <a:ext cx="8783100" cy="7326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Autofit/>
          </a:bodyPr>
          <a:lstStyle/>
          <a:p>
            <a:pPr algn="ctr" indent="0" lvl="0" mar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altLang="en" b="1" cap="none" i="1" lang="en" strike="noStrike" sz="30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COVID Information Commons -  </a:t>
            </a:r>
            <a:br>
              <a:rPr altLang="en" b="1" cap="none" i="1" lang="en" strike="noStrike" sz="30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altLang="en" b="1" cap="none" i="1" lang="en" strike="noStrike" sz="30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COVID Research Explorer </a:t>
            </a:r>
            <a:endParaRPr b="0" cap="none" i="1" strike="noStrike" sz="30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7"/>
          <p:cNvSpPr txBox="1"/>
          <p:nvPr/>
        </p:nvSpPr>
        <p:spPr>
          <a:xfrm>
            <a:off x="39476" y="1149825"/>
            <a:ext cx="2987400" cy="3763500"/>
          </a:xfrm>
          <a:prstGeom prst="rect">
            <a:avLst/>
          </a:prstGeom>
          <a:noFill/>
          <a:ln>
            <a:noFill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altLang="en" b="1" cap="none" i="0" lang="en" strike="noStrike" sz="160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Clusters projects by topic</a:t>
            </a:r>
            <a:endParaRPr b="1" cap="none" i="0" strike="noStrike" sz="1600" u="non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cap="none" i="0" strike="noStrike" sz="1600" u="non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altLang="en" b="1" cap="none" i="0" lang="en" strike="noStrike" sz="160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Finds semantically-similar documents, even if the documents don't share common words or phrases.</a:t>
            </a:r>
            <a:endParaRPr b="1" cap="none" i="0" strike="noStrike" sz="1600" u="non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cap="none" i="0" strike="noStrike" sz="1600" u="none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altLang="en" b="1" cap="none" i="0" lang="en" strike="noStrike" sz="160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Presents maps of COVID research and researchers</a:t>
            </a:r>
            <a:r>
              <a:rPr altLang="en" b="0" cap="none" i="0" lang="en" strike="noStrike" sz="16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by topic or Principal Investigator (PI) name, institution, location</a:t>
            </a:r>
            <a:endParaRPr b="0" cap="none" i="0" strike="noStrike" sz="16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cap="none" i="0" strike="noStrike" sz="16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altLang="en" b="1" cap="none" i="0" lang="en" strike="noStrike" sz="1600" u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User inputs keyword queries</a:t>
            </a:r>
            <a:r>
              <a:rPr altLang="en" b="0" cap="none" i="0" lang="en" strike="noStrike" sz="16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to focus on target domains</a:t>
            </a:r>
            <a:endParaRPr b="0" cap="none" i="0" strike="noStrike" sz="16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cap="none" i="0" strike="noStrike" sz="16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  <p:pic>
        <p:nvPicPr>
          <p:cNvPr id="201" name="Google Shape;201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50675" y="1226025"/>
            <a:ext cx="6094300" cy="337142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7"/>
          <p:cNvSpPr/>
          <p:nvPr/>
        </p:nvSpPr>
        <p:spPr>
          <a:xfrm>
            <a:off x="4486748" y="1222402"/>
            <a:ext cx="353700" cy="258600"/>
          </a:xfrm>
          <a:prstGeom prst="rect">
            <a:avLst/>
          </a:prstGeom>
          <a:noFill/>
          <a:ln cap="flat" cmpd="sng" w="38100">
            <a:solidFill>
              <a:srgbClr val="FF00FA"/>
            </a:solidFill>
            <a:prstDash val="solid"/>
            <a:round/>
            <a:headEnd len="sm" type="none" w="sm"/>
            <a:tailEnd len="sm" type="none" w="sm"/>
          </a:ln>
        </p:spPr>
        <p:txBody>
          <a:bodyPr anchor="ctr" anchorCtr="0" bIns="91425" lIns="91425" numCol="1" rIns="91425" spcFirstLastPara="1" tIns="91425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cap="none" i="0" strike="noStrike" sz="140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  <p:pic>
        <p:nvPicPr>
          <p:cNvPr id="208" name="Google Shape;20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776" y="228600"/>
            <a:ext cx="8385024" cy="448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8"/>
          <p:cNvSpPr/>
          <p:nvPr/>
        </p:nvSpPr>
        <p:spPr>
          <a:xfrm>
            <a:off x="20203" y="4775286"/>
            <a:ext cx="9103500" cy="307800"/>
          </a:xfrm>
          <a:prstGeom prst="rect">
            <a:avLst/>
          </a:prstGeom>
          <a:noFill/>
          <a:ln>
            <a:noFill/>
          </a:ln>
        </p:spPr>
        <p:txBody>
          <a:bodyPr anchor="t" anchorCtr="0" bIns="45700" lIns="91425" numCol="1" rIns="91425" spcFirstLastPara="1" tIns="45700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altLang="en" b="0" cap="none" i="0" lang="en" strike="noStrike" sz="1600" u="sng">
                <a:solidFill>
                  <a:srgbClr val="7FBFF9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https://www.proto-okn.net/</a:t>
            </a:r>
            <a:r>
              <a:rPr altLang="en" b="0" cap="none" i="0" lang="en" strike="noStrike" sz="1600" u="none">
                <a:solidFill>
                  <a:srgbClr val="7FBFF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cap="none" i="0" strike="noStrike" sz="1600" u="none">
              <a:solidFill>
                <a:srgbClr val="7FBFF9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cap="none" i="0" strike="noStrike" sz="1600" u="sng">
              <a:solidFill>
                <a:srgbClr val="7FBFF9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cap="none" i="0" strike="noStrike" sz="1600" u="sng">
              <a:solidFill>
                <a:srgbClr val="7FBFF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"/>
          <p:cNvSpPr txBox="1"/>
          <p:nvPr>
            <p:ph type="title"/>
          </p:nvPr>
        </p:nvSpPr>
        <p:spPr>
          <a:xfrm>
            <a:off x="428347" y="131383"/>
            <a:ext cx="8458200" cy="618000"/>
          </a:xfrm>
          <a:prstGeom prst="rect">
            <a:avLst/>
          </a:prstGeom>
          <a:noFill/>
          <a:ln>
            <a:noFill/>
          </a:ln>
        </p:spPr>
        <p:txBody>
          <a:bodyPr anchor="ctr" anchorCtr="0" bIns="34275" lIns="68575" numCol="1" rIns="68575" spcFirstLastPara="1" tIns="34275" wrap="square">
            <a:normAutofit/>
          </a:bodyPr>
          <a:lstStyle/>
          <a:p>
            <a:pPr algn="ctr"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altLang="en" i="1" lang="en"/>
              <a:t>Proto-OKN Background</a:t>
            </a:r>
            <a:endParaRPr i="1"/>
          </a:p>
        </p:txBody>
      </p:sp>
      <p:sp>
        <p:nvSpPr>
          <p:cNvPr id="216" name="Google Shape;216;p9"/>
          <p:cNvSpPr txBox="1"/>
          <p:nvPr/>
        </p:nvSpPr>
        <p:spPr>
          <a:xfrm>
            <a:off x="233275" y="674773"/>
            <a:ext cx="8700900" cy="555300"/>
          </a:xfrm>
          <a:prstGeom prst="rect">
            <a:avLst/>
          </a:prstGeom>
          <a:noFill/>
          <a:ln>
            <a:noFill/>
          </a:ln>
        </p:spPr>
        <p:txBody>
          <a:bodyPr anchor="t" anchorCtr="0" bIns="33350" lIns="67850" numCol="1" rIns="67850" spcFirstLastPara="1" tIns="33350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Arial"/>
              <a:buNone/>
            </a:pPr>
            <a:r>
              <a:rPr altLang="en" b="1" cap="none" i="0" lang="en" strike="noStrike" sz="1500" u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OKN Vision</a:t>
            </a:r>
            <a:r>
              <a:rPr altLang="en" b="1" cap="none" i="0" lang="en" strike="noStrike" sz="1500" u="non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: An</a:t>
            </a:r>
            <a:r>
              <a:rPr altLang="en" b="0" cap="none" i="0" lang="en" strike="noStrike" sz="1500" u="non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altLang="en" b="1" cap="none" i="0" lang="en" strike="noStrike" sz="1500" u="none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interconnected network of public data </a:t>
            </a:r>
            <a:r>
              <a:rPr altLang="en" b="1" cap="none" i="0" lang="en" strike="noStrike" sz="1500" u="non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to help </a:t>
            </a:r>
            <a:r>
              <a:rPr altLang="en" b="1" cap="none" i="0" lang="en" strike="noStrike" sz="1500" u="none">
                <a:solidFill>
                  <a:schemeClr val="lt2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power the next wave of AI </a:t>
            </a:r>
            <a:r>
              <a:rPr altLang="en" b="1" cap="none" i="0" lang="en" strike="noStrike" sz="1500" u="none">
                <a:solidFill>
                  <a:schemeClr val="lt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exploration, while addressing various societal challenges.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result for nsf logo" id="217" name="Google Shape;21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3149" y="1352968"/>
            <a:ext cx="390648" cy="39379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9"/>
          <p:cNvSpPr txBox="1"/>
          <p:nvPr/>
        </p:nvSpPr>
        <p:spPr>
          <a:xfrm>
            <a:off x="4101893" y="1841409"/>
            <a:ext cx="2400300" cy="577200"/>
          </a:xfrm>
          <a:prstGeom prst="rect">
            <a:avLst/>
          </a:prstGeom>
          <a:noFill/>
          <a:ln>
            <a:noFill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0" cap="none" i="0" lang="en" strike="noStrike" sz="11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Convergence Accelerator 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0" cap="none" i="0" lang="en" strike="noStrike" sz="11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Track A: Open Knowledge Network </a:t>
            </a:r>
            <a:r>
              <a:rPr altLang="en" b="1" cap="none" i="0" lang="en" strike="noStrike" sz="11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2019-2022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9"/>
          <p:cNvGrpSpPr/>
          <p:nvPr/>
        </p:nvGrpSpPr>
        <p:grpSpPr>
          <a:xfrm>
            <a:off x="5333795" y="1417917"/>
            <a:ext cx="390904" cy="263900"/>
            <a:chOff x="-17782" y="-216947"/>
            <a:chExt cx="3235960" cy="2184600"/>
          </a:xfrm>
        </p:grpSpPr>
        <p:sp>
          <p:nvSpPr>
            <p:cNvPr id="220" name="Google Shape;220;p9"/>
            <p:cNvSpPr/>
            <p:nvPr/>
          </p:nvSpPr>
          <p:spPr>
            <a:xfrm>
              <a:off x="482289" y="-216947"/>
              <a:ext cx="2184600" cy="2184600"/>
            </a:xfrm>
            <a:prstGeom prst="ellipse">
              <a:avLst/>
            </a:prstGeom>
            <a:solidFill>
              <a:srgbClr val="01163C"/>
            </a:solidFill>
            <a:ln cap="flat" cmpd="sng" w="38100">
              <a:solidFill>
                <a:srgbClr val="E63107"/>
              </a:solidFill>
              <a:prstDash val="solid"/>
              <a:miter lim="800000"/>
              <a:headEnd len="sm" type="none" w="sm"/>
              <a:tailEnd len="sm" type="none" w="sm"/>
            </a:ln>
          </p:spPr>
          <p:txBody>
            <a:bodyPr anchor="ctr" anchorCtr="0" bIns="34275" lIns="68575" numCol="1" rIns="68575" spcFirstLastPara="1" tIns="34275" wrap="square">
              <a:noAutofit/>
            </a:bodyPr>
            <a:lstStyle/>
            <a:p>
              <a:pPr algn="ctr" indent="0" lvl="0" marL="0" marR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t/>
              </a:r>
              <a:endParaRPr b="0" cap="none" i="0" strike="noStrike" sz="1400" u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1" name="Google Shape;221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17782" y="4870"/>
              <a:ext cx="3235960" cy="182022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22" name="Google Shape;222;p9"/>
          <p:cNvCxnSpPr/>
          <p:nvPr/>
        </p:nvCxnSpPr>
        <p:spPr>
          <a:xfrm>
            <a:off x="3784906" y="2749279"/>
            <a:ext cx="2534400" cy="1500"/>
          </a:xfrm>
          <a:prstGeom prst="straightConnector1">
            <a:avLst/>
          </a:prstGeom>
          <a:noFill/>
          <a:ln cap="flat" cmpd="sng" w="41275">
            <a:solidFill>
              <a:schemeClr val="lt2"/>
            </a:solidFill>
            <a:prstDash val="solid"/>
            <a:miter lim="800000"/>
            <a:headEnd len="sm" type="none" w="sm"/>
            <a:tailEnd len="sm" type="none" w="sm"/>
          </a:ln>
        </p:spPr>
      </p:cxnSp>
      <p:cxnSp>
        <p:nvCxnSpPr>
          <p:cNvPr id="223" name="Google Shape;223;p9"/>
          <p:cNvCxnSpPr/>
          <p:nvPr/>
        </p:nvCxnSpPr>
        <p:spPr>
          <a:xfrm>
            <a:off x="5304719" y="2647004"/>
            <a:ext cx="0" cy="200250"/>
          </a:xfrm>
          <a:prstGeom prst="straightConnector1">
            <a:avLst/>
          </a:prstGeom>
          <a:noFill/>
          <a:ln cap="flat" cmpd="sng" w="41275">
            <a:solidFill>
              <a:schemeClr val="lt2"/>
            </a:solidFill>
            <a:prstDash val="solid"/>
            <a:miter lim="800000"/>
            <a:headEnd len="sm" type="none" w="sm"/>
            <a:tailEnd len="sm" type="none" w="sm"/>
          </a:ln>
        </p:spPr>
      </p:cxnSp>
      <p:sp>
        <p:nvSpPr>
          <p:cNvPr id="224" name="Google Shape;224;p9"/>
          <p:cNvSpPr txBox="1"/>
          <p:nvPr/>
        </p:nvSpPr>
        <p:spPr>
          <a:xfrm>
            <a:off x="4881969" y="2430749"/>
            <a:ext cx="849600" cy="238500"/>
          </a:xfrm>
          <a:prstGeom prst="rect">
            <a:avLst/>
          </a:prstGeom>
          <a:solidFill>
            <a:srgbClr val="FEBF11"/>
          </a:solidFill>
          <a:ln>
            <a:noFill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1" cap="none" i="0" lang="en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Sept 2019</a:t>
            </a:r>
            <a:endParaRPr b="0" cap="none" i="0" strike="noStrike" sz="11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SGS       logo" id="225" name="Google Shape;225;p9"/>
          <p:cNvPicPr preferRelativeResize="0"/>
          <p:nvPr/>
        </p:nvPicPr>
        <p:blipFill rotWithShape="1">
          <a:blip r:embed="rId5">
            <a:alphaModFix/>
          </a:blip>
          <a:srcRect b="30877" l="0" r="0" t="25448"/>
          <a:stretch/>
        </p:blipFill>
        <p:spPr>
          <a:xfrm>
            <a:off x="6105195" y="4324089"/>
            <a:ext cx="571500" cy="2495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nsf logo" id="226" name="Google Shape;22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90635" y="3816165"/>
            <a:ext cx="410121" cy="4134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p9"/>
          <p:cNvCxnSpPr/>
          <p:nvPr/>
        </p:nvCxnSpPr>
        <p:spPr>
          <a:xfrm flipH="1" rot="10800000">
            <a:off x="4454555" y="3043300"/>
            <a:ext cx="2618550" cy="15525"/>
          </a:xfrm>
          <a:prstGeom prst="straightConnector1">
            <a:avLst/>
          </a:prstGeom>
          <a:noFill/>
          <a:ln cap="flat" cmpd="sng" w="41275">
            <a:solidFill>
              <a:schemeClr val="lt2"/>
            </a:solidFill>
            <a:prstDash val="solid"/>
            <a:miter lim="800000"/>
            <a:headEnd len="sm" type="none" w="sm"/>
            <a:tailEnd len="sm" type="none" w="sm"/>
          </a:ln>
        </p:spPr>
      </p:cxnSp>
      <p:pic>
        <p:nvPicPr>
          <p:cNvPr descr="A screenshot of a website  Description automatically generated with low confidence" id="228" name="Google Shape;228;p9"/>
          <p:cNvPicPr preferRelativeResize="0"/>
          <p:nvPr/>
        </p:nvPicPr>
        <p:blipFill rotWithShape="1">
          <a:blip r:embed="rId6">
            <a:alphaModFix/>
          </a:blip>
          <a:srcRect b="9014" l="0" r="25272" t="57425"/>
          <a:stretch/>
        </p:blipFill>
        <p:spPr>
          <a:xfrm>
            <a:off x="4837953" y="3442303"/>
            <a:ext cx="2187187" cy="3175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SA       logo" id="229" name="Google Shape;229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63755" y="3847100"/>
            <a:ext cx="351583" cy="3515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IH        logo" id="230" name="Google Shape;230;p9"/>
          <p:cNvPicPr preferRelativeResize="0"/>
          <p:nvPr/>
        </p:nvPicPr>
        <p:blipFill rotWithShape="1">
          <a:blip r:embed="rId8">
            <a:alphaModFix/>
          </a:blip>
          <a:srcRect b="0" l="5294" r="0" t="19575"/>
          <a:stretch/>
        </p:blipFill>
        <p:spPr>
          <a:xfrm>
            <a:off x="5978340" y="3861682"/>
            <a:ext cx="400494" cy="3400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IJ        logo" id="231" name="Google Shape;231;p9"/>
          <p:cNvPicPr preferRelativeResize="0"/>
          <p:nvPr/>
        </p:nvPicPr>
        <p:blipFill rotWithShape="1">
          <a:blip r:embed="rId9">
            <a:alphaModFix/>
          </a:blip>
          <a:srcRect b="31346" l="0" r="0" t="31579"/>
          <a:stretch/>
        </p:blipFill>
        <p:spPr>
          <a:xfrm>
            <a:off x="5160722" y="4306434"/>
            <a:ext cx="758311" cy="2811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AA       logo" id="232" name="Google Shape;232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504861" y="3876314"/>
            <a:ext cx="310818" cy="3108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3" name="Google Shape;233;p9"/>
          <p:cNvCxnSpPr/>
          <p:nvPr/>
        </p:nvCxnSpPr>
        <p:spPr>
          <a:xfrm>
            <a:off x="5913355" y="2951050"/>
            <a:ext cx="0" cy="200250"/>
          </a:xfrm>
          <a:prstGeom prst="straightConnector1">
            <a:avLst/>
          </a:prstGeom>
          <a:noFill/>
          <a:ln cap="flat" cmpd="sng" w="41275">
            <a:solidFill>
              <a:schemeClr val="lt2"/>
            </a:solidFill>
            <a:prstDash val="solid"/>
            <a:miter lim="800000"/>
            <a:headEnd len="sm" type="none" w="sm"/>
            <a:tailEnd len="sm" type="none" w="sm"/>
          </a:ln>
        </p:spPr>
      </p:cxnSp>
      <p:sp>
        <p:nvSpPr>
          <p:cNvPr id="234" name="Google Shape;234;p9"/>
          <p:cNvSpPr txBox="1"/>
          <p:nvPr/>
        </p:nvSpPr>
        <p:spPr>
          <a:xfrm>
            <a:off x="5418321" y="3098854"/>
            <a:ext cx="989550" cy="238500"/>
          </a:xfrm>
          <a:prstGeom prst="rect">
            <a:avLst/>
          </a:prstGeom>
          <a:solidFill>
            <a:srgbClr val="FEBF11"/>
          </a:solidFill>
          <a:ln>
            <a:noFill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1" cap="none" i="0" lang="en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March 2023</a:t>
            </a:r>
            <a:endParaRPr b="0" cap="none" i="0" strike="noStrike" sz="11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5" name="Google Shape;235;p9"/>
          <p:cNvCxnSpPr/>
          <p:nvPr/>
        </p:nvCxnSpPr>
        <p:spPr>
          <a:xfrm>
            <a:off x="6368575" y="2756072"/>
            <a:ext cx="565500" cy="0"/>
          </a:xfrm>
          <a:prstGeom prst="straightConnector1">
            <a:avLst/>
          </a:prstGeom>
          <a:noFill/>
          <a:ln cap="flat" cmpd="sng" w="41275">
            <a:solidFill>
              <a:schemeClr val="lt2"/>
            </a:solidFill>
            <a:prstDash val="dot"/>
            <a:miter lim="800000"/>
            <a:headEnd len="sm" type="none" w="sm"/>
            <a:tailEnd len="sm" type="none" w="sm"/>
          </a:ln>
        </p:spPr>
      </p:cxnSp>
      <p:cxnSp>
        <p:nvCxnSpPr>
          <p:cNvPr id="236" name="Google Shape;236;p9"/>
          <p:cNvCxnSpPr/>
          <p:nvPr/>
        </p:nvCxnSpPr>
        <p:spPr>
          <a:xfrm>
            <a:off x="182849" y="3063996"/>
            <a:ext cx="540600" cy="0"/>
          </a:xfrm>
          <a:prstGeom prst="straightConnector1">
            <a:avLst/>
          </a:prstGeom>
          <a:noFill/>
          <a:ln cap="flat" cmpd="sng" w="41275">
            <a:solidFill>
              <a:schemeClr val="lt2"/>
            </a:solidFill>
            <a:prstDash val="dot"/>
            <a:miter lim="800000"/>
            <a:headEnd len="sm" type="none" w="sm"/>
            <a:tailEnd len="sm" type="none" w="sm"/>
          </a:ln>
        </p:spPr>
      </p:cxnSp>
      <p:pic>
        <p:nvPicPr>
          <p:cNvPr descr="Graphical user interface  Description automatically generated" id="237" name="Google Shape;237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767198" y="1205574"/>
            <a:ext cx="570848" cy="688587"/>
          </a:xfrm>
          <a:prstGeom prst="rect">
            <a:avLst/>
          </a:prstGeom>
          <a:noFill/>
          <a:ln>
            <a:noFill/>
          </a:ln>
          <a:effectLst>
            <a:outerShdw algn="tl" blurRad="292100" dir="2700000" dist="139700" rotWithShape="0">
              <a:srgbClr val="333333">
                <a:alpha val="64705"/>
              </a:srgbClr>
            </a:outerShdw>
          </a:effectLst>
        </p:spPr>
      </p:pic>
      <p:sp>
        <p:nvSpPr>
          <p:cNvPr id="238" name="Google Shape;238;p9"/>
          <p:cNvSpPr txBox="1"/>
          <p:nvPr/>
        </p:nvSpPr>
        <p:spPr>
          <a:xfrm>
            <a:off x="1888450" y="1946501"/>
            <a:ext cx="2279700" cy="408000"/>
          </a:xfrm>
          <a:prstGeom prst="rect">
            <a:avLst/>
          </a:prstGeom>
          <a:noFill/>
          <a:ln>
            <a:noFill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0" cap="none" i="0" lang="en" strike="noStrike" sz="11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Big Data Interagency Working Group Workshop on OKN @ NLM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9" name="Google Shape;239;p9"/>
          <p:cNvCxnSpPr/>
          <p:nvPr/>
        </p:nvCxnSpPr>
        <p:spPr>
          <a:xfrm>
            <a:off x="3033863" y="2647004"/>
            <a:ext cx="0" cy="200250"/>
          </a:xfrm>
          <a:prstGeom prst="straightConnector1">
            <a:avLst/>
          </a:prstGeom>
          <a:noFill/>
          <a:ln cap="flat" cmpd="sng" w="41275">
            <a:solidFill>
              <a:schemeClr val="lt2"/>
            </a:solidFill>
            <a:prstDash val="solid"/>
            <a:miter lim="800000"/>
            <a:headEnd len="sm" type="none" w="sm"/>
            <a:tailEnd len="sm" type="none" w="sm"/>
          </a:ln>
        </p:spPr>
      </p:cxnSp>
      <p:sp>
        <p:nvSpPr>
          <p:cNvPr id="240" name="Google Shape;240;p9"/>
          <p:cNvSpPr txBox="1"/>
          <p:nvPr/>
        </p:nvSpPr>
        <p:spPr>
          <a:xfrm>
            <a:off x="2639275" y="2430297"/>
            <a:ext cx="778050" cy="238500"/>
          </a:xfrm>
          <a:prstGeom prst="rect">
            <a:avLst/>
          </a:prstGeom>
          <a:solidFill>
            <a:srgbClr val="FEBF11"/>
          </a:solidFill>
          <a:ln>
            <a:noFill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1" cap="none" i="0" lang="en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Oct 2018</a:t>
            </a:r>
            <a:endParaRPr b="0" cap="none" i="0" strike="noStrike" sz="11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1" name="Google Shape;241;p9"/>
          <p:cNvCxnSpPr/>
          <p:nvPr/>
        </p:nvCxnSpPr>
        <p:spPr>
          <a:xfrm>
            <a:off x="1501213" y="2742120"/>
            <a:ext cx="2625075" cy="4950"/>
          </a:xfrm>
          <a:prstGeom prst="straightConnector1">
            <a:avLst/>
          </a:prstGeom>
          <a:noFill/>
          <a:ln cap="flat" cmpd="sng" w="41275">
            <a:solidFill>
              <a:schemeClr val="lt2"/>
            </a:solidFill>
            <a:prstDash val="solid"/>
            <a:miter lim="800000"/>
            <a:headEnd len="sm" type="none" w="sm"/>
            <a:tailEnd len="sm" type="none" w="sm"/>
          </a:ln>
        </p:spPr>
      </p:cxnSp>
      <p:pic>
        <p:nvPicPr>
          <p:cNvPr descr="10 Big Ideas | MCB Blog" id="242" name="Google Shape;242;p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44672" y="1263143"/>
            <a:ext cx="842945" cy="573449"/>
          </a:xfrm>
          <a:prstGeom prst="rect">
            <a:avLst/>
          </a:prstGeom>
          <a:noFill/>
          <a:ln>
            <a:noFill/>
          </a:ln>
          <a:effectLst>
            <a:outerShdw algn="tl" blurRad="292100" dir="2700000" dist="139700" rotWithShape="0">
              <a:srgbClr val="333333">
                <a:alpha val="64705"/>
              </a:srgbClr>
            </a:outerShdw>
          </a:effectLst>
        </p:spPr>
      </p:pic>
      <p:sp>
        <p:nvSpPr>
          <p:cNvPr id="243" name="Google Shape;243;p9"/>
          <p:cNvSpPr txBox="1"/>
          <p:nvPr/>
        </p:nvSpPr>
        <p:spPr>
          <a:xfrm>
            <a:off x="234196" y="1946501"/>
            <a:ext cx="1747200" cy="408000"/>
          </a:xfrm>
          <a:prstGeom prst="rect">
            <a:avLst/>
          </a:prstGeom>
          <a:noFill/>
          <a:ln>
            <a:noFill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0" cap="none" i="0" lang="en" strike="noStrike" sz="11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NSF Harnessing the Data Revolution Big Idea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" name="Google Shape;244;p9"/>
          <p:cNvCxnSpPr/>
          <p:nvPr/>
        </p:nvCxnSpPr>
        <p:spPr>
          <a:xfrm>
            <a:off x="1037180" y="2647004"/>
            <a:ext cx="0" cy="200250"/>
          </a:xfrm>
          <a:prstGeom prst="straightConnector1">
            <a:avLst/>
          </a:prstGeom>
          <a:noFill/>
          <a:ln cap="flat" cmpd="sng" w="41275">
            <a:solidFill>
              <a:schemeClr val="lt2"/>
            </a:solidFill>
            <a:prstDash val="solid"/>
            <a:miter lim="800000"/>
            <a:headEnd len="sm" type="none" w="sm"/>
            <a:tailEnd len="sm" type="none" w="sm"/>
          </a:ln>
        </p:spPr>
      </p:cxnSp>
      <p:sp>
        <p:nvSpPr>
          <p:cNvPr id="245" name="Google Shape;245;p9"/>
          <p:cNvSpPr txBox="1"/>
          <p:nvPr/>
        </p:nvSpPr>
        <p:spPr>
          <a:xfrm>
            <a:off x="784340" y="2430925"/>
            <a:ext cx="489600" cy="2385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1" cap="none" i="0" lang="en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 b="0" cap="none" i="0" strike="noStrike" sz="11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6" name="Google Shape;246;p9"/>
          <p:cNvCxnSpPr/>
          <p:nvPr/>
        </p:nvCxnSpPr>
        <p:spPr>
          <a:xfrm flipH="1" rot="10800000">
            <a:off x="196280" y="2742144"/>
            <a:ext cx="2186100" cy="2475"/>
          </a:xfrm>
          <a:prstGeom prst="straightConnector1">
            <a:avLst/>
          </a:prstGeom>
          <a:noFill/>
          <a:ln cap="flat" cmpd="sng" w="41275">
            <a:solidFill>
              <a:schemeClr val="lt2"/>
            </a:solidFill>
            <a:prstDash val="solid"/>
            <a:miter lim="800000"/>
            <a:headEnd len="sm" type="none" w="sm"/>
            <a:tailEnd len="sm" type="none" w="sm"/>
          </a:ln>
        </p:spPr>
      </p:cxnSp>
      <p:sp>
        <p:nvSpPr>
          <p:cNvPr id="247" name="Google Shape;247;p9"/>
          <p:cNvSpPr txBox="1"/>
          <p:nvPr/>
        </p:nvSpPr>
        <p:spPr>
          <a:xfrm>
            <a:off x="1846950" y="4058495"/>
            <a:ext cx="3001200" cy="577200"/>
          </a:xfrm>
          <a:prstGeom prst="rect">
            <a:avLst/>
          </a:prstGeom>
          <a:noFill/>
          <a:ln>
            <a:noFill/>
          </a:ln>
        </p:spPr>
        <p:txBody>
          <a:bodyPr anchor="t" anchorCtr="0" bIns="33350" lIns="67850" numCol="1" rIns="67850" spcFirstLastPara="1" tIns="33350" wrap="square">
            <a:noAutofit/>
          </a:bodyPr>
          <a:lstStyle/>
          <a:p>
            <a:pPr algn="ctr" indent="0" lvl="0" marL="0" marR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altLang="en" b="0" cap="none" i="0" lang="en" strike="noStrike" sz="11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Proto-OKN Innovation Sprint, Feb-June 2022.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indent="0" lvl="0" marL="0" marR="0" rtl="0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altLang="en" b="0" cap="none" i="0" lang="en" strike="noStrike" sz="11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Design Workshop, June 2022,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indent="0" lvl="0" marL="0" marR="0" rtl="0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altLang="en" b="0" cap="none" i="0" lang="en" strike="noStrike" sz="11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OKN Roadmap Report, Sept 2022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diagram  Description automatically generated" id="248" name="Google Shape;248;p9"/>
          <p:cNvPicPr preferRelativeResize="0"/>
          <p:nvPr/>
        </p:nvPicPr>
        <p:blipFill rotWithShape="1">
          <a:blip r:embed="rId13">
            <a:alphaModFix/>
          </a:blip>
          <a:srcRect b="53096" l="1882" r="0" t="16531"/>
          <a:stretch/>
        </p:blipFill>
        <p:spPr>
          <a:xfrm>
            <a:off x="2429369" y="3442303"/>
            <a:ext cx="1727958" cy="4965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9" name="Google Shape;249;p9"/>
          <p:cNvCxnSpPr/>
          <p:nvPr/>
        </p:nvCxnSpPr>
        <p:spPr>
          <a:xfrm>
            <a:off x="3295760" y="2957248"/>
            <a:ext cx="0" cy="200250"/>
          </a:xfrm>
          <a:prstGeom prst="straightConnector1">
            <a:avLst/>
          </a:prstGeom>
          <a:noFill/>
          <a:ln cap="flat" cmpd="sng" w="41275">
            <a:solidFill>
              <a:schemeClr val="lt2"/>
            </a:solidFill>
            <a:prstDash val="solid"/>
            <a:miter lim="800000"/>
            <a:headEnd len="sm" type="none" w="sm"/>
            <a:tailEnd len="sm" type="none" w="sm"/>
          </a:ln>
        </p:spPr>
      </p:cxnSp>
      <p:sp>
        <p:nvSpPr>
          <p:cNvPr id="250" name="Google Shape;250;p9"/>
          <p:cNvSpPr txBox="1"/>
          <p:nvPr/>
        </p:nvSpPr>
        <p:spPr>
          <a:xfrm>
            <a:off x="2866249" y="3105149"/>
            <a:ext cx="849600" cy="238500"/>
          </a:xfrm>
          <a:prstGeom prst="rect">
            <a:avLst/>
          </a:prstGeom>
          <a:solidFill>
            <a:srgbClr val="FEBF11"/>
          </a:solidFill>
          <a:ln>
            <a:noFill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1" cap="none" i="0" lang="en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Sept 2022</a:t>
            </a:r>
            <a:endParaRPr b="0" cap="none" i="0" strike="noStrike" sz="11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1" name="Google Shape;251;p9"/>
          <p:cNvCxnSpPr/>
          <p:nvPr/>
        </p:nvCxnSpPr>
        <p:spPr>
          <a:xfrm>
            <a:off x="2254385" y="3053864"/>
            <a:ext cx="2200275" cy="4950"/>
          </a:xfrm>
          <a:prstGeom prst="straightConnector1">
            <a:avLst/>
          </a:prstGeom>
          <a:noFill/>
          <a:ln cap="flat" cmpd="sng" w="41275">
            <a:solidFill>
              <a:schemeClr val="lt2"/>
            </a:solidFill>
            <a:prstDash val="solid"/>
            <a:miter lim="800000"/>
            <a:headEnd len="sm" type="none" w="sm"/>
            <a:tailEnd len="sm" type="none" w="sm"/>
          </a:ln>
        </p:spPr>
      </p:cxnSp>
      <p:pic>
        <p:nvPicPr>
          <p:cNvPr descr="Background pattern  Description automatically generated" id="252" name="Google Shape;252;p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31253" y="3442303"/>
            <a:ext cx="610457" cy="78598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9"/>
          <p:cNvSpPr txBox="1"/>
          <p:nvPr/>
        </p:nvSpPr>
        <p:spPr>
          <a:xfrm>
            <a:off x="221708" y="4227770"/>
            <a:ext cx="1828800" cy="408000"/>
          </a:xfrm>
          <a:prstGeom prst="rect">
            <a:avLst/>
          </a:prstGeom>
          <a:noFill/>
          <a:ln>
            <a:noFill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0" cap="none" i="0" lang="en" strike="noStrike" sz="11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Special Issue of the AI Magazine on OKN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4" name="Google Shape;254;p9"/>
          <p:cNvCxnSpPr/>
          <p:nvPr/>
        </p:nvCxnSpPr>
        <p:spPr>
          <a:xfrm>
            <a:off x="1136953" y="2955723"/>
            <a:ext cx="0" cy="200250"/>
          </a:xfrm>
          <a:prstGeom prst="straightConnector1">
            <a:avLst/>
          </a:prstGeom>
          <a:noFill/>
          <a:ln cap="flat" cmpd="sng" w="41275">
            <a:solidFill>
              <a:schemeClr val="lt2"/>
            </a:solidFill>
            <a:prstDash val="solid"/>
            <a:miter lim="800000"/>
            <a:headEnd len="sm" type="none" w="sm"/>
            <a:tailEnd len="sm" type="none" w="sm"/>
          </a:ln>
        </p:spPr>
      </p:cxnSp>
      <p:sp>
        <p:nvSpPr>
          <p:cNvPr id="255" name="Google Shape;255;p9"/>
          <p:cNvSpPr txBox="1"/>
          <p:nvPr/>
        </p:nvSpPr>
        <p:spPr>
          <a:xfrm>
            <a:off x="639588" y="3124220"/>
            <a:ext cx="989550" cy="238500"/>
          </a:xfrm>
          <a:prstGeom prst="rect">
            <a:avLst/>
          </a:prstGeom>
          <a:solidFill>
            <a:srgbClr val="FEBF11"/>
          </a:solidFill>
          <a:ln>
            <a:noFill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1" cap="none" i="0" lang="en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March 2022</a:t>
            </a:r>
            <a:endParaRPr b="0" cap="none" i="0" strike="noStrike" sz="11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6" name="Google Shape;256;p9"/>
          <p:cNvCxnSpPr/>
          <p:nvPr/>
        </p:nvCxnSpPr>
        <p:spPr>
          <a:xfrm flipH="1" rot="10800000">
            <a:off x="513464" y="3053871"/>
            <a:ext cx="1740825" cy="10125"/>
          </a:xfrm>
          <a:prstGeom prst="straightConnector1">
            <a:avLst/>
          </a:prstGeom>
          <a:noFill/>
          <a:ln cap="flat" cmpd="sng" w="41275">
            <a:solidFill>
              <a:schemeClr val="lt2"/>
            </a:solidFill>
            <a:prstDash val="solid"/>
            <a:miter lim="800000"/>
            <a:headEnd len="sm" type="none" w="sm"/>
            <a:tailEnd len="sm" type="none" w="sm"/>
          </a:ln>
        </p:spPr>
      </p:cxnSp>
      <p:pic>
        <p:nvPicPr>
          <p:cNvPr descr="Home - NSCAI" id="257" name="Google Shape;257;p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474595" y="1268246"/>
            <a:ext cx="463110" cy="563243"/>
          </a:xfrm>
          <a:prstGeom prst="rect">
            <a:avLst/>
          </a:prstGeom>
          <a:noFill/>
          <a:ln>
            <a:noFill/>
          </a:ln>
          <a:effectLst>
            <a:outerShdw algn="tl" blurRad="190500" rotWithShape="0">
              <a:srgbClr val="000000">
                <a:alpha val="69411"/>
              </a:srgbClr>
            </a:outerShdw>
          </a:effectLst>
        </p:spPr>
      </p:pic>
      <p:sp>
        <p:nvSpPr>
          <p:cNvPr id="258" name="Google Shape;258;p9"/>
          <p:cNvSpPr txBox="1"/>
          <p:nvPr/>
        </p:nvSpPr>
        <p:spPr>
          <a:xfrm>
            <a:off x="6507874" y="1841409"/>
            <a:ext cx="2454900" cy="577200"/>
          </a:xfrm>
          <a:prstGeom prst="rect">
            <a:avLst/>
          </a:prstGeom>
          <a:noFill/>
          <a:ln>
            <a:noFill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0" cap="none" i="0" lang="en" strike="noStrike" sz="110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Report of the National Security Commission on AI. Recognizes the need for OKN</a:t>
            </a:r>
            <a:endParaRPr b="0" cap="none" i="0" strike="noStrike" sz="1100" u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9" name="Google Shape;259;p9"/>
          <p:cNvCxnSpPr/>
          <p:nvPr/>
        </p:nvCxnSpPr>
        <p:spPr>
          <a:xfrm>
            <a:off x="7735297" y="2658680"/>
            <a:ext cx="0" cy="200250"/>
          </a:xfrm>
          <a:prstGeom prst="straightConnector1">
            <a:avLst/>
          </a:prstGeom>
          <a:noFill/>
          <a:ln cap="flat" cmpd="sng" w="41275">
            <a:solidFill>
              <a:schemeClr val="accent1"/>
            </a:solidFill>
            <a:prstDash val="solid"/>
            <a:miter lim="800000"/>
            <a:headEnd len="sm" type="none" w="sm"/>
            <a:tailEnd len="sm" type="none" w="sm"/>
          </a:ln>
        </p:spPr>
      </p:cxnSp>
      <p:sp>
        <p:nvSpPr>
          <p:cNvPr id="260" name="Google Shape;260;p9"/>
          <p:cNvSpPr txBox="1"/>
          <p:nvPr/>
        </p:nvSpPr>
        <p:spPr>
          <a:xfrm>
            <a:off x="7240538" y="2435106"/>
            <a:ext cx="989550" cy="238500"/>
          </a:xfrm>
          <a:prstGeom prst="rect">
            <a:avLst/>
          </a:prstGeom>
          <a:solidFill>
            <a:srgbClr val="FEBF11"/>
          </a:solidFill>
          <a:ln>
            <a:noFill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1" cap="none" i="0" lang="en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March 2021</a:t>
            </a:r>
            <a:endParaRPr b="0" cap="none" i="0" strike="noStrike" sz="11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1" name="Google Shape;261;p9"/>
          <p:cNvCxnSpPr/>
          <p:nvPr/>
        </p:nvCxnSpPr>
        <p:spPr>
          <a:xfrm>
            <a:off x="6889016" y="2756143"/>
            <a:ext cx="1327050" cy="4275"/>
          </a:xfrm>
          <a:prstGeom prst="straightConnector1">
            <a:avLst/>
          </a:prstGeom>
          <a:noFill/>
          <a:ln cap="flat" cmpd="sng" w="41275">
            <a:solidFill>
              <a:schemeClr val="lt2"/>
            </a:solidFill>
            <a:prstDash val="solid"/>
            <a:miter lim="800000"/>
            <a:headEnd len="sm" type="none" w="sm"/>
            <a:tailEnd len="sm" type="none" w="sm"/>
          </a:ln>
        </p:spPr>
      </p:cxnSp>
      <p:grpSp>
        <p:nvGrpSpPr>
          <p:cNvPr id="262" name="Google Shape;262;p9"/>
          <p:cNvGrpSpPr/>
          <p:nvPr/>
        </p:nvGrpSpPr>
        <p:grpSpPr>
          <a:xfrm>
            <a:off x="7073210" y="2939388"/>
            <a:ext cx="1654425" cy="200250"/>
            <a:chOff x="10466369" y="3919184"/>
            <a:chExt cx="2205900" cy="267000"/>
          </a:xfrm>
        </p:grpSpPr>
        <p:cxnSp>
          <p:nvCxnSpPr>
            <p:cNvPr id="263" name="Google Shape;263;p9"/>
            <p:cNvCxnSpPr/>
            <p:nvPr/>
          </p:nvCxnSpPr>
          <p:spPr>
            <a:xfrm>
              <a:off x="11765929" y="3919184"/>
              <a:ext cx="0" cy="267000"/>
            </a:xfrm>
            <a:prstGeom prst="straightConnector1">
              <a:avLst/>
            </a:prstGeom>
            <a:noFill/>
            <a:ln cap="flat" cmpd="sng" w="41275">
              <a:solidFill>
                <a:schemeClr val="lt2"/>
              </a:solidFill>
              <a:prstDash val="solid"/>
              <a:miter lim="800000"/>
              <a:headEnd len="sm" type="none" w="sm"/>
              <a:tailEnd len="sm" type="none" w="sm"/>
            </a:ln>
          </p:spPr>
        </p:cxnSp>
        <p:cxnSp>
          <p:nvCxnSpPr>
            <p:cNvPr id="264" name="Google Shape;264;p9"/>
            <p:cNvCxnSpPr/>
            <p:nvPr/>
          </p:nvCxnSpPr>
          <p:spPr>
            <a:xfrm flipH="1" rot="10800000">
              <a:off x="10466369" y="4046932"/>
              <a:ext cx="2205900" cy="7800"/>
            </a:xfrm>
            <a:prstGeom prst="straightConnector1">
              <a:avLst/>
            </a:prstGeom>
            <a:noFill/>
            <a:ln cap="flat" cmpd="sng" w="41275">
              <a:solidFill>
                <a:schemeClr val="lt2"/>
              </a:solidFill>
              <a:prstDash val="solid"/>
              <a:miter lim="800000"/>
              <a:headEnd len="sm" type="none" w="sm"/>
              <a:tailEnd len="med" type="triangle" w="med"/>
            </a:ln>
          </p:spPr>
        </p:cxnSp>
      </p:grpSp>
      <p:pic>
        <p:nvPicPr>
          <p:cNvPr descr="A blue background with white dots and lines  Description automatically generated" id="265" name="Google Shape;265;p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489571" y="3421810"/>
            <a:ext cx="1150024" cy="31754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9"/>
          <p:cNvSpPr txBox="1"/>
          <p:nvPr/>
        </p:nvSpPr>
        <p:spPr>
          <a:xfrm>
            <a:off x="7503248" y="3488316"/>
            <a:ext cx="1072500" cy="192300"/>
          </a:xfrm>
          <a:prstGeom prst="rect">
            <a:avLst/>
          </a:prstGeom>
          <a:noFill/>
          <a:ln>
            <a:noFill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altLang="en" b="1" cap="none" i="0" lang="en" strike="noStrike" sz="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Proto-OKN Kickoff</a:t>
            </a:r>
            <a:endParaRPr b="0" cap="none" i="0" strike="noStrike" sz="11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/>
          <p:cNvSpPr txBox="1"/>
          <p:nvPr/>
        </p:nvSpPr>
        <p:spPr>
          <a:xfrm>
            <a:off x="7614698" y="3115200"/>
            <a:ext cx="849600" cy="238500"/>
          </a:xfrm>
          <a:prstGeom prst="rect">
            <a:avLst/>
          </a:prstGeom>
          <a:solidFill>
            <a:srgbClr val="FEBF11"/>
          </a:solidFill>
          <a:ln>
            <a:noFill/>
          </a:ln>
        </p:spPr>
        <p:txBody>
          <a:bodyPr anchor="t" anchorCtr="0" bIns="34275" lIns="68575" numCol="1" rIns="68575" spcFirstLastPara="1" tIns="34275" wrap="square">
            <a:sp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altLang="en" b="1" cap="none" i="0" lang="en" strike="noStrike" sz="11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Oct 2023</a:t>
            </a:r>
            <a:endParaRPr b="0" cap="none" i="0" strike="noStrike" sz="11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 txBox="1"/>
          <p:nvPr/>
        </p:nvSpPr>
        <p:spPr>
          <a:xfrm>
            <a:off x="210219" y="4738761"/>
            <a:ext cx="8724300" cy="310800"/>
          </a:xfrm>
          <a:prstGeom prst="rect">
            <a:avLst/>
          </a:prstGeom>
          <a:noFill/>
          <a:ln>
            <a:noFill/>
          </a:ln>
        </p:spPr>
        <p:txBody>
          <a:bodyPr anchor="t" anchorCtr="0" bIns="33350" lIns="67850" numCol="1" rIns="67850" spcFirstLastPara="1" tIns="33350" wrap="square">
            <a:noAutofit/>
          </a:bodyPr>
          <a:lstStyle/>
          <a:p>
            <a:pPr algn="ctr"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r>
              <a:rPr altLang="en" b="1" cap="none" i="0" lang="en" strike="noStrike" sz="1300" u="none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“Knowledge Graphs”—a data-driven definition: Real-world entities and the relationships among them</a:t>
            </a:r>
            <a:endParaRPr b="1" cap="none" i="0" strike="noStrike" sz="1300" u="none">
              <a:solidFill>
                <a:schemeClr val="l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9" name="Google Shape;269;p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="t" anchorCtr="0" bIns="91425" lIns="91425" numCol="1" rIns="91425" spcFirstLastPara="1" tIns="91425" wrap="square">
            <a:noAutofit/>
          </a:bodyPr>
          <a:lstStyle/>
          <a:p>
            <a:pPr algn="r"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altLang="en" lang="en"/>
              <a:t>‹#›</a:t>
            </a:fld>
            <a:endParaRPr/>
          </a:p>
        </p:txBody>
      </p:sp>
      <p:cxnSp>
        <p:nvCxnSpPr>
          <p:cNvPr id="270" name="Google Shape;270;p9"/>
          <p:cNvCxnSpPr/>
          <p:nvPr/>
        </p:nvCxnSpPr>
        <p:spPr>
          <a:xfrm>
            <a:off x="8253362" y="2768925"/>
            <a:ext cx="565500" cy="0"/>
          </a:xfrm>
          <a:prstGeom prst="straightConnector1">
            <a:avLst/>
          </a:prstGeom>
          <a:noFill/>
          <a:ln cap="flat" cmpd="sng" w="41275">
            <a:solidFill>
              <a:schemeClr val="lt2"/>
            </a:solidFill>
            <a:prstDash val="dot"/>
            <a:miter lim="800000"/>
            <a:headEnd len="sm" type="none" w="sm"/>
            <a:tailEnd len="sm" type="none" w="sm"/>
          </a:ln>
        </p:spPr>
      </p:cxnSp>
      <p:pic>
        <p:nvPicPr>
          <p:cNvPr id="271" name="Google Shape;271;p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983686" y="3846063"/>
            <a:ext cx="2111624" cy="78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BDIH Dark">
  <a:themeElements>
    <a:clrScheme name="BDIH">
      <a:dk1>
        <a:srgbClr val="333333"/>
      </a:dk1>
      <a:lt1>
        <a:srgbClr val="E2E7ED"/>
      </a:lt1>
      <a:dk2>
        <a:srgbClr val="000000"/>
      </a:dk2>
      <a:lt2>
        <a:srgbClr val="FFFFFF"/>
      </a:lt2>
      <a:accent1>
        <a:srgbClr val="085EAC"/>
      </a:accent1>
      <a:accent2>
        <a:srgbClr val="47ABE0"/>
      </a:accent2>
      <a:accent3>
        <a:srgbClr val="1C3E59"/>
      </a:accent3>
      <a:accent4>
        <a:srgbClr val="E6D841"/>
      </a:accent4>
      <a:accent5>
        <a:srgbClr val="A2234E"/>
      </a:accent5>
      <a:accent6>
        <a:srgbClr val="F00052"/>
      </a:accent6>
      <a:hlink>
        <a:srgbClr val="47ABE0"/>
      </a:hlink>
      <a:folHlink>
        <a:srgbClr val="085EA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