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Arial Narrow"/>
      <p:regular r:id="rId14"/>
      <p:bold r:id="rId15"/>
      <p:italic r:id="rId16"/>
      <p:boldItalic r:id="rId17"/>
    </p:embeddedFont>
    <p:embeddedFont>
      <p:font typeface="Oswald"/>
      <p:regular r:id="rId18"/>
      <p:bold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ArialNarrow-bold.fntdata"/><Relationship Id="rId14" Type="http://schemas.openxmlformats.org/officeDocument/2006/relationships/font" Target="fonts/ArialNarrow-regular.fntdata"/><Relationship Id="rId17" Type="http://schemas.openxmlformats.org/officeDocument/2006/relationships/font" Target="fonts/ArialNarrow-boldItalic.fntdata"/><Relationship Id="rId16" Type="http://schemas.openxmlformats.org/officeDocument/2006/relationships/font" Target="fonts/ArialNarrow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swald-bold.fntdata"/><Relationship Id="rId6" Type="http://schemas.openxmlformats.org/officeDocument/2006/relationships/slide" Target="slides/slide1.xml"/><Relationship Id="rId18" Type="http://schemas.openxmlformats.org/officeDocument/2006/relationships/font" Target="fonts/Oswal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c816cd15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c816cd15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6e48e0eb1a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6e48e0eb1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c816cd1528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c816cd152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6e48e0eb1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6e48e0eb1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c816cd152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c816cd152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c816cd1528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2c816cd1528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6e48e0eb1a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6e48e0eb1a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14.png"/><Relationship Id="rId13" Type="http://schemas.openxmlformats.org/officeDocument/2006/relationships/image" Target="../media/image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4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-7975"/>
            <a:ext cx="9144000" cy="27759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8" y="5159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800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Semantic Technology and Artificial Intelligence Applications in Earth and Environmental Science</a:t>
            </a:r>
            <a:endParaRPr sz="4800"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Anne E Thessen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 Narrow"/>
                <a:ea typeface="Arial Narrow"/>
                <a:cs typeface="Arial Narrow"/>
                <a:sym typeface="Arial Narrow"/>
              </a:rPr>
              <a:t>University of Colorado Anschutz</a:t>
            </a:r>
            <a:endParaRPr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4056" y="3949475"/>
            <a:ext cx="3395894" cy="75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0" y="140225"/>
            <a:ext cx="91440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Addressing Societal Needs Requires Multiple Data Sets From Multiple Disciplines</a:t>
            </a:r>
            <a:endParaRPr sz="2420"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325" y="859025"/>
            <a:ext cx="7004791" cy="42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type="title"/>
          </p:nvPr>
        </p:nvSpPr>
        <p:spPr>
          <a:xfrm>
            <a:off x="0" y="140225"/>
            <a:ext cx="9144000" cy="8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20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Need To Integrate VERY Heterogeneous Data</a:t>
            </a:r>
            <a:endParaRPr sz="2420"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6325" y="859025"/>
            <a:ext cx="7004791" cy="428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Predicting Phenotype Given Genotype and Environment- Limitations</a:t>
            </a:r>
            <a:endParaRPr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541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Explorations in sorghum, black cottonwood, maize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Always missing something…..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the size of the data set, it's the consistency and size of the overlapping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Hard to know before spending time if data set is appropriate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Genomic feature selection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Currently exploring LLM and RAG strategies using Genomes 2 Fields maize data</a:t>
            </a: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000" y="1774600"/>
            <a:ext cx="2821850" cy="189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Predicting Phenotype Given Genotype and Environment-Products</a:t>
            </a:r>
            <a:endParaRPr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311700" y="1152475"/>
            <a:ext cx="563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Gene expression knowledge graph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Five species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Phenotype, Genotype, Environment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Planteome, Gramene, Gene Expression Atlas, etc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Plant Ontology, Plant Trait Ontology, Gene Ontology,etc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LinkML and BioLink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Enabled by layers of data and metadata standards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2000" y="1774600"/>
            <a:ext cx="2821850" cy="18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92950" y="3536525"/>
            <a:ext cx="3054300" cy="1465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Challenges: Are “We</a:t>
            </a: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"</a:t>
            </a: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 Willing To Make the Investment?</a:t>
            </a:r>
            <a:r>
              <a:rPr lang="en"/>
              <a:t> 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418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world is undersampled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Basic science work needed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Make best use of existing data to support AI solutions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Feature selection (genomic)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Need advanced data stewardship infrastructure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Bias detection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Performance measures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Attribution, provenance, and trust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Maintenance and sustainability (process)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4372" y="1091375"/>
            <a:ext cx="4337723" cy="313792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4643700" y="4210850"/>
            <a:ext cx="3575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1637454 measurements, from NASA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Opportunities</a:t>
            </a:r>
            <a:endParaRPr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4" name="Google Shape;104;p19"/>
          <p:cNvSpPr txBox="1"/>
          <p:nvPr>
            <p:ph idx="1" type="body"/>
          </p:nvPr>
        </p:nvSpPr>
        <p:spPr>
          <a:xfrm>
            <a:off x="311700" y="1076275"/>
            <a:ext cx="8520600" cy="3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standards and practices to maximize data combination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Wealth of interoperable ontologies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LinkML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SSSOM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Automated mapping and transformation tools and strategies (LLM)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Developing platforms for access to data to create AI/ML supportive products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Sequencing projects that focus on more species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Defining data set metrics for AI/ML readiness, including tools to assess readiness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Making knowledge available for LLM via ontologies or other knowledge structures (RAG)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/>
          <p:nvPr/>
        </p:nvSpPr>
        <p:spPr>
          <a:xfrm>
            <a:off x="0" y="-7975"/>
            <a:ext cx="9144000" cy="867000"/>
          </a:xfrm>
          <a:prstGeom prst="rect">
            <a:avLst/>
          </a:prstGeom>
          <a:solidFill>
            <a:srgbClr val="EEECE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D8891"/>
                </a:solidFill>
                <a:latin typeface="Oswald"/>
                <a:ea typeface="Oswald"/>
                <a:cs typeface="Oswald"/>
                <a:sym typeface="Oswald"/>
              </a:rPr>
              <a:t>Acknowledgements</a:t>
            </a:r>
            <a:endParaRPr>
              <a:solidFill>
                <a:srgbClr val="3D889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1" name="Google Shape;111;p20"/>
          <p:cNvSpPr txBox="1"/>
          <p:nvPr/>
        </p:nvSpPr>
        <p:spPr>
          <a:xfrm>
            <a:off x="4613100" y="1152475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NSF Ideas Lab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NSF Awards 1939945, 1940059, 1940062, 1940330 Harnessing the Data Revolution 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854" y="2504102"/>
            <a:ext cx="1124475" cy="113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 txBox="1"/>
          <p:nvPr/>
        </p:nvSpPr>
        <p:spPr>
          <a:xfrm>
            <a:off x="311700" y="1152475"/>
            <a:ext cx="4260300" cy="16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Translational and Integrative Sciences Lab (tislab.org)</a:t>
            </a:r>
            <a:endParaRPr sz="1800">
              <a:solidFill>
                <a:srgbClr val="595959"/>
              </a:solidFill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Char char="●"/>
            </a:pPr>
            <a:r>
              <a:rPr lang="en" sz="1800">
                <a:solidFill>
                  <a:srgbClr val="595959"/>
                </a:solidFill>
              </a:rPr>
              <a:t>Curtis Lisle at Purdue University</a:t>
            </a:r>
            <a:endParaRPr sz="1800">
              <a:solidFill>
                <a:srgbClr val="595959"/>
              </a:solidFill>
            </a:endParaRPr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4975" y="2352576"/>
            <a:ext cx="3198725" cy="92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17704" y="2284623"/>
            <a:ext cx="1537609" cy="99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1700" y="3420633"/>
            <a:ext cx="2559376" cy="7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 rotWithShape="1">
          <a:blip r:embed="rId7">
            <a:alphaModFix/>
          </a:blip>
          <a:srcRect b="29913" l="0" r="0" t="31492"/>
          <a:stretch/>
        </p:blipFill>
        <p:spPr>
          <a:xfrm>
            <a:off x="798250" y="4296250"/>
            <a:ext cx="1905000" cy="73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006242" y="4328092"/>
            <a:ext cx="2076474" cy="51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18450" y="4274675"/>
            <a:ext cx="2207350" cy="75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912186" y="3834334"/>
            <a:ext cx="2019888" cy="44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587750" y="2622200"/>
            <a:ext cx="1010875" cy="10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446048" y="3834325"/>
            <a:ext cx="1102800" cy="110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62350" y="3372862"/>
            <a:ext cx="1648325" cy="8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