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9.jpeg" ContentType="image/jpeg"/>
  <Override PartName="/ppt/media/image4.png" ContentType="image/pn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eeh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E9E053-E392-4938-BDD7-36DC6D2EE1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5E23B0-039D-4D17-9C8D-69AABB99434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947B12-82AA-407A-A20D-DC7E18AEDB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dgm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23C9D5-032D-4CA6-9748-8A002D7AE4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Beehiv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96B548-0D05-4BA7-84E1-AED7F8F577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-54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"/>
          <p:cNvSpPr/>
          <p:nvPr/>
        </p:nvSpPr>
        <p:spPr>
          <a:xfrm>
            <a:off x="-414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1350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"/>
          <p:cNvSpPr/>
          <p:nvPr/>
        </p:nvSpPr>
        <p:spPr>
          <a:xfrm>
            <a:off x="648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"/>
          <p:cNvSpPr/>
          <p:nvPr/>
        </p:nvSpPr>
        <p:spPr>
          <a:xfrm>
            <a:off x="990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2394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1692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2754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2052000" y="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3456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3096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4140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4500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3798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5526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4842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5202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"/>
          <p:cNvSpPr/>
          <p:nvPr/>
        </p:nvSpPr>
        <p:spPr>
          <a:xfrm>
            <a:off x="6606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5904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"/>
          <p:cNvSpPr/>
          <p:nvPr/>
        </p:nvSpPr>
        <p:spPr>
          <a:xfrm>
            <a:off x="6930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6228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"/>
          <p:cNvSpPr/>
          <p:nvPr/>
        </p:nvSpPr>
        <p:spPr>
          <a:xfrm>
            <a:off x="7632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"/>
          <p:cNvSpPr/>
          <p:nvPr/>
        </p:nvSpPr>
        <p:spPr>
          <a:xfrm>
            <a:off x="7308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8334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de59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8010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9414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8712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9738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9036000" y="1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288000" y="5587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de59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" name=""/>
          <p:cNvGrpSpPr/>
          <p:nvPr/>
        </p:nvGrpSpPr>
        <p:grpSpPr>
          <a:xfrm>
            <a:off x="-360000" y="4914000"/>
            <a:ext cx="10854000" cy="1242000"/>
            <a:chOff x="-360000" y="4914000"/>
            <a:chExt cx="10854000" cy="1242000"/>
          </a:xfrm>
        </p:grpSpPr>
        <p:sp>
          <p:nvSpPr>
            <p:cNvPr id="31" name=""/>
            <p:cNvSpPr/>
            <p:nvPr/>
          </p:nvSpPr>
          <p:spPr>
            <a:xfrm flipH="1">
              <a:off x="943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"/>
            <p:cNvSpPr/>
            <p:nvPr/>
          </p:nvSpPr>
          <p:spPr>
            <a:xfrm flipH="1">
              <a:off x="9792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"/>
            <p:cNvSpPr/>
            <p:nvPr/>
          </p:nvSpPr>
          <p:spPr>
            <a:xfrm flipH="1">
              <a:off x="8028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"/>
            <p:cNvSpPr/>
            <p:nvPr/>
          </p:nvSpPr>
          <p:spPr>
            <a:xfrm flipH="1">
              <a:off x="8730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"/>
            <p:cNvSpPr/>
            <p:nvPr/>
          </p:nvSpPr>
          <p:spPr>
            <a:xfrm flipH="1">
              <a:off x="8388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"/>
            <p:cNvSpPr/>
            <p:nvPr/>
          </p:nvSpPr>
          <p:spPr>
            <a:xfrm flipH="1">
              <a:off x="6984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"/>
            <p:cNvSpPr/>
            <p:nvPr/>
          </p:nvSpPr>
          <p:spPr>
            <a:xfrm flipH="1">
              <a:off x="768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 flipH="1">
              <a:off x="6624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 flipH="1">
              <a:off x="7326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 flipH="1">
              <a:off x="592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 flipH="1">
              <a:off x="6282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 flipH="1">
              <a:off x="5238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 flipH="1">
              <a:off x="4878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 flipH="1">
              <a:off x="5580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 flipH="1">
              <a:off x="385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 flipH="1">
              <a:off x="4536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 flipH="1">
              <a:off x="417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 flipH="1">
              <a:off x="2772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 flipH="1">
              <a:off x="3474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 flipH="1">
              <a:off x="2448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 flipH="1">
              <a:off x="3150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 flipH="1">
              <a:off x="1746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 flipH="1">
              <a:off x="2070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 flipH="1">
              <a:off x="1044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 flipH="1">
              <a:off x="1368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 flipH="1">
              <a:off x="-3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 flipH="1">
              <a:off x="66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 flipH="1">
              <a:off x="-360000" y="4914000"/>
              <a:ext cx="702000" cy="702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 flipH="1">
              <a:off x="34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 flipH="1">
              <a:off x="9090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9000" rIns="99000" tIns="54000" bIns="54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360" y="1915200"/>
            <a:ext cx="9071640" cy="121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3402000"/>
            <a:ext cx="9071640" cy="86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4990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-414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990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2394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>
            <a:off x="1692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3096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00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3798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5202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6606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5904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7308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8010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9414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8712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>
            <a:off x="288000" y="-520920"/>
            <a:ext cx="702000" cy="702000"/>
          </a:xfrm>
          <a:custGeom>
            <a:avLst/>
            <a:gdLst>
              <a:gd name="textAreaLeft" fmla="*/ 0 w 702000"/>
              <a:gd name="textAreaRight" fmla="*/ 702360 w 702000"/>
              <a:gd name="textAreaTop" fmla="*/ 0 h 702000"/>
              <a:gd name="textAreaBottom" fmla="*/ 702360 h 702000"/>
            </a:gdLst>
            <a:ahLst/>
            <a:rect l="textAreaLeft" t="textAreaTop" r="textAreaRight" b="textAreaBottom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f5ce"/>
          </a:solidFill>
          <a:ln w="36000">
            <a:solidFill>
              <a:srgbClr val="ffde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rIns="99000" tIns="54000" bIns="54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"/>
          <p:cNvGrpSpPr/>
          <p:nvPr/>
        </p:nvGrpSpPr>
        <p:grpSpPr>
          <a:xfrm>
            <a:off x="-360000" y="4896000"/>
            <a:ext cx="10854000" cy="1260000"/>
            <a:chOff x="-360000" y="4896000"/>
            <a:chExt cx="10854000" cy="1260000"/>
          </a:xfrm>
        </p:grpSpPr>
        <p:sp>
          <p:nvSpPr>
            <p:cNvPr id="83" name=""/>
            <p:cNvSpPr/>
            <p:nvPr/>
          </p:nvSpPr>
          <p:spPr>
            <a:xfrm flipH="1">
              <a:off x="943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 flipH="1">
              <a:off x="9792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 flipH="1">
              <a:off x="8028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6" name=""/>
            <p:cNvSpPr/>
            <p:nvPr/>
          </p:nvSpPr>
          <p:spPr>
            <a:xfrm flipH="1">
              <a:off x="8730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 flipH="1">
              <a:off x="8388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8" name=""/>
            <p:cNvSpPr/>
            <p:nvPr/>
          </p:nvSpPr>
          <p:spPr>
            <a:xfrm flipH="1">
              <a:off x="6984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9" name=""/>
            <p:cNvSpPr/>
            <p:nvPr/>
          </p:nvSpPr>
          <p:spPr>
            <a:xfrm flipH="1">
              <a:off x="768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 flipH="1">
              <a:off x="6624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 flipH="1">
              <a:off x="7326000" y="4896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 flipH="1">
              <a:off x="592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 flipH="1">
              <a:off x="6282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 flipH="1">
              <a:off x="5238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 flipH="1">
              <a:off x="4878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 flipH="1">
              <a:off x="5580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 flipH="1">
              <a:off x="385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 flipH="1">
              <a:off x="4536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 flipH="1">
              <a:off x="417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 flipH="1">
              <a:off x="2772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 flipH="1">
              <a:off x="3474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 flipH="1">
              <a:off x="2448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 flipH="1">
              <a:off x="3150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 flipH="1">
              <a:off x="1746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 flipH="1">
              <a:off x="2070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 flipH="1">
              <a:off x="1044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 flipH="1">
              <a:off x="1368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 flipH="1">
              <a:off x="-3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 flipH="1">
              <a:off x="666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 flipH="1">
              <a:off x="-360000" y="4914000"/>
              <a:ext cx="702000" cy="702000"/>
            </a:xfrm>
            <a:custGeom>
              <a:avLst/>
              <a:gdLst>
                <a:gd name="textAreaLeft" fmla="*/ -360 w 702000"/>
                <a:gd name="textAreaRight" fmla="*/ 70200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 flipH="1">
              <a:off x="342000" y="491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de59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 flipH="1">
              <a:off x="9090000" y="5454000"/>
              <a:ext cx="702000" cy="702000"/>
            </a:xfrm>
            <a:custGeom>
              <a:avLst/>
              <a:gdLst>
                <a:gd name="textAreaLeft" fmla="*/ 360 w 702000"/>
                <a:gd name="textAreaRight" fmla="*/ 702720 w 702000"/>
                <a:gd name="textAreaTop" fmla="*/ 0 h 702000"/>
                <a:gd name="textAreaBottom" fmla="*/ 702360 h 702000"/>
              </a:gdLst>
              <a:ahLst/>
              <a:rect l="textAreaLeft" t="textAreaTop" r="textAreaRight" b="textAreaBottom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f5ce"/>
            </a:solidFill>
            <a:ln cap="rnd" w="36000">
              <a:solidFill>
                <a:srgbClr val="ffde5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dt" idx="1"/>
          </p:nvPr>
        </p:nvSpPr>
        <p:spPr>
          <a:xfrm>
            <a:off x="342000" y="4914360"/>
            <a:ext cx="2401200" cy="7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ftr" idx="2"/>
          </p:nvPr>
        </p:nvSpPr>
        <p:spPr>
          <a:xfrm>
            <a:off x="2744640" y="4914000"/>
            <a:ext cx="4581000" cy="70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sldNum" idx="3"/>
          </p:nvPr>
        </p:nvSpPr>
        <p:spPr>
          <a:xfrm>
            <a:off x="8494200" y="4914000"/>
            <a:ext cx="1143000" cy="7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fld id="{8B545F7F-98D9-4BB6-8CBC-65C0F505AE17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2" r:id="rId2"/>
    <p:sldLayoutId id="2147483653" r:id="rId3"/>
    <p:sldLayoutId id="2147483654" r:id="rId4"/>
    <p:sldLayoutId id="2147483655" r:id="rId5"/>
    <p:sldLayoutId id="2147483656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40000" y="1600200"/>
            <a:ext cx="900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Preparing Vocabulary and Text for Algorithms and Machine Learning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540000" y="3020400"/>
            <a:ext cx="9000000" cy="16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For the AI Ready Data Workshop at Drexel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Presentation by Kio Polson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with support from colleagues Jane Greenberg and Scott McClellen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From the Metadata Research Center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College of Computing and Informatics, Drexel University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6401160" y="37800"/>
            <a:ext cx="3644280" cy="1122120"/>
          </a:xfrm>
          <a:prstGeom prst="rect">
            <a:avLst/>
          </a:prstGeom>
          <a:ln w="1800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143000" cy="1143000"/>
          </a:xfrm>
          <a:prstGeom prst="rect">
            <a:avLst/>
          </a:prstGeom>
          <a:ln w="18000">
            <a:noFill/>
          </a:ln>
        </p:spPr>
      </p:pic>
      <p:sp>
        <p:nvSpPr>
          <p:cNvPr id="138" name=""/>
          <p:cNvSpPr txBox="1"/>
          <p:nvPr/>
        </p:nvSpPr>
        <p:spPr>
          <a:xfrm>
            <a:off x="1371600" y="457200"/>
            <a:ext cx="2514600" cy="45720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Aft>
                <a:spcPts val="1060"/>
              </a:spcAf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NSF-OAC #2118201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What is HIVE/HIVE-4-MAT?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An Acronymn: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1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elping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1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nterdisciplinary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1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ocabulary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21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ngineering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(for, </a:t>
            </a:r>
            <a:r>
              <a:rPr b="1" lang="en-US" sz="2100" spc="-1" strike="noStrike">
                <a:solidFill>
                  <a:srgbClr val="000000"/>
                </a:solidFill>
                <a:latin typeface="Arial"/>
              </a:rPr>
              <a:t>MAT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erial science)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Vocab Software with Features: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Navigating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Searching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Indexing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(More???)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Common Confusion About HIVE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65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NOT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 repository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Don’t log in and share your vocab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Don’t edit or add to vocab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7314120" y="1326600"/>
            <a:ext cx="1568160" cy="1568160"/>
          </a:xfrm>
          <a:prstGeom prst="rect">
            <a:avLst/>
          </a:prstGeom>
          <a:ln w="18000"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1145160" y="3044160"/>
            <a:ext cx="1638000" cy="1568160"/>
          </a:xfrm>
          <a:prstGeom prst="rect">
            <a:avLst/>
          </a:prstGeom>
          <a:ln w="18000">
            <a:noFill/>
          </a:ln>
        </p:spPr>
      </p:pic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465" lnSpcReduction="20000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YES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a “Vocab Crawler”</a:t>
            </a:r>
            <a:endParaRPr b="1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Explore existing vocabs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Find appropriate terms and concepts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Relevant Data/Metadata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Controlled Vocabulary Terms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Material Science Articles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Algorithms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Keyword Extraction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Keyword Alignment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Information Retrieval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Vocab Search?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6316200" y="1326600"/>
            <a:ext cx="2099520" cy="1568160"/>
          </a:xfrm>
          <a:prstGeom prst="rect">
            <a:avLst/>
          </a:prstGeom>
          <a:ln w="18000"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6320520" y="3044160"/>
            <a:ext cx="2090880" cy="156816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What is “Clean” Data?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1508760" y="1326600"/>
            <a:ext cx="2416680" cy="1568160"/>
          </a:xfrm>
          <a:prstGeom prst="rect">
            <a:avLst/>
          </a:prstGeom>
          <a:ln w="18000">
            <a:noFill/>
          </a:ln>
        </p:spPr>
      </p:pic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Web Crawling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Menus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Style tags in HTML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Headers/Footers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Vocabulary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xray vs x-ray vs x ray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Color vs Colour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RDF – SKOS Mappings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878"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Keyword Extraction Algorithms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Use capitalization and punctuation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Can be confused by diacritics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Progress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Improved Keyword Alignment Algorithm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Automating Updating Vocabularies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Improved Security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5173920" y="1509480"/>
            <a:ext cx="4384080" cy="292248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Challenges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503640" y="1494360"/>
            <a:ext cx="4426920" cy="2952360"/>
          </a:xfrm>
          <a:prstGeom prst="rect">
            <a:avLst/>
          </a:prstGeom>
          <a:ln w="18000">
            <a:noFill/>
          </a:ln>
        </p:spPr>
      </p:pic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UI makes new features hard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Decentralized interdisciplinary vocabularies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Normalizing Vocabularies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Entirely new searching paradigms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Opportunities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New Searching Scenarios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Testing Precision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Algorithm supported ML?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Keyword Alignment/Extraction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Helpful to researchers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Helpful to vocab authors?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5152320" y="1705680"/>
            <a:ext cx="4426920" cy="252972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Thank you!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2579400" y="1326600"/>
            <a:ext cx="4920120" cy="328824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Application>LibreOffice/24.2.2.2$Linux_X86_64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2024-04-12T17:52:38Z</dcterms:created>
  <dc:creator/>
  <dc:description/>
  <dc:language>en-US</dc:language>
  <cp:lastModifiedBy/>
  <dcterms:modified xsi:type="dcterms:W3CDTF">2024-04-13T15:13:11Z</dcterms:modified>
  <cp:revision>3</cp:revision>
  <dc:subject/>
  <dc:title>Beehive</dc:title>
</cp:coreProperties>
</file>