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mV2qnFvREB6K8IZT9FNabJ377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6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3" name="Google Shape;13;p16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6"/>
          <p:cNvSpPr txBox="1"/>
          <p:nvPr>
            <p:ph type="ctrTitle"/>
          </p:nvPr>
        </p:nvSpPr>
        <p:spPr>
          <a:xfrm>
            <a:off x="565150" y="768334"/>
            <a:ext cx="5066001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565150" y="4283239"/>
            <a:ext cx="5066001" cy="1475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16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3" name="Google Shape;203;p24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24"/>
          <p:cNvSpPr txBox="1"/>
          <p:nvPr>
            <p:ph type="title"/>
          </p:nvPr>
        </p:nvSpPr>
        <p:spPr>
          <a:xfrm>
            <a:off x="565150" y="770889"/>
            <a:ext cx="3609983" cy="1389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4"/>
          <p:cNvSpPr/>
          <p:nvPr>
            <p:ph idx="2" type="pic"/>
          </p:nvPr>
        </p:nvSpPr>
        <p:spPr>
          <a:xfrm>
            <a:off x="5223838" y="890816"/>
            <a:ext cx="6060136" cy="48704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565150" y="2160016"/>
            <a:ext cx="3609983" cy="3601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24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4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6" name="Google Shape;216;p24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5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19" name="Google Shape;219;p25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5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" type="body"/>
          </p:nvPr>
        </p:nvSpPr>
        <p:spPr>
          <a:xfrm rot="5400000">
            <a:off x="2432462" y="292704"/>
            <a:ext cx="3601212" cy="733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7086480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7" name="Google Shape;237;p25"/>
          <p:cNvCxnSpPr/>
          <p:nvPr/>
        </p:nvCxnSpPr>
        <p:spPr>
          <a:xfrm>
            <a:off x="565150" y="6087110"/>
            <a:ext cx="7335146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40" name="Google Shape;240;p26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6"/>
          <p:cNvSpPr txBox="1"/>
          <p:nvPr>
            <p:ph type="title"/>
          </p:nvPr>
        </p:nvSpPr>
        <p:spPr>
          <a:xfrm rot="5400000">
            <a:off x="7692050" y="2234675"/>
            <a:ext cx="4784598" cy="2268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 rot="5400000">
            <a:off x="2304880" y="-763100"/>
            <a:ext cx="4784598" cy="826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1" name="Google Shape;251;p26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7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51" name="Google Shape;51;p17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7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7087169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7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5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72" name="Google Shape;72;p15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5"/>
          <p:cNvSpPr txBox="1"/>
          <p:nvPr>
            <p:ph type="ctrTitle"/>
          </p:nvPr>
        </p:nvSpPr>
        <p:spPr>
          <a:xfrm>
            <a:off x="565150" y="768334"/>
            <a:ext cx="5066001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565150" y="4283239"/>
            <a:ext cx="5066001" cy="1475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4" name="Google Shape;104;p18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8"/>
          <p:cNvSpPr txBox="1"/>
          <p:nvPr>
            <p:ph type="title"/>
          </p:nvPr>
        </p:nvSpPr>
        <p:spPr>
          <a:xfrm>
            <a:off x="565150" y="768351"/>
            <a:ext cx="5066001" cy="2334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565150" y="4255453"/>
            <a:ext cx="50660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9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36" name="Google Shape;136;p19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9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562851" y="2365755"/>
            <a:ext cx="5239512" cy="3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6389638" y="2365755"/>
            <a:ext cx="5239512" cy="3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19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0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52" name="Google Shape;152;p20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0"/>
          <p:cNvSpPr txBox="1"/>
          <p:nvPr>
            <p:ph type="title"/>
          </p:nvPr>
        </p:nvSpPr>
        <p:spPr>
          <a:xfrm>
            <a:off x="566928" y="768096"/>
            <a:ext cx="7333488" cy="127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562149" y="2365756"/>
            <a:ext cx="52395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20"/>
          <p:cNvSpPr txBox="1"/>
          <p:nvPr>
            <p:ph idx="2" type="body"/>
          </p:nvPr>
        </p:nvSpPr>
        <p:spPr>
          <a:xfrm>
            <a:off x="562149" y="3189668"/>
            <a:ext cx="5239512" cy="257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0"/>
          <p:cNvSpPr txBox="1"/>
          <p:nvPr>
            <p:ph idx="3" type="body"/>
          </p:nvPr>
        </p:nvSpPr>
        <p:spPr>
          <a:xfrm>
            <a:off x="6383066" y="2365756"/>
            <a:ext cx="52395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20"/>
          <p:cNvSpPr txBox="1"/>
          <p:nvPr>
            <p:ph idx="4" type="body"/>
          </p:nvPr>
        </p:nvSpPr>
        <p:spPr>
          <a:xfrm>
            <a:off x="6383066" y="3189668"/>
            <a:ext cx="5239512" cy="257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7" name="Google Shape;167;p20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1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0" name="Google Shape;170;p21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1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1" name="Google Shape;181;p21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8" name="Google Shape;188;p23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23"/>
          <p:cNvSpPr txBox="1"/>
          <p:nvPr>
            <p:ph type="title"/>
          </p:nvPr>
        </p:nvSpPr>
        <p:spPr>
          <a:xfrm>
            <a:off x="565151" y="764973"/>
            <a:ext cx="3609982" cy="1395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5104832" y="770890"/>
            <a:ext cx="6112517" cy="4800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6" name="Google Shape;196;p23"/>
          <p:cNvSpPr txBox="1"/>
          <p:nvPr>
            <p:ph idx="2" type="body"/>
          </p:nvPr>
        </p:nvSpPr>
        <p:spPr>
          <a:xfrm>
            <a:off x="565150" y="2160016"/>
            <a:ext cx="3609983" cy="3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7" name="Google Shape;197;p23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3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0" name="Google Shape;200;p23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boratory experiment with a petri dish" id="257" name="Google Shape;257;p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"/>
          <p:cNvSpPr/>
          <p:nvPr/>
        </p:nvSpPr>
        <p:spPr>
          <a:xfrm>
            <a:off x="-1" y="-1"/>
            <a:ext cx="5267217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31000">
                <a:srgbClr val="000000">
                  <a:alpha val="80000"/>
                </a:srgbClr>
              </a:gs>
              <a:gs pos="100000">
                <a:srgbClr val="000000">
                  <a:alpha val="33725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"/>
          <p:cNvSpPr txBox="1"/>
          <p:nvPr>
            <p:ph type="ctrTitle"/>
          </p:nvPr>
        </p:nvSpPr>
        <p:spPr>
          <a:xfrm>
            <a:off x="565151" y="768334"/>
            <a:ext cx="4575260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/>
              <a:t>Metadata, LLMs and Materials Synthesis Mining</a:t>
            </a:r>
            <a:endParaRPr/>
          </a:p>
        </p:txBody>
      </p:sp>
      <p:sp>
        <p:nvSpPr>
          <p:cNvPr id="260" name="Google Shape;260;p1"/>
          <p:cNvSpPr txBox="1"/>
          <p:nvPr>
            <p:ph idx="1" type="subTitle"/>
          </p:nvPr>
        </p:nvSpPr>
        <p:spPr>
          <a:xfrm>
            <a:off x="565151" y="4283239"/>
            <a:ext cx="4134538" cy="1475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Author: Xintong Zhao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Drexel University</a:t>
            </a:r>
            <a:endParaRPr/>
          </a:p>
        </p:txBody>
      </p:sp>
      <p:cxnSp>
        <p:nvCxnSpPr>
          <p:cNvPr id="261" name="Google Shape;261;p1"/>
          <p:cNvCxnSpPr/>
          <p:nvPr/>
        </p:nvCxnSpPr>
        <p:spPr>
          <a:xfrm>
            <a:off x="565150" y="6087110"/>
            <a:ext cx="4134538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2" name="Google Shape;262;p1"/>
          <p:cNvGrpSpPr/>
          <p:nvPr/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63" name="Google Shape;263;p1"/>
            <p:cNvSpPr/>
            <p:nvPr/>
          </p:nvSpPr>
          <p:spPr>
            <a:xfrm>
              <a:off x="11655829" y="809310"/>
              <a:ext cx="536171" cy="1124839"/>
            </a:xfrm>
            <a:custGeom>
              <a:rect b="b" l="l" r="r" t="t"/>
              <a:pathLst>
                <a:path extrusionOk="0" h="1124839" w="536171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0291748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1656578" y="0"/>
              <a:ext cx="535422" cy="562344"/>
            </a:xfrm>
            <a:custGeom>
              <a:rect b="b" l="l" r="r" t="t"/>
              <a:pathLst>
                <a:path extrusionOk="0" h="562344" w="535422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1656578" y="2181112"/>
              <a:ext cx="535422" cy="1124687"/>
            </a:xfrm>
            <a:custGeom>
              <a:rect b="b" l="l" r="r" t="t"/>
              <a:pathLst>
                <a:path extrusionOk="0" h="1124687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0291746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1656578" y="3552837"/>
              <a:ext cx="535422" cy="1124688"/>
            </a:xfrm>
            <a:custGeom>
              <a:rect b="b" l="l" r="r" t="t"/>
              <a:pathLst>
                <a:path extrusionOk="0" h="1124688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11656642" y="6295916"/>
              <a:ext cx="535358" cy="562084"/>
            </a:xfrm>
            <a:custGeom>
              <a:rect b="b" l="l" r="r" t="t"/>
              <a:pathLst>
                <a:path extrusionOk="0" h="562084" w="535358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&#10;&#10;Description automatically generated" id="270" name="Google Shape;2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8337" y="0"/>
            <a:ext cx="2273643" cy="737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transport, wheel&#10;&#10;Description automatically generated" id="271" name="Google Shape;27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87109"/>
            <a:ext cx="777457" cy="75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"/>
          <p:cNvSpPr txBox="1"/>
          <p:nvPr/>
        </p:nvSpPr>
        <p:spPr>
          <a:xfrm>
            <a:off x="688890" y="6468348"/>
            <a:ext cx="60980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#2118201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CURRENT PROGRESS</a:t>
            </a:r>
            <a:endParaRPr/>
          </a:p>
        </p:txBody>
      </p:sp>
      <p:sp>
        <p:nvSpPr>
          <p:cNvPr id="424" name="Google Shape;424;p11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Training GPT4 to teach BERT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Precision – 87%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Lower Recall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30" name="Google Shape;430;p12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4" name="Google Shape;454;p12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5" name="Google Shape;45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"/>
          <p:cNvSpPr txBox="1"/>
          <p:nvPr>
            <p:ph type="title"/>
          </p:nvPr>
        </p:nvSpPr>
        <p:spPr>
          <a:xfrm>
            <a:off x="565150" y="3103119"/>
            <a:ext cx="7335835" cy="2778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/>
              <a:t>THANK YOU!</a:t>
            </a:r>
            <a:endParaRPr/>
          </a:p>
        </p:txBody>
      </p:sp>
      <p:cxnSp>
        <p:nvCxnSpPr>
          <p:cNvPr id="457" name="Google Shape;457;p12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8" name="Google Shape;458;p12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459" name="Google Shape;459;p12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text, transport, wheel&#10;&#10;Description automatically generated" id="472" name="Google Shape;4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392" y="74162"/>
            <a:ext cx="1151349" cy="1125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473" name="Google Shape;4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4444"/>
            <a:ext cx="3469389" cy="112515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2"/>
          <p:cNvSpPr txBox="1"/>
          <p:nvPr/>
        </p:nvSpPr>
        <p:spPr>
          <a:xfrm>
            <a:off x="4822420" y="770889"/>
            <a:ext cx="1218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#2118201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79" name="Google Shape;279;p2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"/>
          <p:cNvSpPr txBox="1"/>
          <p:nvPr>
            <p:ph type="title"/>
          </p:nvPr>
        </p:nvSpPr>
        <p:spPr>
          <a:xfrm>
            <a:off x="5224243" y="770890"/>
            <a:ext cx="6400999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SCOPE</a:t>
            </a:r>
            <a:endParaRPr/>
          </a:p>
        </p:txBody>
      </p:sp>
      <p:sp>
        <p:nvSpPr>
          <p:cNvPr id="284" name="Google Shape;284;p2"/>
          <p:cNvSpPr txBox="1"/>
          <p:nvPr>
            <p:ph idx="1" type="body"/>
          </p:nvPr>
        </p:nvSpPr>
        <p:spPr>
          <a:xfrm>
            <a:off x="5224243" y="2160016"/>
            <a:ext cx="6400999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Our research interest: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Discover knowledge of materials science through large scale text mining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Convert information in unstructured text to structured knowledge</a:t>
            </a:r>
            <a:endParaRPr/>
          </a:p>
          <a:p>
            <a:pPr indent="-101600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85" name="Google Shape;285;p2"/>
          <p:cNvPicPr preferRelativeResize="0"/>
          <p:nvPr/>
        </p:nvPicPr>
        <p:blipFill rotWithShape="1">
          <a:blip r:embed="rId3">
            <a:alphaModFix/>
          </a:blip>
          <a:srcRect b="0" l="28621" r="33177" t="0"/>
          <a:stretch/>
        </p:blipFill>
        <p:spPr>
          <a:xfrm>
            <a:off x="20" y="1"/>
            <a:ext cx="465732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"/>
          <p:cNvCxnSpPr/>
          <p:nvPr/>
        </p:nvCxnSpPr>
        <p:spPr>
          <a:xfrm>
            <a:off x="5224243" y="6087110"/>
            <a:ext cx="6400999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3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93" name="Google Shape;293;p3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3"/>
          <p:cNvSpPr txBox="1"/>
          <p:nvPr>
            <p:ph type="title"/>
          </p:nvPr>
        </p:nvSpPr>
        <p:spPr>
          <a:xfrm>
            <a:off x="5224243" y="770890"/>
            <a:ext cx="6400999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SCOPE</a:t>
            </a:r>
            <a:endParaRPr/>
          </a:p>
        </p:txBody>
      </p:sp>
      <p:sp>
        <p:nvSpPr>
          <p:cNvPr id="298" name="Google Shape;298;p3"/>
          <p:cNvSpPr txBox="1"/>
          <p:nvPr>
            <p:ph idx="1" type="body"/>
          </p:nvPr>
        </p:nvSpPr>
        <p:spPr>
          <a:xfrm>
            <a:off x="5224243" y="2160016"/>
            <a:ext cx="6400999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conceptual map plays an essential role to guide the text mining process.</a:t>
            </a:r>
            <a:endParaRPr/>
          </a:p>
        </p:txBody>
      </p:sp>
      <p:pic>
        <p:nvPicPr>
          <p:cNvPr id="299" name="Google Shape;299;p3"/>
          <p:cNvPicPr preferRelativeResize="0"/>
          <p:nvPr/>
        </p:nvPicPr>
        <p:blipFill rotWithShape="1">
          <a:blip r:embed="rId3">
            <a:alphaModFix/>
          </a:blip>
          <a:srcRect b="0" l="28621" r="33177" t="0"/>
          <a:stretch/>
        </p:blipFill>
        <p:spPr>
          <a:xfrm>
            <a:off x="20" y="1"/>
            <a:ext cx="465732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3"/>
          <p:cNvCxnSpPr/>
          <p:nvPr/>
        </p:nvCxnSpPr>
        <p:spPr>
          <a:xfrm>
            <a:off x="5224243" y="6087110"/>
            <a:ext cx="6400999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4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306" name="Google Shape;306;p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0" name="Google Shape;330;p4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1" name="Google Shape;3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"/>
          <p:cNvSpPr txBox="1"/>
          <p:nvPr>
            <p:ph type="title"/>
          </p:nvPr>
        </p:nvSpPr>
        <p:spPr>
          <a:xfrm>
            <a:off x="566924" y="765768"/>
            <a:ext cx="6402597" cy="106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/>
              <a:t>SCOPE</a:t>
            </a:r>
            <a:endParaRPr/>
          </a:p>
        </p:txBody>
      </p:sp>
      <p:grpSp>
        <p:nvGrpSpPr>
          <p:cNvPr id="333" name="Google Shape;333;p4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34" name="Google Shape;334;p4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black background with a black square&#10;&#10;Description automatically generated with medium confidence" id="338" name="Google Shape;33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855" y="2168907"/>
            <a:ext cx="4795899" cy="371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cess&#10;&#10;Description automatically generated" id="339" name="Google Shape;3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4395" y="2210315"/>
            <a:ext cx="5329858" cy="3704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4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"/>
          <p:cNvSpPr/>
          <p:nvPr/>
        </p:nvSpPr>
        <p:spPr>
          <a:xfrm>
            <a:off x="6553199" y="1187669"/>
            <a:ext cx="3003331" cy="3003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AI-READY DATA WORKFLOW</a:t>
            </a:r>
            <a:endParaRPr/>
          </a:p>
        </p:txBody>
      </p:sp>
      <p:pic>
        <p:nvPicPr>
          <p:cNvPr descr="A diagram of data collection&#10;&#10;Description automatically generated" id="351" name="Google Shape;35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555" y="2039874"/>
            <a:ext cx="7335838" cy="339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6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357" name="Google Shape;357;p6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1" name="Google Shape;381;p6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2" name="Google Shape;38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384" name="Google Shape;384;p6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6"/>
          <p:cNvSpPr txBox="1"/>
          <p:nvPr>
            <p:ph type="title"/>
          </p:nvPr>
        </p:nvSpPr>
        <p:spPr>
          <a:xfrm>
            <a:off x="7486648" y="768334"/>
            <a:ext cx="4025901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/>
              <a:t>SCOPE</a:t>
            </a:r>
            <a:endParaRPr/>
          </a:p>
        </p:txBody>
      </p:sp>
      <p:pic>
        <p:nvPicPr>
          <p:cNvPr descr="A diagram of a diagram of a data processing process&#10;&#10;Description automatically generated" id="392" name="Google Shape;39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489" y="1041398"/>
            <a:ext cx="6150394" cy="4766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6"/>
          <p:cNvCxnSpPr/>
          <p:nvPr/>
        </p:nvCxnSpPr>
        <p:spPr>
          <a:xfrm>
            <a:off x="7486649" y="6087110"/>
            <a:ext cx="4134537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4" name="Google Shape;394;p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6553199" y="1187669"/>
            <a:ext cx="3003331" cy="3003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omputer&#10;&#10;Description automatically generated" id="399" name="Google Shape;3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211" y="1875681"/>
            <a:ext cx="4540650" cy="435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CHALLENGE</a:t>
            </a:r>
            <a:endParaRPr/>
          </a:p>
        </p:txBody>
      </p:sp>
      <p:sp>
        <p:nvSpPr>
          <p:cNvPr id="405" name="Google Shape;405;p8"/>
          <p:cNvSpPr txBox="1"/>
          <p:nvPr>
            <p:ph idx="1" type="body"/>
          </p:nvPr>
        </p:nvSpPr>
        <p:spPr>
          <a:xfrm>
            <a:off x="565150" y="2160025"/>
            <a:ext cx="4010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68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Volume of materials literature</a:t>
            </a:r>
            <a:endParaRPr sz="1900"/>
          </a:p>
          <a:p>
            <a:pPr indent="-19685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Scientific annotation is time-consuming and requires significant domain expertise</a:t>
            </a:r>
            <a:endParaRPr sz="1900"/>
          </a:p>
          <a:p>
            <a:pPr indent="-19685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Inter-annotator agreement rate</a:t>
            </a:r>
            <a:endParaRPr sz="1900"/>
          </a:p>
          <a:p>
            <a:pPr indent="-19685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Knowledge adaptation of LLMs</a:t>
            </a:r>
            <a:endParaRPr sz="1900"/>
          </a:p>
        </p:txBody>
      </p:sp>
      <p:pic>
        <p:nvPicPr>
          <p:cNvPr descr="A text on a white background&#10;&#10;Description automatically generated" id="406" name="Google Shape;40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900" y="1603758"/>
            <a:ext cx="6171900" cy="4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OPPORTUNITIES</a:t>
            </a:r>
            <a:endParaRPr/>
          </a:p>
        </p:txBody>
      </p:sp>
      <p:sp>
        <p:nvSpPr>
          <p:cNvPr id="412" name="Google Shape;412;p9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Large Language Models (LLMs) combined with few-shot learning shows high-potential to address these challenge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Good semantic understanding of scientific texts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418" name="Google Shape;418;p10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Synthesis dataset generated from large number of scientific outputs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Knowledge graph construction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Information Retrieval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unchcardVTI">
  <a:themeElements>
    <a:clrScheme name="AnalogousFromLightSeedLeftStep">
      <a:dk1>
        <a:srgbClr val="000000"/>
      </a:dk1>
      <a:lt1>
        <a:srgbClr val="FFFFFF"/>
      </a:lt1>
      <a:dk2>
        <a:srgbClr val="383620"/>
      </a:dk2>
      <a:lt2>
        <a:srgbClr val="E8E7E2"/>
      </a:lt2>
      <a:accent1>
        <a:srgbClr val="96A2C6"/>
      </a:accent1>
      <a:accent2>
        <a:srgbClr val="7FA6BA"/>
      </a:accent2>
      <a:accent3>
        <a:srgbClr val="82ACA8"/>
      </a:accent3>
      <a:accent4>
        <a:srgbClr val="77AE92"/>
      </a:accent4>
      <a:accent5>
        <a:srgbClr val="83AF87"/>
      </a:accent5>
      <a:accent6>
        <a:srgbClr val="89AF77"/>
      </a:accent6>
      <a:hlink>
        <a:srgbClr val="908257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unchcardVTI">
  <a:themeElements>
    <a:clrScheme name="AnalogousFromLightSeedLeftStep">
      <a:dk1>
        <a:srgbClr val="000000"/>
      </a:dk1>
      <a:lt1>
        <a:srgbClr val="FFFFFF"/>
      </a:lt1>
      <a:dk2>
        <a:srgbClr val="383620"/>
      </a:dk2>
      <a:lt2>
        <a:srgbClr val="E8E7E2"/>
      </a:lt2>
      <a:accent1>
        <a:srgbClr val="96A2C6"/>
      </a:accent1>
      <a:accent2>
        <a:srgbClr val="7FA6BA"/>
      </a:accent2>
      <a:accent3>
        <a:srgbClr val="82ACA8"/>
      </a:accent3>
      <a:accent4>
        <a:srgbClr val="77AE92"/>
      </a:accent4>
      <a:accent5>
        <a:srgbClr val="83AF87"/>
      </a:accent5>
      <a:accent6>
        <a:srgbClr val="89AF77"/>
      </a:accent6>
      <a:hlink>
        <a:srgbClr val="908257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2024-04-15T02:01:34Z</dcterms:created>
  <dc:creator>Zhao,Xintong</dc:creator>
</cp:coreProperties>
</file>