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Play"/>
      <p:regular r:id="rId29"/>
      <p:bold r:id="rId30"/>
    </p:embeddedFont>
    <p:embeddedFont>
      <p:font typeface="Helvetica Neue"/>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jwIziO+iwVzQ6qoC2JN5E31dsM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regular.fntdata"/><Relationship Id="rId30" Type="http://schemas.openxmlformats.org/officeDocument/2006/relationships/font" Target="fonts/Play-bold.fntdata"/><Relationship Id="rId11" Type="http://schemas.openxmlformats.org/officeDocument/2006/relationships/slide" Target="slides/slide6.xml"/><Relationship Id="rId33" Type="http://schemas.openxmlformats.org/officeDocument/2006/relationships/font" Target="fonts/HelveticaNeue-italic.fntdata"/><Relationship Id="rId10" Type="http://schemas.openxmlformats.org/officeDocument/2006/relationships/slide" Target="slides/slide5.xml"/><Relationship Id="rId32" Type="http://schemas.openxmlformats.org/officeDocument/2006/relationships/font" Target="fonts/HelveticaNeue-bold.fntdata"/><Relationship Id="rId13" Type="http://schemas.openxmlformats.org/officeDocument/2006/relationships/slide" Target="slides/slide8.xml"/><Relationship Id="rId35" Type="http://customschemas.google.com/relationships/presentationmetadata" Target="metadata"/><Relationship Id="rId12" Type="http://schemas.openxmlformats.org/officeDocument/2006/relationships/slide" Target="slides/slide7.xml"/><Relationship Id="rId34" Type="http://schemas.openxmlformats.org/officeDocument/2006/relationships/font" Target="fonts/HelveticaNeue-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I discovered that the meshes in the ModelNet40 class had inconsistent resolutions. Additionally, some samples lacked a true 3D form. For example, there was a 2D tree that had been triangulated to appear as 3D. </a:t>
            </a:r>
            <a:br>
              <a:rPr lang="en-US"/>
            </a:br>
            <a:r>
              <a:rPr b="0" i="0" lang="en-US">
                <a:solidFill>
                  <a:srgbClr val="0D0D0D"/>
                </a:solidFill>
                <a:highlight>
                  <a:srgbClr val="FFFFFF"/>
                </a:highlight>
                <a:latin typeface="Arial"/>
                <a:ea typeface="Arial"/>
                <a:cs typeface="Arial"/>
                <a:sym typeface="Arial"/>
              </a:rPr>
              <a:t>Additionally, I found instances where identical shapes were labeled differently. Two identical samples were labeled as "Plant" and "Flower Pot," and another pair as "Chair" and "Stool."</a:t>
            </a:r>
            <a:endParaRPr/>
          </a:p>
        </p:txBody>
      </p:sp>
      <p:sp>
        <p:nvSpPr>
          <p:cNvPr id="285" name="Google Shape;28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I also discovered that some samples were ambiguous and could be labeled differently by different people, due to lack of clear and standardized definition. </a:t>
            </a:r>
            <a:br>
              <a:rPr lang="en-US"/>
            </a:br>
            <a:r>
              <a:rPr b="0" i="0" lang="en-US">
                <a:solidFill>
                  <a:srgbClr val="0D0D0D"/>
                </a:solidFill>
                <a:highlight>
                  <a:srgbClr val="FFFFFF"/>
                </a:highlight>
                <a:latin typeface="Arial"/>
                <a:ea typeface="Arial"/>
                <a:cs typeface="Arial"/>
                <a:sym typeface="Arial"/>
              </a:rPr>
              <a:t>For instance, all these samples belong to the "Flowerpot" class in ModelNet40, which includes a variety of objects such as flowerpots with plants, empty flowerpots, empty vases, and flowers in vases. we have distinct labels like "Plant," "Vase," and "Flowerpot" available in the 40 classes of ModelNet40, which adds to the labeling confusion. </a:t>
            </a:r>
            <a:endParaRPr/>
          </a:p>
          <a:p>
            <a:pPr indent="0" lvl="0" marL="0" rtl="0" algn="l">
              <a:spcBef>
                <a:spcPts val="0"/>
              </a:spcBef>
              <a:spcAft>
                <a:spcPts val="0"/>
              </a:spcAft>
              <a:buNone/>
            </a:pPr>
            <a:r>
              <a:rPr lang="en-US"/>
              <a:t>Resources such as WordNet and the Oxford Dictionary provide well-defined descriptions of object classes, to ensure consistency and accuracy in our dataset annotations.</a:t>
            </a:r>
            <a:endParaRPr/>
          </a:p>
          <a:p>
            <a:pPr indent="0" lvl="0" marL="0" rtl="0" algn="l">
              <a:spcBef>
                <a:spcPts val="0"/>
              </a:spcBef>
              <a:spcAft>
                <a:spcPts val="0"/>
              </a:spcAft>
              <a:buNone/>
            </a:pPr>
            <a:br>
              <a:rPr b="0" i="0" lang="en-US">
                <a:solidFill>
                  <a:srgbClr val="000000"/>
                </a:solidFill>
                <a:highlight>
                  <a:srgbClr val="FFFFFF"/>
                </a:highlight>
                <a:latin typeface="Arial"/>
                <a:ea typeface="Arial"/>
                <a:cs typeface="Arial"/>
                <a:sym typeface="Arial"/>
              </a:rPr>
            </a:br>
            <a:endParaRPr b="0" i="0">
              <a:solidFill>
                <a:srgbClr val="0D0D0D"/>
              </a:solidFill>
              <a:highlight>
                <a:srgbClr val="FFFFFF"/>
              </a:highlight>
              <a:latin typeface="Arial"/>
              <a:ea typeface="Arial"/>
              <a:cs typeface="Arial"/>
              <a:sym typeface="Arial"/>
            </a:endParaRPr>
          </a:p>
          <a:p>
            <a:pPr indent="0" lvl="0" marL="0" rtl="0" algn="l">
              <a:spcBef>
                <a:spcPts val="0"/>
              </a:spcBef>
              <a:spcAft>
                <a:spcPts val="0"/>
              </a:spcAft>
              <a:buNone/>
            </a:pPr>
            <a:r>
              <a:t/>
            </a:r>
            <a:endParaRPr b="0" i="0">
              <a:solidFill>
                <a:srgbClr val="0D0D0D"/>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307" name="Google Shape;30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a:solidFill>
                  <a:srgbClr val="0D0D0D"/>
                </a:solidFill>
                <a:highlight>
                  <a:srgbClr val="FFFFFF"/>
                </a:highlight>
                <a:latin typeface="Arial"/>
                <a:ea typeface="Arial"/>
                <a:cs typeface="Arial"/>
                <a:sym typeface="Arial"/>
              </a:rPr>
              <a:t>Lack of Contextual Cues:</a:t>
            </a:r>
            <a:endParaRPr/>
          </a:p>
          <a:p>
            <a:pPr indent="-76200" lvl="0" marL="0" rtl="0" algn="l">
              <a:spcBef>
                <a:spcPts val="0"/>
              </a:spcBef>
              <a:spcAft>
                <a:spcPts val="0"/>
              </a:spcAft>
              <a:buClr>
                <a:srgbClr val="0D0D0D"/>
              </a:buClr>
              <a:buSzPts val="1200"/>
              <a:buFont typeface="Arial"/>
              <a:buChar char="•"/>
            </a:pPr>
            <a:r>
              <a:rPr b="0" i="0" lang="en-US">
                <a:solidFill>
                  <a:srgbClr val="0D0D0D"/>
                </a:solidFill>
                <a:highlight>
                  <a:srgbClr val="FFFFFF"/>
                </a:highlight>
                <a:latin typeface="Arial"/>
                <a:ea typeface="Arial"/>
                <a:cs typeface="Arial"/>
                <a:sym typeface="Arial"/>
              </a:rPr>
              <a:t>In many 3D datasets used for classification, objects are presented in isolation, stripped of the environmental context that often provides important clues about their identity and function. For instance, a nightstand and a dresser might share similar design elements—like drawers, knobs, and overall shape. In a real-world setting, the size of these objects relative to other furniture (like a bed) helps to distinguish them. However, when these objects are presented alone in a 3D dataset, this contextual size reference is missing.</a:t>
            </a:r>
            <a:endParaRPr/>
          </a:p>
          <a:p>
            <a:pPr indent="0" lvl="0" marL="0" rtl="0" algn="l">
              <a:spcBef>
                <a:spcPts val="0"/>
              </a:spcBef>
              <a:spcAft>
                <a:spcPts val="0"/>
              </a:spcAft>
              <a:buNone/>
            </a:pPr>
            <a:r>
              <a:rPr b="1" i="0" lang="en-US">
                <a:solidFill>
                  <a:srgbClr val="0D0D0D"/>
                </a:solidFill>
                <a:highlight>
                  <a:srgbClr val="FFFFFF"/>
                </a:highlight>
                <a:latin typeface="Arial"/>
                <a:ea typeface="Arial"/>
                <a:cs typeface="Arial"/>
                <a:sym typeface="Arial"/>
              </a:rPr>
              <a:t>Scale Ambiguity:</a:t>
            </a:r>
            <a:endParaRPr/>
          </a:p>
          <a:p>
            <a:pPr indent="-76200" lvl="0" marL="0" rtl="0" algn="l">
              <a:spcBef>
                <a:spcPts val="0"/>
              </a:spcBef>
              <a:spcAft>
                <a:spcPts val="0"/>
              </a:spcAft>
              <a:buClr>
                <a:srgbClr val="0D0D0D"/>
              </a:buClr>
              <a:buSzPts val="1200"/>
              <a:buFont typeface="Arial"/>
              <a:buChar char="•"/>
            </a:pPr>
            <a:r>
              <a:rPr b="0" i="0" lang="en-US">
                <a:solidFill>
                  <a:srgbClr val="0D0D0D"/>
                </a:solidFill>
                <a:highlight>
                  <a:srgbClr val="FFFFFF"/>
                </a:highlight>
                <a:latin typeface="Arial"/>
                <a:ea typeface="Arial"/>
                <a:cs typeface="Arial"/>
                <a:sym typeface="Arial"/>
              </a:rPr>
              <a:t>Without surrounding objects for scale reference, determining the absolute size of a 3D object can be challenging. This is particularly problematic for objects that are similar in design but differ in size. For example, a small table could resemble a large coffee table or a nightstand if there's nothing in the scene to provide a sense of scale. This ambiguity can lead to misclassification, especially in automated systems that rely on geometric and visual features for object identification.</a:t>
            </a:r>
            <a:endParaRPr/>
          </a:p>
          <a:p>
            <a:pPr indent="0" lvl="0" marL="0" rtl="0" algn="l">
              <a:spcBef>
                <a:spcPts val="0"/>
              </a:spcBef>
              <a:spcAft>
                <a:spcPts val="0"/>
              </a:spcAft>
              <a:buNone/>
            </a:pPr>
            <a:r>
              <a:rPr b="1" i="0" lang="en-US">
                <a:solidFill>
                  <a:srgbClr val="0D0D0D"/>
                </a:solidFill>
                <a:highlight>
                  <a:srgbClr val="FFFFFF"/>
                </a:highlight>
                <a:latin typeface="Arial"/>
                <a:ea typeface="Arial"/>
                <a:cs typeface="Arial"/>
                <a:sym typeface="Arial"/>
              </a:rPr>
              <a:t>Design Overlap:</a:t>
            </a:r>
            <a:endParaRPr/>
          </a:p>
          <a:p>
            <a:pPr indent="-76200" lvl="0" marL="0" rtl="0" algn="l">
              <a:spcBef>
                <a:spcPts val="0"/>
              </a:spcBef>
              <a:spcAft>
                <a:spcPts val="0"/>
              </a:spcAft>
              <a:buClr>
                <a:srgbClr val="0D0D0D"/>
              </a:buClr>
              <a:buSzPts val="1200"/>
              <a:buFont typeface="Arial"/>
              <a:buChar char="•"/>
            </a:pPr>
            <a:r>
              <a:rPr b="0" i="0" lang="en-US">
                <a:solidFill>
                  <a:srgbClr val="0D0D0D"/>
                </a:solidFill>
                <a:highlight>
                  <a:srgbClr val="FFFFFF"/>
                </a:highlight>
                <a:latin typeface="Arial"/>
                <a:ea typeface="Arial"/>
                <a:cs typeface="Arial"/>
                <a:sym typeface="Arial"/>
              </a:rPr>
              <a:t>Many objects share design features and only differ in their dimensions or the context in which they are typically found. Without the environmental context or relative size comparisons, distinguishing between such objects becomes more difficult. This is compounded by the fact that 3D models often lack the texture or color cues that might be present in 2D images, making the classification rely more heavily on shape and structure.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rgbClr val="0D0D0D"/>
              </a:buClr>
              <a:buSzPts val="1200"/>
              <a:buFont typeface="Arial"/>
              <a:buNone/>
            </a:pPr>
            <a:r>
              <a:rPr b="0" i="0" lang="en-US">
                <a:solidFill>
                  <a:srgbClr val="0D0D0D"/>
                </a:solidFill>
                <a:highlight>
                  <a:srgbClr val="FFFFFF"/>
                </a:highlight>
                <a:latin typeface="Arial"/>
                <a:ea typeface="Arial"/>
                <a:cs typeface="Arial"/>
                <a:sym typeface="Arial"/>
              </a:rPr>
              <a:t>lack of color and texture</a:t>
            </a:r>
            <a:endParaRPr i="0">
              <a:solidFill>
                <a:srgbClr val="0D0D0D"/>
              </a:solidFill>
              <a:highlight>
                <a:srgbClr val="FFFFFF"/>
              </a:highlight>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The lack of color and texture in many 3D object datasets presents another significant challenge in 3D object classification. In real-world scenarios, objects are often distinguished not just by their shape and size but also by their color and texture. These features can provide critical information for identifying and classifying objects, especially when their shapes are ambiguous or similar to other objects. </a:t>
            </a:r>
            <a:endParaRPr/>
          </a:p>
        </p:txBody>
      </p:sp>
      <p:sp>
        <p:nvSpPr>
          <p:cNvPr id="324" name="Google Shape;3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Another crucial aspect to emphasize is the importance of verifying the outcomes at each preprocessing step before they reach the model. For example, my model specifically requires water-tight manifolds as inputs. During my investigation, I found that these two shapes were processed and fed into my model. How would you label these? </a:t>
            </a:r>
            <a:endParaRPr/>
          </a:p>
          <a:p>
            <a:pPr indent="0" lvl="0" marL="0" rtl="0" algn="l">
              <a:spcBef>
                <a:spcPts val="0"/>
              </a:spcBef>
              <a:spcAft>
                <a:spcPts val="0"/>
              </a:spcAft>
              <a:buNone/>
            </a:pPr>
            <a:r>
              <a:t/>
            </a:r>
            <a:endParaRPr b="0" i="0">
              <a:solidFill>
                <a:srgbClr val="0D0D0D"/>
              </a:solidFill>
              <a:highlight>
                <a:srgbClr val="FFFFFF"/>
              </a:highlight>
              <a:latin typeface="Arial"/>
              <a:ea typeface="Arial"/>
              <a:cs typeface="Arial"/>
              <a:sym typeface="Arial"/>
            </a:endParaRPr>
          </a:p>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We cannot blame the model if it fails to distinguish between these models due to preprocessing errors.</a:t>
            </a:r>
            <a:endParaRPr/>
          </a:p>
        </p:txBody>
      </p:sp>
      <p:sp>
        <p:nvSpPr>
          <p:cNvPr id="359" name="Google Shape;35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I took a step back and examine the original samples before they underwent preprocessing and these was the model. </a:t>
            </a:r>
            <a:endParaRPr/>
          </a:p>
          <a:p>
            <a:pPr indent="0" lvl="0" marL="0" rtl="0" algn="l">
              <a:spcBef>
                <a:spcPts val="0"/>
              </a:spcBef>
              <a:spcAft>
                <a:spcPts val="0"/>
              </a:spcAft>
              <a:buNone/>
            </a:pPr>
            <a:br>
              <a:rPr b="0" i="0" lang="en-US">
                <a:solidFill>
                  <a:srgbClr val="000000"/>
                </a:solidFill>
                <a:highlight>
                  <a:srgbClr val="FFFFFF"/>
                </a:highlight>
                <a:latin typeface="Arial"/>
                <a:ea typeface="Arial"/>
                <a:cs typeface="Arial"/>
                <a:sym typeface="Arial"/>
              </a:rPr>
            </a:br>
            <a:endParaRPr/>
          </a:p>
        </p:txBody>
      </p:sp>
      <p:sp>
        <p:nvSpPr>
          <p:cNvPr id="370" name="Google Shape;37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br>
              <a:rPr lang="en-US"/>
            </a:br>
            <a:r>
              <a:rPr lang="en-US"/>
              <a:t>The Manifold generation algorithm has a depth parameter </a:t>
            </a:r>
            <a:endParaRPr b="0" i="0">
              <a:solidFill>
                <a:srgbClr val="0D0D0D"/>
              </a:solidFill>
              <a:highlight>
                <a:srgbClr val="FFFFFF"/>
              </a:highlight>
              <a:latin typeface="Arial"/>
              <a:ea typeface="Arial"/>
              <a:cs typeface="Arial"/>
              <a:sym typeface="Arial"/>
            </a:endParaRPr>
          </a:p>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 I started with the depth parameter set to 6 for generating watertight manifolds. This looked alright at first glance for several classes. But, I soon realized it wasn't capturing the finer details of the objects. So, I had to tweak the depth to retain these crucial details. Plus, it's vital to include this depth setting in our metadata, as it's key for later analysis and fixing issues. We ended up choosing a depth of 9.</a:t>
            </a:r>
            <a:endParaRPr/>
          </a:p>
        </p:txBody>
      </p:sp>
      <p:sp>
        <p:nvSpPr>
          <p:cNvPr id="380" name="Google Shape;38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In the second step of preprocessing, I needed to simplify the manifolds from the previous step, as these had a large number of vertices and our computing resources were limited. However, I noticed that some of the simplified meshes were damaged and failed to represent the original shape.</a:t>
            </a:r>
            <a:endParaRPr/>
          </a:p>
        </p:txBody>
      </p:sp>
      <p:sp>
        <p:nvSpPr>
          <p:cNvPr id="399" name="Google Shape;39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br>
              <a:rPr lang="en-US"/>
            </a:br>
            <a:r>
              <a:rPr b="0" i="0" lang="en-US">
                <a:solidFill>
                  <a:srgbClr val="0D0D0D"/>
                </a:solidFill>
                <a:highlight>
                  <a:srgbClr val="FFFFFF"/>
                </a:highlight>
                <a:latin typeface="Arial"/>
                <a:ea typeface="Arial"/>
                <a:cs typeface="Arial"/>
                <a:sym typeface="Arial"/>
              </a:rPr>
              <a:t>Initially, our goal was to simplify the meshes to around 750 triangles or faces, with depth parameter  9 as previously discussed. However, we found that this combination of parameters doesn’t work for the shapes with intricate details. Therefore, we adjusted our approach by reducing the depth parameter to 7 to preserve less details.</a:t>
            </a:r>
            <a:endParaRPr/>
          </a:p>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Once again, I want to stress the importance of including all these parameters as metadata for facilitating future analysis and troubleshooting.</a:t>
            </a:r>
            <a:endParaRPr/>
          </a:p>
        </p:txBody>
      </p:sp>
      <p:sp>
        <p:nvSpPr>
          <p:cNvPr id="408" name="Google Shape;40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Let's start by considering the example of ImageNet. It was Initiated in 2006 by Fei-Fei Li.  ImageNet was designed to address a significant gap in the availability of quality data for training computer vision models. At that time, while many researchers were focused on developing AI algorithms, Fei-Fei Li recognized the need for a more extensive and improved image database.</a:t>
            </a:r>
            <a:endParaRPr/>
          </a:p>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By 2015, the field of computer vision saw breakthrough improvements, with top performers achieving error rates below 5%. This  marked a significant milestone in AI accuracy</a:t>
            </a:r>
            <a:endParaRPr/>
          </a:p>
        </p:txBody>
      </p:sp>
      <p:sp>
        <p:nvSpPr>
          <p:cNvPr id="170" name="Google Shape;17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 me quickly share with you my experience with the shape retrieval task.</a:t>
            </a:r>
            <a:br>
              <a:rPr b="0" i="0" lang="en-US">
                <a:solidFill>
                  <a:srgbClr val="000000"/>
                </a:solidFill>
                <a:highlight>
                  <a:srgbClr val="FFFFFF"/>
                </a:highlight>
                <a:latin typeface="Arial"/>
                <a:ea typeface="Arial"/>
                <a:cs typeface="Arial"/>
                <a:sym typeface="Arial"/>
              </a:rPr>
            </a:br>
            <a:r>
              <a:rPr b="0" i="0" lang="en-US">
                <a:solidFill>
                  <a:srgbClr val="0D0D0D"/>
                </a:solidFill>
                <a:highlight>
                  <a:srgbClr val="FFFFFF"/>
                </a:highlight>
                <a:latin typeface="Arial"/>
                <a:ea typeface="Arial"/>
                <a:cs typeface="Arial"/>
                <a:sym typeface="Arial"/>
              </a:rPr>
              <a:t>Traditionally, shape retrieval systems were designed to recognize and match the category of the query shape. For example, if you input an image of a chair, the system retrieves various chairs, focusing on the categorical match rather than the details of shape geometry or design.</a:t>
            </a:r>
            <a:endParaRPr/>
          </a:p>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However, in our advanced goal, when we input a query, we're looking not just for any chairs but for chairs that share the closest design, structure, and geometry with our query object.</a:t>
            </a:r>
            <a:endParaRPr/>
          </a:p>
        </p:txBody>
      </p:sp>
      <p:sp>
        <p:nvSpPr>
          <p:cNvPr id="436" name="Google Shape;43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we didn't have ground truth data that aligned with our defined problem and establishing a detailed ground truth for shape similarity would have required extensive time and human resources, which were unavailable. To overcome this, we explored various services and methods that could help us approximate a suitable ground truth. We utilized Azure Vision Studio, originally for image retrieval. We projected 3D objects into 2D images from ideal viewpoints and then used the image retrieval service. we also used Chamfer Distance and ShapeDNA, both of which can be directly applied on 3D shapes.</a:t>
            </a:r>
            <a:endParaRPr/>
          </a:p>
        </p:txBody>
      </p:sp>
      <p:sp>
        <p:nvSpPr>
          <p:cNvPr id="450" name="Google Shape;45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To determine which service could best approximate ground truth for our shape retrieval or shape matching task, we conducted a web-based user study with 10 participants. We presented the results of each method and all participants favored Azure Vision Studio. This is an example of a case which relying on human-established ground truth was impractical for us, we needed to shift to automated methods.</a:t>
            </a:r>
            <a:endParaRPr/>
          </a:p>
        </p:txBody>
      </p:sp>
      <p:sp>
        <p:nvSpPr>
          <p:cNvPr id="458" name="Google Shape;45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1F5C99"/>
                </a:solidFill>
                <a:latin typeface="Helvetica Neue"/>
                <a:ea typeface="Helvetica Neue"/>
                <a:cs typeface="Helvetica Neue"/>
                <a:sym typeface="Helvetica Neue"/>
              </a:rPr>
              <a:t>What is Metadata?</a:t>
            </a:r>
            <a:endParaRPr/>
          </a:p>
          <a:p>
            <a:pPr indent="0" lvl="0" marL="0" rtl="0" algn="l">
              <a:spcBef>
                <a:spcPts val="0"/>
              </a:spcBef>
              <a:spcAft>
                <a:spcPts val="0"/>
              </a:spcAft>
              <a:buClr>
                <a:srgbClr val="333333"/>
              </a:buClr>
              <a:buSzPts val="1200"/>
              <a:buFont typeface="Arial"/>
              <a:buNone/>
            </a:pPr>
            <a:r>
              <a:rPr lang="en-US" sz="1200">
                <a:solidFill>
                  <a:srgbClr val="333333"/>
                </a:solidFill>
                <a:highlight>
                  <a:srgbClr val="FFFFFF"/>
                </a:highlight>
                <a:latin typeface="Helvetica Neue"/>
                <a:ea typeface="Helvetica Neue"/>
                <a:cs typeface="Helvetica Neue"/>
                <a:sym typeface="Helvetica Neue"/>
              </a:rPr>
              <a:t>Metadata is data that describes other data. It provides structured information to help identify, manage, or audit the data it describes.</a:t>
            </a:r>
            <a:br>
              <a:rPr b="0" i="0" lang="en-US" sz="1100">
                <a:solidFill>
                  <a:srgbClr val="0D0D0D"/>
                </a:solidFill>
                <a:highlight>
                  <a:srgbClr val="FFFFFF"/>
                </a:highlight>
              </a:rPr>
            </a:br>
            <a:endParaRPr b="0" i="0" sz="1100">
              <a:solidFill>
                <a:srgbClr val="0D0D0D"/>
              </a:solidFill>
              <a:highlight>
                <a:srgbClr val="FFFFFF"/>
              </a:highlight>
            </a:endParaRPr>
          </a:p>
          <a:p>
            <a:pPr indent="0" lvl="0" marL="0" marR="0" rtl="0" algn="l">
              <a:lnSpc>
                <a:spcPct val="100000"/>
              </a:lnSpc>
              <a:spcBef>
                <a:spcPts val="0"/>
              </a:spcBef>
              <a:spcAft>
                <a:spcPts val="0"/>
              </a:spcAft>
              <a:buClr>
                <a:srgbClr val="0D0D0D"/>
              </a:buClr>
              <a:buSzPts val="1100"/>
              <a:buFont typeface="Arial"/>
              <a:buNone/>
            </a:pPr>
            <a:r>
              <a:rPr b="0" i="0" lang="en-US" sz="1100">
                <a:solidFill>
                  <a:srgbClr val="0D0D0D"/>
                </a:solidFill>
                <a:highlight>
                  <a:srgbClr val="FFFFFF"/>
                </a:highlight>
              </a:rPr>
              <a:t>Type of metadata:</a:t>
            </a:r>
            <a:br>
              <a:rPr b="0" i="0" lang="en-US" sz="1100">
                <a:solidFill>
                  <a:srgbClr val="0D0D0D"/>
                </a:solidFill>
                <a:highlight>
                  <a:srgbClr val="FFFFFF"/>
                </a:highlight>
              </a:rPr>
            </a:br>
            <a:br>
              <a:rPr b="0" i="0" lang="en-US" sz="1100">
                <a:solidFill>
                  <a:srgbClr val="0D0D0D"/>
                </a:solidFill>
                <a:highlight>
                  <a:srgbClr val="FFFFFF"/>
                </a:highlight>
              </a:rPr>
            </a:br>
            <a:r>
              <a:rPr b="0" lang="en-US" sz="1200">
                <a:solidFill>
                  <a:srgbClr val="333333"/>
                </a:solidFill>
                <a:highlight>
                  <a:srgbClr val="FFFFFF"/>
                </a:highlight>
                <a:latin typeface="Helvetica Neue"/>
                <a:ea typeface="Helvetica Neue"/>
                <a:cs typeface="Helvetica Neue"/>
                <a:sym typeface="Helvetica Neue"/>
              </a:rPr>
              <a:t>Metadata not only helps in identifying and correcting issues that affect the model’s performance but also provides insights that guide improvements to make the model more robust, fair, and accurate</a:t>
            </a:r>
            <a:r>
              <a:rPr b="0" i="0" lang="en-US" sz="1200">
                <a:solidFill>
                  <a:srgbClr val="747474"/>
                </a:solidFill>
                <a:highlight>
                  <a:srgbClr val="FFFFFF"/>
                </a:highlight>
                <a:latin typeface="Helvetica Neue"/>
                <a:ea typeface="Helvetica Neue"/>
                <a:cs typeface="Helvetica Neue"/>
                <a:sym typeface="Helvetica Neue"/>
              </a:rPr>
              <a:t>. </a:t>
            </a:r>
            <a:endParaRPr b="0" sz="1200">
              <a:solidFill>
                <a:srgbClr val="747474"/>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0" i="0" sz="1100">
              <a:solidFill>
                <a:srgbClr val="0D0D0D"/>
              </a:solidFill>
              <a:highlight>
                <a:srgbClr val="FFFFFF"/>
              </a:highlight>
            </a:endParaRPr>
          </a:p>
        </p:txBody>
      </p:sp>
      <p:sp>
        <p:nvSpPr>
          <p:cNvPr id="183" name="Google Shape;18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33333"/>
              </a:buClr>
              <a:buSzPts val="1200"/>
              <a:buFont typeface="Helvetica Neue"/>
              <a:buNone/>
            </a:pPr>
            <a:r>
              <a:rPr b="1" lang="en-US">
                <a:solidFill>
                  <a:srgbClr val="333333"/>
                </a:solidFill>
                <a:highlight>
                  <a:srgbClr val="FFFFFF"/>
                </a:highlight>
                <a:latin typeface="Helvetica Neue"/>
                <a:ea typeface="Helvetica Neue"/>
                <a:cs typeface="Helvetica Neue"/>
                <a:sym typeface="Helvetica Neue"/>
              </a:rPr>
              <a:t>Despite technological advancements, failures in AI algorithms can still occur.</a:t>
            </a:r>
            <a:endParaRPr/>
          </a:p>
          <a:p>
            <a:pPr indent="0" lvl="0" marL="0" rtl="0" algn="l">
              <a:spcBef>
                <a:spcPts val="0"/>
              </a:spcBef>
              <a:spcAft>
                <a:spcPts val="0"/>
              </a:spcAft>
              <a:buNone/>
            </a:pPr>
            <a:r>
              <a:t/>
            </a:r>
            <a:endParaRPr/>
          </a:p>
        </p:txBody>
      </p:sp>
      <p:sp>
        <p:nvSpPr>
          <p:cNvPr id="194" name="Google Shape;19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0D0D"/>
              </a:buClr>
              <a:buSzPts val="1200"/>
              <a:buFont typeface="Arial"/>
              <a:buNone/>
            </a:pPr>
            <a:r>
              <a:rPr b="0" i="0" lang="en-US">
                <a:solidFill>
                  <a:srgbClr val="0D0D0D"/>
                </a:solidFill>
                <a:highlight>
                  <a:srgbClr val="FFFFFF"/>
                </a:highlight>
                <a:latin typeface="Arial"/>
                <a:ea typeface="Arial"/>
                <a:cs typeface="Arial"/>
                <a:sym typeface="Arial"/>
              </a:rPr>
              <a:t>Let’s look at how metadata helps us tackle challenges that can affect a machine learning model’s performance. </a:t>
            </a:r>
            <a:endParaRPr/>
          </a:p>
        </p:txBody>
      </p:sp>
      <p:sp>
        <p:nvSpPr>
          <p:cNvPr id="215" name="Google Shape;21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Now, let's shift to my personal research journey, where I understood the crucial role that clean ground truth and comprehensive metadata play. The first part of my PhD research was on 3D mesh segmentation, The problem is to divide 3D shape into multiple segments or parts. Each segment typically represents a meaningful or functional part of the object. </a:t>
            </a:r>
            <a:endParaRPr b="1" i="0">
              <a:solidFill>
                <a:srgbClr val="0D0D0D"/>
              </a:solidFill>
              <a:highlight>
                <a:srgbClr val="FFFFFF"/>
              </a:highlight>
              <a:latin typeface="Arial"/>
              <a:ea typeface="Arial"/>
              <a:cs typeface="Arial"/>
              <a:sym typeface="Arial"/>
            </a:endParaRPr>
          </a:p>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I dedicated just 10% of my time to prep the data and 90% to crafting my model, which led to outstanding results that surpassed previous work.</a:t>
            </a:r>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224" name="Google Shape;22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D0D0D"/>
                </a:solidFill>
                <a:highlight>
                  <a:srgbClr val="FFFFFF"/>
                </a:highlight>
                <a:latin typeface="Arial"/>
                <a:ea typeface="Arial"/>
                <a:cs typeface="Arial"/>
                <a:sym typeface="Arial"/>
              </a:rPr>
              <a:t>In the second and third projects of my PhD, which focused on mesh classification and shape matching, I initially allocated 10% of my time to data preparation and the remaining 90% to model design. Unfortunately, I didn't achieve the accuracy I was hoping for. During the second phase, I devoted most of my effort to pinpointing issues in my model design, but still, No success!</a:t>
            </a:r>
            <a:endParaRPr/>
          </a:p>
        </p:txBody>
      </p:sp>
      <p:sp>
        <p:nvSpPr>
          <p:cNvPr id="248" name="Google Shape;24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br>
              <a:rPr lang="en-US"/>
            </a:br>
            <a:r>
              <a:rPr b="0" i="0" lang="en-US">
                <a:solidFill>
                  <a:srgbClr val="0D0D0D"/>
                </a:solidFill>
                <a:highlight>
                  <a:srgbClr val="FFFFFF"/>
                </a:highlight>
                <a:latin typeface="Arial"/>
                <a:ea typeface="Arial"/>
                <a:cs typeface="Arial"/>
                <a:sym typeface="Arial"/>
              </a:rPr>
              <a:t>Then, I examined the test samples that my model incorrectly predicted. The findings from this investigation were quite interesting. </a:t>
            </a:r>
            <a:r>
              <a:rPr b="0" i="0" lang="en-US">
                <a:highlight>
                  <a:srgbClr val="FFFFFF"/>
                </a:highlight>
                <a:latin typeface="Arial"/>
                <a:ea typeface="Arial"/>
                <a:cs typeface="Arial"/>
                <a:sym typeface="Arial"/>
              </a:rPr>
              <a:t>At this point, I realized the importance of auditing the dataset to gain deeper insights.</a:t>
            </a:r>
            <a:endParaRPr/>
          </a:p>
          <a:p>
            <a:pPr indent="0" lvl="0" marL="0" rtl="0" algn="l">
              <a:spcBef>
                <a:spcPts val="0"/>
              </a:spcBef>
              <a:spcAft>
                <a:spcPts val="0"/>
              </a:spcAft>
              <a:buNone/>
            </a:pPr>
            <a:br>
              <a:rPr b="0" i="0" lang="en-US">
                <a:highlight>
                  <a:srgbClr val="FFFFFF"/>
                </a:highlight>
                <a:latin typeface="Arial"/>
                <a:ea typeface="Arial"/>
                <a:cs typeface="Arial"/>
                <a:sym typeface="Arial"/>
              </a:rPr>
            </a:br>
            <a:endParaRPr/>
          </a:p>
        </p:txBody>
      </p:sp>
      <p:sp>
        <p:nvSpPr>
          <p:cNvPr id="268" name="Google Shape;26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6" name="Shape 96"/>
        <p:cNvGrpSpPr/>
        <p:nvPr/>
      </p:nvGrpSpPr>
      <p:grpSpPr>
        <a:xfrm>
          <a:off x="0" y="0"/>
          <a:ext cx="0" cy="0"/>
          <a:chOff x="0" y="0"/>
          <a:chExt cx="0" cy="0"/>
        </a:xfrm>
      </p:grpSpPr>
      <p:sp>
        <p:nvSpPr>
          <p:cNvPr id="97" name="Google Shape;97;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id="104" name="Google Shape;104;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9" name="Shape 109"/>
        <p:cNvGrpSpPr/>
        <p:nvPr/>
      </p:nvGrpSpPr>
      <p:grpSpPr>
        <a:xfrm>
          <a:off x="0" y="0"/>
          <a:ext cx="0" cy="0"/>
          <a:chOff x="0" y="0"/>
          <a:chExt cx="0" cy="0"/>
        </a:xfrm>
      </p:grpSpPr>
      <p:sp>
        <p:nvSpPr>
          <p:cNvPr id="110" name="Google Shape;110;p4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4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12" name="Google Shape;11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4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4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4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4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4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4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4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45"/>
          <p:cNvSpPr/>
          <p:nvPr>
            <p:ph idx="2" type="pic"/>
          </p:nvPr>
        </p:nvSpPr>
        <p:spPr>
          <a:xfrm>
            <a:off x="5183188" y="987425"/>
            <a:ext cx="6172200" cy="4873625"/>
          </a:xfrm>
          <a:prstGeom prst="rect">
            <a:avLst/>
          </a:prstGeom>
          <a:noFill/>
          <a:ln>
            <a:noFill/>
          </a:ln>
        </p:spPr>
      </p:sp>
      <p:sp>
        <p:nvSpPr>
          <p:cNvPr id="143" name="Google Shape;143;p4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4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4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4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6"/>
          <p:cNvSpPr/>
          <p:nvPr>
            <p:ph idx="2" type="pic"/>
          </p:nvPr>
        </p:nvSpPr>
        <p:spPr>
          <a:xfrm>
            <a:off x="5183188" y="987425"/>
            <a:ext cx="6172200" cy="4873625"/>
          </a:xfrm>
          <a:prstGeom prst="rect">
            <a:avLst/>
          </a:prstGeom>
          <a:noFill/>
          <a:ln>
            <a:noFill/>
          </a:ln>
        </p:spPr>
      </p:sp>
      <p:sp>
        <p:nvSpPr>
          <p:cNvPr id="68" name="Google Shape;68;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757575"/>
                </a:solidFill>
                <a:latin typeface="Arial"/>
                <a:ea typeface="Arial"/>
                <a:cs typeface="Arial"/>
                <a:sym typeface="Arial"/>
              </a:defRPr>
            </a:lvl1pPr>
            <a:lvl2pPr indent="0" lvl="1" marL="0" marR="0" rtl="0" algn="r">
              <a:spcBef>
                <a:spcPts val="0"/>
              </a:spcBef>
              <a:buNone/>
              <a:defRPr sz="1200">
                <a:solidFill>
                  <a:srgbClr val="757575"/>
                </a:solidFill>
                <a:latin typeface="Arial"/>
                <a:ea typeface="Arial"/>
                <a:cs typeface="Arial"/>
                <a:sym typeface="Arial"/>
              </a:defRPr>
            </a:lvl2pPr>
            <a:lvl3pPr indent="0" lvl="2" marL="0" marR="0" rtl="0" algn="r">
              <a:spcBef>
                <a:spcPts val="0"/>
              </a:spcBef>
              <a:buNone/>
              <a:defRPr sz="1200">
                <a:solidFill>
                  <a:srgbClr val="757575"/>
                </a:solidFill>
                <a:latin typeface="Arial"/>
                <a:ea typeface="Arial"/>
                <a:cs typeface="Arial"/>
                <a:sym typeface="Arial"/>
              </a:defRPr>
            </a:lvl3pPr>
            <a:lvl4pPr indent="0" lvl="3" marL="0" marR="0" rtl="0" algn="r">
              <a:spcBef>
                <a:spcPts val="0"/>
              </a:spcBef>
              <a:buNone/>
              <a:defRPr sz="1200">
                <a:solidFill>
                  <a:srgbClr val="757575"/>
                </a:solidFill>
                <a:latin typeface="Arial"/>
                <a:ea typeface="Arial"/>
                <a:cs typeface="Arial"/>
                <a:sym typeface="Arial"/>
              </a:defRPr>
            </a:lvl4pPr>
            <a:lvl5pPr indent="0" lvl="4" marL="0" marR="0" rtl="0" algn="r">
              <a:spcBef>
                <a:spcPts val="0"/>
              </a:spcBef>
              <a:buNone/>
              <a:defRPr sz="1200">
                <a:solidFill>
                  <a:srgbClr val="757575"/>
                </a:solidFill>
                <a:latin typeface="Arial"/>
                <a:ea typeface="Arial"/>
                <a:cs typeface="Arial"/>
                <a:sym typeface="Arial"/>
              </a:defRPr>
            </a:lvl5pPr>
            <a:lvl6pPr indent="0" lvl="5" marL="0" marR="0" rtl="0" algn="r">
              <a:spcBef>
                <a:spcPts val="0"/>
              </a:spcBef>
              <a:buNone/>
              <a:defRPr sz="1200">
                <a:solidFill>
                  <a:srgbClr val="757575"/>
                </a:solidFill>
                <a:latin typeface="Arial"/>
                <a:ea typeface="Arial"/>
                <a:cs typeface="Arial"/>
                <a:sym typeface="Arial"/>
              </a:defRPr>
            </a:lvl6pPr>
            <a:lvl7pPr indent="0" lvl="6" marL="0" marR="0" rtl="0" algn="r">
              <a:spcBef>
                <a:spcPts val="0"/>
              </a:spcBef>
              <a:buNone/>
              <a:defRPr sz="1200">
                <a:solidFill>
                  <a:srgbClr val="757575"/>
                </a:solidFill>
                <a:latin typeface="Arial"/>
                <a:ea typeface="Arial"/>
                <a:cs typeface="Arial"/>
                <a:sym typeface="Arial"/>
              </a:defRPr>
            </a:lvl7pPr>
            <a:lvl8pPr indent="0" lvl="7" marL="0" marR="0" rtl="0" algn="r">
              <a:spcBef>
                <a:spcPts val="0"/>
              </a:spcBef>
              <a:buNone/>
              <a:defRPr sz="1200">
                <a:solidFill>
                  <a:srgbClr val="757575"/>
                </a:solidFill>
                <a:latin typeface="Arial"/>
                <a:ea typeface="Arial"/>
                <a:cs typeface="Arial"/>
                <a:sym typeface="Arial"/>
              </a:defRPr>
            </a:lvl8pPr>
            <a:lvl9pPr indent="0" lvl="8" marL="0" marR="0" rtl="0" algn="r">
              <a:spcBef>
                <a:spcPts val="0"/>
              </a:spcBef>
              <a:buNone/>
              <a:defRPr sz="1200">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3.png"/><Relationship Id="rId11" Type="http://schemas.openxmlformats.org/officeDocument/2006/relationships/image" Target="../media/image36.png"/><Relationship Id="rId10" Type="http://schemas.openxmlformats.org/officeDocument/2006/relationships/image" Target="../media/image39.png"/><Relationship Id="rId9"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42.png"/><Relationship Id="rId7" Type="http://schemas.openxmlformats.org/officeDocument/2006/relationships/image" Target="../media/image9.png"/><Relationship Id="rId8"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22.png"/><Relationship Id="rId10" Type="http://schemas.openxmlformats.org/officeDocument/2006/relationships/image" Target="../media/image29.png"/><Relationship Id="rId9" Type="http://schemas.openxmlformats.org/officeDocument/2006/relationships/image" Target="../media/image50.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12.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47.png"/><Relationship Id="rId7"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65.png"/><Relationship Id="rId5" Type="http://schemas.openxmlformats.org/officeDocument/2006/relationships/image" Target="../media/image72.png"/><Relationship Id="rId6" Type="http://schemas.openxmlformats.org/officeDocument/2006/relationships/image" Target="../media/image67.png"/><Relationship Id="rId7"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6.png"/><Relationship Id="rId4" Type="http://schemas.openxmlformats.org/officeDocument/2006/relationships/image" Target="../media/image68.png"/><Relationship Id="rId5" Type="http://schemas.openxmlformats.org/officeDocument/2006/relationships/image" Target="../media/image73.png"/><Relationship Id="rId6" Type="http://schemas.openxmlformats.org/officeDocument/2006/relationships/image" Target="../media/image56.png"/><Relationship Id="rId7"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8.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57.png"/><Relationship Id="rId7"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9.png"/><Relationship Id="rId4" Type="http://schemas.openxmlformats.org/officeDocument/2006/relationships/hyperlink" Target="http://3.19.91.236:8501/"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s://www.nature.com/articles/d41586-022-03050-7" TargetMode="External"/><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5.jpg"/><Relationship Id="rId7" Type="http://schemas.openxmlformats.org/officeDocument/2006/relationships/image" Target="../media/image8.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6.png"/><Relationship Id="rId11" Type="http://schemas.openxmlformats.org/officeDocument/2006/relationships/image" Target="../media/image29.png"/><Relationship Id="rId10" Type="http://schemas.openxmlformats.org/officeDocument/2006/relationships/image" Target="../media/image21.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27.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
          <p:cNvSpPr txBox="1"/>
          <p:nvPr>
            <p:ph type="ctrTitle"/>
          </p:nvPr>
        </p:nvSpPr>
        <p:spPr>
          <a:xfrm>
            <a:off x="816428" y="1309688"/>
            <a:ext cx="10537372"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Helvetica Neue"/>
              <a:buNone/>
            </a:pPr>
            <a:r>
              <a:rPr b="1" i="0" lang="en-US">
                <a:highlight>
                  <a:srgbClr val="FFFFFF"/>
                </a:highlight>
                <a:latin typeface="Helvetica Neue"/>
                <a:ea typeface="Helvetica Neue"/>
                <a:cs typeface="Helvetica Neue"/>
                <a:sym typeface="Helvetica Neue"/>
              </a:rPr>
              <a:t>Ground Truth: Metadata Accuracy Dilemmas in Training 3D AI/ML Models </a:t>
            </a:r>
            <a:endParaRPr b="1">
              <a:latin typeface="Helvetica Neue"/>
              <a:ea typeface="Helvetica Neue"/>
              <a:cs typeface="Helvetica Neue"/>
              <a:sym typeface="Helvetica Neue"/>
            </a:endParaRPr>
          </a:p>
        </p:txBody>
      </p:sp>
      <p:sp>
        <p:nvSpPr>
          <p:cNvPr id="165" name="Google Shape;165;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None/>
            </a:pPr>
            <a:r>
              <a:t/>
            </a:r>
            <a:endParaRPr sz="2000">
              <a:latin typeface="Helvetica Neue"/>
              <a:ea typeface="Helvetica Neue"/>
              <a:cs typeface="Helvetica Neue"/>
              <a:sym typeface="Helvetica Neue"/>
            </a:endParaRPr>
          </a:p>
          <a:p>
            <a:pPr indent="0" lvl="0" marL="0" rtl="0" algn="ctr">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0" lvl="0" marL="0" rtl="0" algn="ctr">
              <a:lnSpc>
                <a:spcPct val="90000"/>
              </a:lnSpc>
              <a:spcBef>
                <a:spcPts val="1000"/>
              </a:spcBef>
              <a:spcAft>
                <a:spcPts val="0"/>
              </a:spcAft>
              <a:buClr>
                <a:schemeClr val="dk1"/>
              </a:buClr>
              <a:buSzPts val="2000"/>
              <a:buNone/>
            </a:pPr>
            <a:r>
              <a:rPr lang="en-US" sz="2000">
                <a:latin typeface="Helvetica Neue"/>
                <a:ea typeface="Helvetica Neue"/>
                <a:cs typeface="Helvetica Neue"/>
                <a:sym typeface="Helvetica Neue"/>
              </a:rPr>
              <a:t>Bahareh Shakibajahromi</a:t>
            </a:r>
            <a:endParaRPr/>
          </a:p>
          <a:p>
            <a:pPr indent="0" lvl="0" marL="0" rtl="0" algn="ctr">
              <a:lnSpc>
                <a:spcPct val="90000"/>
              </a:lnSpc>
              <a:spcBef>
                <a:spcPts val="1000"/>
              </a:spcBef>
              <a:spcAft>
                <a:spcPts val="0"/>
              </a:spcAft>
              <a:buClr>
                <a:schemeClr val="dk1"/>
              </a:buClr>
              <a:buSzPts val="2000"/>
              <a:buNone/>
            </a:pPr>
            <a:r>
              <a:rPr lang="en-US" sz="2000">
                <a:latin typeface="Helvetica Neue"/>
                <a:ea typeface="Helvetica Neue"/>
                <a:cs typeface="Helvetica Neue"/>
                <a:sym typeface="Helvetica Neue"/>
              </a:rPr>
              <a:t>Dr. David Breen</a:t>
            </a:r>
            <a:endParaRPr/>
          </a:p>
          <a:p>
            <a:pPr indent="0" lvl="0" marL="0" rtl="0" algn="ctr">
              <a:lnSpc>
                <a:spcPct val="90000"/>
              </a:lnSpc>
              <a:spcBef>
                <a:spcPts val="1000"/>
              </a:spcBef>
              <a:spcAft>
                <a:spcPts val="0"/>
              </a:spcAft>
              <a:buClr>
                <a:schemeClr val="dk1"/>
              </a:buClr>
              <a:buSzPts val="2000"/>
              <a:buNone/>
            </a:pPr>
            <a:r>
              <a:rPr lang="en-US" sz="2000">
                <a:latin typeface="Helvetica Neue"/>
                <a:ea typeface="Helvetica Neue"/>
                <a:cs typeface="Helvetica Neue"/>
                <a:sym typeface="Helvetica Neue"/>
              </a:rPr>
              <a:t>Dr. Edward Kim</a:t>
            </a:r>
            <a:endParaRPr/>
          </a:p>
        </p:txBody>
      </p:sp>
      <p:sp>
        <p:nvSpPr>
          <p:cNvPr id="166" name="Google Shape;166;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0"/>
          <p:cNvSpPr txBox="1"/>
          <p:nvPr>
            <p:ph idx="2" type="body"/>
          </p:nvPr>
        </p:nvSpPr>
        <p:spPr>
          <a:xfrm>
            <a:off x="6096000" y="1472894"/>
            <a:ext cx="5535891" cy="257169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2000"/>
              <a:buChar char="•"/>
            </a:pPr>
            <a:r>
              <a:rPr b="1" lang="en-US" sz="2000">
                <a:solidFill>
                  <a:srgbClr val="1F5C99"/>
                </a:solidFill>
                <a:latin typeface="Helvetica Neue"/>
                <a:ea typeface="Helvetica Neue"/>
                <a:cs typeface="Helvetica Neue"/>
                <a:sym typeface="Helvetica Neue"/>
              </a:rPr>
              <a:t>Presence of samples lacking true 3D form </a:t>
            </a:r>
            <a:endParaRPr/>
          </a:p>
          <a:p>
            <a:pPr indent="-50800" lvl="0" marL="228600" rtl="0" algn="l">
              <a:lnSpc>
                <a:spcPct val="90000"/>
              </a:lnSpc>
              <a:spcBef>
                <a:spcPts val="1000"/>
              </a:spcBef>
              <a:spcAft>
                <a:spcPts val="0"/>
              </a:spcAft>
              <a:buClr>
                <a:schemeClr val="dk1"/>
              </a:buClr>
              <a:buSzPts val="2800"/>
              <a:buNone/>
            </a:pPr>
            <a:r>
              <a:t/>
            </a:r>
            <a:endParaRPr>
              <a:solidFill>
                <a:srgbClr val="0D0D0D"/>
              </a:solidFill>
              <a:highlight>
                <a:srgbClr val="FFFFFF"/>
              </a:highlight>
              <a:latin typeface="Helvetica Neue"/>
              <a:ea typeface="Helvetica Neue"/>
              <a:cs typeface="Helvetica Neue"/>
              <a:sym typeface="Helvetica Neue"/>
            </a:endParaRPr>
          </a:p>
          <a:p>
            <a:pPr indent="-50800" lvl="0" marL="228600" rtl="0" algn="l">
              <a:lnSpc>
                <a:spcPct val="90000"/>
              </a:lnSpc>
              <a:spcBef>
                <a:spcPts val="1000"/>
              </a:spcBef>
              <a:spcAft>
                <a:spcPts val="0"/>
              </a:spcAft>
              <a:buClr>
                <a:schemeClr val="dk1"/>
              </a:buClr>
              <a:buSzPts val="2800"/>
              <a:buNone/>
            </a:pPr>
            <a:r>
              <a:t/>
            </a:r>
            <a:endParaRPr>
              <a:solidFill>
                <a:srgbClr val="0D0D0D"/>
              </a:solidFill>
              <a:highlight>
                <a:srgbClr val="FFFFFF"/>
              </a:highlight>
              <a:latin typeface="Helvetica Neue"/>
              <a:ea typeface="Helvetica Neue"/>
              <a:cs typeface="Helvetica Neue"/>
              <a:sym typeface="Helvetica Neue"/>
            </a:endParaRPr>
          </a:p>
          <a:p>
            <a:pPr indent="-50800" lvl="0" marL="228600" rtl="0" algn="l">
              <a:lnSpc>
                <a:spcPct val="90000"/>
              </a:lnSpc>
              <a:spcBef>
                <a:spcPts val="1000"/>
              </a:spcBef>
              <a:spcAft>
                <a:spcPts val="0"/>
              </a:spcAft>
              <a:buClr>
                <a:schemeClr val="dk1"/>
              </a:buClr>
              <a:buSzPts val="2800"/>
              <a:buNone/>
            </a:pPr>
            <a:r>
              <a:t/>
            </a:r>
            <a:endParaRPr>
              <a:solidFill>
                <a:srgbClr val="0D0D0D"/>
              </a:solidFill>
              <a:highlight>
                <a:srgbClr val="FFFFFF"/>
              </a:highlight>
              <a:latin typeface="Helvetica Neue"/>
              <a:ea typeface="Helvetica Neue"/>
              <a:cs typeface="Helvetica Neue"/>
              <a:sym typeface="Helvetica Neue"/>
            </a:endParaRPr>
          </a:p>
          <a:p>
            <a:pPr indent="-228600" lvl="0" marL="228600" rtl="0" algn="l">
              <a:lnSpc>
                <a:spcPct val="90000"/>
              </a:lnSpc>
              <a:spcBef>
                <a:spcPts val="1000"/>
              </a:spcBef>
              <a:spcAft>
                <a:spcPts val="0"/>
              </a:spcAft>
              <a:buClr>
                <a:srgbClr val="1F5C99"/>
              </a:buClr>
              <a:buSzPts val="2000"/>
              <a:buChar char="•"/>
            </a:pPr>
            <a:r>
              <a:rPr b="1" lang="en-US" sz="2000">
                <a:solidFill>
                  <a:srgbClr val="1F5C99"/>
                </a:solidFill>
                <a:latin typeface="Helvetica Neue"/>
                <a:ea typeface="Helvetica Neue"/>
                <a:cs typeface="Helvetica Neue"/>
                <a:sym typeface="Helvetica Neue"/>
              </a:rPr>
              <a:t>Noisy Labels</a:t>
            </a:r>
            <a:endParaRPr/>
          </a:p>
          <a:p>
            <a:pPr indent="-50800" lvl="0" marL="228600" rtl="0" algn="l">
              <a:lnSpc>
                <a:spcPct val="90000"/>
              </a:lnSpc>
              <a:spcBef>
                <a:spcPts val="1000"/>
              </a:spcBef>
              <a:spcAft>
                <a:spcPts val="0"/>
              </a:spcAft>
              <a:buClr>
                <a:schemeClr val="dk1"/>
              </a:buClr>
              <a:buSzPts val="2800"/>
              <a:buNone/>
            </a:pPr>
            <a:r>
              <a:t/>
            </a:r>
            <a:endParaRPr>
              <a:latin typeface="Helvetica Neue"/>
              <a:ea typeface="Helvetica Neue"/>
              <a:cs typeface="Helvetica Neue"/>
              <a:sym typeface="Helvetica Neue"/>
            </a:endParaRPr>
          </a:p>
        </p:txBody>
      </p:sp>
      <p:pic>
        <p:nvPicPr>
          <p:cNvPr descr="A tree with many leaves&#10;&#10;Description automatically generated" id="288" name="Google Shape;288;p10"/>
          <p:cNvPicPr preferRelativeResize="0"/>
          <p:nvPr/>
        </p:nvPicPr>
        <p:blipFill rotWithShape="1">
          <a:blip r:embed="rId3">
            <a:alphaModFix/>
          </a:blip>
          <a:srcRect b="12806" l="24392" r="19057" t="8614"/>
          <a:stretch/>
        </p:blipFill>
        <p:spPr>
          <a:xfrm>
            <a:off x="8757957" y="1794055"/>
            <a:ext cx="1186225" cy="1775917"/>
          </a:xfrm>
          <a:prstGeom prst="rect">
            <a:avLst/>
          </a:prstGeom>
          <a:noFill/>
          <a:ln>
            <a:noFill/>
          </a:ln>
        </p:spPr>
      </p:pic>
      <p:pic>
        <p:nvPicPr>
          <p:cNvPr descr="A plant in a vase&#10;&#10;Description automatically generated" id="289" name="Google Shape;289;p10"/>
          <p:cNvPicPr preferRelativeResize="0"/>
          <p:nvPr/>
        </p:nvPicPr>
        <p:blipFill rotWithShape="1">
          <a:blip r:embed="rId4">
            <a:alphaModFix/>
          </a:blip>
          <a:srcRect b="10650" l="27633" r="21022" t="8102"/>
          <a:stretch/>
        </p:blipFill>
        <p:spPr>
          <a:xfrm>
            <a:off x="3500614" y="3700405"/>
            <a:ext cx="1458259" cy="2496118"/>
          </a:xfrm>
          <a:prstGeom prst="rect">
            <a:avLst/>
          </a:prstGeom>
          <a:noFill/>
          <a:ln>
            <a:noFill/>
          </a:ln>
        </p:spPr>
      </p:pic>
      <p:pic>
        <p:nvPicPr>
          <p:cNvPr id="290" name="Google Shape;290;p10"/>
          <p:cNvPicPr preferRelativeResize="0"/>
          <p:nvPr/>
        </p:nvPicPr>
        <p:blipFill rotWithShape="1">
          <a:blip r:embed="rId5">
            <a:alphaModFix/>
          </a:blip>
          <a:srcRect b="14705" l="27627" r="28213" t="8357"/>
          <a:stretch/>
        </p:blipFill>
        <p:spPr>
          <a:xfrm>
            <a:off x="1070736" y="3893605"/>
            <a:ext cx="1189071" cy="2196659"/>
          </a:xfrm>
          <a:prstGeom prst="rect">
            <a:avLst/>
          </a:prstGeom>
          <a:noFill/>
          <a:ln>
            <a:noFill/>
          </a:ln>
        </p:spPr>
      </p:pic>
      <p:sp>
        <p:nvSpPr>
          <p:cNvPr id="291" name="Google Shape;291;p10"/>
          <p:cNvSpPr txBox="1"/>
          <p:nvPr>
            <p:ph type="title"/>
          </p:nvPr>
        </p:nvSpPr>
        <p:spPr>
          <a:xfrm>
            <a:off x="855101" y="10619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Challenges with ModelNet40 Dataset </a:t>
            </a:r>
            <a:endParaRPr>
              <a:latin typeface="Helvetica Neue"/>
              <a:ea typeface="Helvetica Neue"/>
              <a:cs typeface="Helvetica Neue"/>
              <a:sym typeface="Helvetica Neue"/>
            </a:endParaRPr>
          </a:p>
        </p:txBody>
      </p:sp>
      <p:sp>
        <p:nvSpPr>
          <p:cNvPr id="292" name="Google Shape;292;p10"/>
          <p:cNvSpPr txBox="1"/>
          <p:nvPr>
            <p:ph idx="1" type="body"/>
          </p:nvPr>
        </p:nvSpPr>
        <p:spPr>
          <a:xfrm>
            <a:off x="742808" y="1472894"/>
            <a:ext cx="5025272" cy="108918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2000"/>
              <a:buChar char="•"/>
            </a:pPr>
            <a:r>
              <a:rPr b="1" lang="en-US" sz="2000">
                <a:solidFill>
                  <a:srgbClr val="1F5C99"/>
                </a:solidFill>
                <a:latin typeface="Helvetica Neue"/>
                <a:ea typeface="Helvetica Neue"/>
                <a:cs typeface="Helvetica Neue"/>
                <a:sym typeface="Helvetica Neue"/>
              </a:rPr>
              <a:t>Inconsistent Resolutions:</a:t>
            </a:r>
            <a:endParaRPr/>
          </a:p>
          <a:p>
            <a:pPr indent="-50800" lvl="0" marL="228600" rtl="0" algn="l">
              <a:lnSpc>
                <a:spcPct val="90000"/>
              </a:lnSpc>
              <a:spcBef>
                <a:spcPts val="1000"/>
              </a:spcBef>
              <a:spcAft>
                <a:spcPts val="0"/>
              </a:spcAft>
              <a:buClr>
                <a:schemeClr val="dk1"/>
              </a:buClr>
              <a:buSzPts val="2800"/>
              <a:buNone/>
            </a:pPr>
            <a:r>
              <a:t/>
            </a:r>
            <a:endParaRPr sz="2800">
              <a:latin typeface="Helvetica Neue"/>
              <a:ea typeface="Helvetica Neue"/>
              <a:cs typeface="Helvetica Neue"/>
              <a:sym typeface="Helvetica Neue"/>
            </a:endParaRPr>
          </a:p>
          <a:p>
            <a:pPr indent="-50800" lvl="0" marL="228600" rtl="0" algn="l">
              <a:lnSpc>
                <a:spcPct val="90000"/>
              </a:lnSpc>
              <a:spcBef>
                <a:spcPts val="1000"/>
              </a:spcBef>
              <a:spcAft>
                <a:spcPts val="0"/>
              </a:spcAft>
              <a:buClr>
                <a:schemeClr val="dk1"/>
              </a:buClr>
              <a:buSzPts val="2800"/>
              <a:buNone/>
            </a:pPr>
            <a:r>
              <a:t/>
            </a:r>
            <a:endParaRPr>
              <a:latin typeface="Helvetica Neue"/>
              <a:ea typeface="Helvetica Neue"/>
              <a:cs typeface="Helvetica Neue"/>
              <a:sym typeface="Helvetica Neue"/>
            </a:endParaRPr>
          </a:p>
          <a:p>
            <a:pPr indent="-50800" lvl="0" marL="228600" rtl="0" algn="l">
              <a:lnSpc>
                <a:spcPct val="90000"/>
              </a:lnSpc>
              <a:spcBef>
                <a:spcPts val="1000"/>
              </a:spcBef>
              <a:spcAft>
                <a:spcPts val="0"/>
              </a:spcAft>
              <a:buClr>
                <a:schemeClr val="dk1"/>
              </a:buClr>
              <a:buSzPts val="2800"/>
              <a:buNone/>
            </a:pPr>
            <a:r>
              <a:t/>
            </a:r>
            <a:endParaRPr sz="2800">
              <a:latin typeface="Helvetica Neue"/>
              <a:ea typeface="Helvetica Neue"/>
              <a:cs typeface="Helvetica Neue"/>
              <a:sym typeface="Helvetica Neue"/>
            </a:endParaRPr>
          </a:p>
          <a:p>
            <a:pPr indent="-50800" lvl="0" marL="228600" rtl="0" algn="l">
              <a:lnSpc>
                <a:spcPct val="90000"/>
              </a:lnSpc>
              <a:spcBef>
                <a:spcPts val="1000"/>
              </a:spcBef>
              <a:spcAft>
                <a:spcPts val="0"/>
              </a:spcAft>
              <a:buClr>
                <a:schemeClr val="dk1"/>
              </a:buClr>
              <a:buSzPts val="2800"/>
              <a:buNone/>
            </a:pPr>
            <a:r>
              <a:t/>
            </a:r>
            <a:endParaRPr>
              <a:latin typeface="Helvetica Neue"/>
              <a:ea typeface="Helvetica Neue"/>
              <a:cs typeface="Helvetica Neue"/>
              <a:sym typeface="Helvetica Neue"/>
            </a:endParaRPr>
          </a:p>
        </p:txBody>
      </p:sp>
      <p:pic>
        <p:nvPicPr>
          <p:cNvPr descr="A plant with leaves on it&#10;&#10;Description automatically generated" id="293" name="Google Shape;293;p10"/>
          <p:cNvPicPr preferRelativeResize="0"/>
          <p:nvPr/>
        </p:nvPicPr>
        <p:blipFill rotWithShape="1">
          <a:blip r:embed="rId6">
            <a:alphaModFix/>
          </a:blip>
          <a:srcRect b="34494" l="15563" r="20661" t="29640"/>
          <a:stretch/>
        </p:blipFill>
        <p:spPr>
          <a:xfrm>
            <a:off x="244993" y="2062686"/>
            <a:ext cx="2840556" cy="1733847"/>
          </a:xfrm>
          <a:prstGeom prst="rect">
            <a:avLst/>
          </a:prstGeom>
          <a:noFill/>
          <a:ln>
            <a:noFill/>
          </a:ln>
        </p:spPr>
      </p:pic>
      <p:pic>
        <p:nvPicPr>
          <p:cNvPr descr="A plant in a pot&#10;&#10;Description automatically generated" id="294" name="Google Shape;294;p10"/>
          <p:cNvPicPr preferRelativeResize="0"/>
          <p:nvPr/>
        </p:nvPicPr>
        <p:blipFill rotWithShape="1">
          <a:blip r:embed="rId7">
            <a:alphaModFix/>
          </a:blip>
          <a:srcRect b="26279" l="8164" r="6730" t="26284"/>
          <a:stretch/>
        </p:blipFill>
        <p:spPr>
          <a:xfrm>
            <a:off x="2770969" y="2144090"/>
            <a:ext cx="2728663" cy="1652443"/>
          </a:xfrm>
          <a:prstGeom prst="rect">
            <a:avLst/>
          </a:prstGeom>
          <a:noFill/>
          <a:ln>
            <a:noFill/>
          </a:ln>
        </p:spPr>
      </p:pic>
      <p:pic>
        <p:nvPicPr>
          <p:cNvPr descr="A plant in a pot&#10;&#10;Description automatically generated" id="295" name="Google Shape;295;p10"/>
          <p:cNvPicPr preferRelativeResize="0"/>
          <p:nvPr/>
        </p:nvPicPr>
        <p:blipFill rotWithShape="1">
          <a:blip r:embed="rId8">
            <a:alphaModFix/>
          </a:blip>
          <a:srcRect b="10567" l="21527" r="21264" t="15825"/>
          <a:stretch/>
        </p:blipFill>
        <p:spPr>
          <a:xfrm>
            <a:off x="6051872" y="3893605"/>
            <a:ext cx="1624560" cy="2254260"/>
          </a:xfrm>
          <a:prstGeom prst="rect">
            <a:avLst/>
          </a:prstGeom>
          <a:noFill/>
          <a:ln>
            <a:noFill/>
          </a:ln>
        </p:spPr>
      </p:pic>
      <p:pic>
        <p:nvPicPr>
          <p:cNvPr descr="A tree in a pot&#10;&#10;Description automatically generated" id="296" name="Google Shape;296;p10"/>
          <p:cNvPicPr preferRelativeResize="0"/>
          <p:nvPr/>
        </p:nvPicPr>
        <p:blipFill rotWithShape="1">
          <a:blip r:embed="rId9">
            <a:alphaModFix/>
          </a:blip>
          <a:srcRect b="21329" l="33332" r="30572" t="24481"/>
          <a:stretch/>
        </p:blipFill>
        <p:spPr>
          <a:xfrm>
            <a:off x="7825082" y="3869518"/>
            <a:ext cx="1504540" cy="2099528"/>
          </a:xfrm>
          <a:prstGeom prst="rect">
            <a:avLst/>
          </a:prstGeom>
          <a:noFill/>
          <a:ln>
            <a:noFill/>
          </a:ln>
        </p:spPr>
      </p:pic>
      <p:sp>
        <p:nvSpPr>
          <p:cNvPr id="297" name="Google Shape;297;p10"/>
          <p:cNvSpPr txBox="1"/>
          <p:nvPr/>
        </p:nvSpPr>
        <p:spPr>
          <a:xfrm>
            <a:off x="6394152" y="6011866"/>
            <a:ext cx="81590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Helvetica Neue"/>
                <a:ea typeface="Helvetica Neue"/>
                <a:cs typeface="Helvetica Neue"/>
                <a:sym typeface="Helvetica Neue"/>
              </a:rPr>
              <a:t>Plant</a:t>
            </a:r>
            <a:endParaRPr/>
          </a:p>
        </p:txBody>
      </p:sp>
      <p:sp>
        <p:nvSpPr>
          <p:cNvPr id="298" name="Google Shape;298;p10"/>
          <p:cNvSpPr txBox="1"/>
          <p:nvPr/>
        </p:nvSpPr>
        <p:spPr>
          <a:xfrm>
            <a:off x="7795584" y="6042635"/>
            <a:ext cx="13925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Helvetica Neue"/>
                <a:ea typeface="Helvetica Neue"/>
                <a:cs typeface="Helvetica Neue"/>
                <a:sym typeface="Helvetica Neue"/>
              </a:rPr>
              <a:t>Flowerpot</a:t>
            </a:r>
            <a:endParaRPr/>
          </a:p>
        </p:txBody>
      </p:sp>
      <p:pic>
        <p:nvPicPr>
          <p:cNvPr id="299" name="Google Shape;299;p10"/>
          <p:cNvPicPr preferRelativeResize="0"/>
          <p:nvPr/>
        </p:nvPicPr>
        <p:blipFill rotWithShape="1">
          <a:blip r:embed="rId10">
            <a:alphaModFix/>
          </a:blip>
          <a:srcRect b="8546" l="38619" r="36185" t="15105"/>
          <a:stretch/>
        </p:blipFill>
        <p:spPr>
          <a:xfrm>
            <a:off x="9351070" y="4098218"/>
            <a:ext cx="1276439" cy="1924626"/>
          </a:xfrm>
          <a:prstGeom prst="rect">
            <a:avLst/>
          </a:prstGeom>
          <a:noFill/>
          <a:ln>
            <a:noFill/>
          </a:ln>
        </p:spPr>
      </p:pic>
      <p:pic>
        <p:nvPicPr>
          <p:cNvPr id="300" name="Google Shape;300;p10"/>
          <p:cNvPicPr preferRelativeResize="0"/>
          <p:nvPr/>
        </p:nvPicPr>
        <p:blipFill rotWithShape="1">
          <a:blip r:embed="rId11">
            <a:alphaModFix/>
          </a:blip>
          <a:srcRect b="16974" l="37526" r="40309" t="5938"/>
          <a:stretch/>
        </p:blipFill>
        <p:spPr>
          <a:xfrm>
            <a:off x="10764901" y="4064608"/>
            <a:ext cx="1203842" cy="2083257"/>
          </a:xfrm>
          <a:prstGeom prst="rect">
            <a:avLst/>
          </a:prstGeom>
          <a:noFill/>
          <a:ln>
            <a:noFill/>
          </a:ln>
        </p:spPr>
      </p:pic>
      <p:sp>
        <p:nvSpPr>
          <p:cNvPr id="301" name="Google Shape;301;p10"/>
          <p:cNvSpPr txBox="1"/>
          <p:nvPr/>
        </p:nvSpPr>
        <p:spPr>
          <a:xfrm>
            <a:off x="9728429" y="6011866"/>
            <a:ext cx="74362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Helvetica Neue"/>
                <a:ea typeface="Helvetica Neue"/>
                <a:cs typeface="Helvetica Neue"/>
                <a:sym typeface="Helvetica Neue"/>
              </a:rPr>
              <a:t>Chair</a:t>
            </a:r>
            <a:endParaRPr/>
          </a:p>
        </p:txBody>
      </p:sp>
      <p:sp>
        <p:nvSpPr>
          <p:cNvPr id="302" name="Google Shape;302;p10"/>
          <p:cNvSpPr txBox="1"/>
          <p:nvPr/>
        </p:nvSpPr>
        <p:spPr>
          <a:xfrm>
            <a:off x="11023437" y="6053613"/>
            <a:ext cx="74362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Helvetica Neue"/>
                <a:ea typeface="Helvetica Neue"/>
                <a:cs typeface="Helvetica Neue"/>
                <a:sym typeface="Helvetica Neue"/>
              </a:rPr>
              <a:t>Stool</a:t>
            </a:r>
            <a:endParaRPr/>
          </a:p>
        </p:txBody>
      </p:sp>
      <p:sp>
        <p:nvSpPr>
          <p:cNvPr id="303" name="Google Shape;303;p10"/>
          <p:cNvSpPr txBox="1"/>
          <p:nvPr>
            <p:ph idx="12" type="sldNum"/>
          </p:nvPr>
        </p:nvSpPr>
        <p:spPr>
          <a:xfrm>
            <a:off x="11507637" y="6458068"/>
            <a:ext cx="491471"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plant in a pot&#10;&#10;Description automatically generated" id="309" name="Google Shape;309;p11"/>
          <p:cNvPicPr preferRelativeResize="0"/>
          <p:nvPr/>
        </p:nvPicPr>
        <p:blipFill rotWithShape="1">
          <a:blip r:embed="rId3">
            <a:alphaModFix/>
          </a:blip>
          <a:srcRect b="7972" l="6519" r="10031" t="11116"/>
          <a:stretch/>
        </p:blipFill>
        <p:spPr>
          <a:xfrm>
            <a:off x="4150243" y="2172098"/>
            <a:ext cx="2143169" cy="1913485"/>
          </a:xfrm>
          <a:prstGeom prst="rect">
            <a:avLst/>
          </a:prstGeom>
          <a:noFill/>
          <a:ln>
            <a:noFill/>
          </a:ln>
        </p:spPr>
      </p:pic>
      <p:pic>
        <p:nvPicPr>
          <p:cNvPr descr="A plant in a pot&#10;&#10;Description automatically generated" id="310" name="Google Shape;310;p11"/>
          <p:cNvPicPr preferRelativeResize="0"/>
          <p:nvPr/>
        </p:nvPicPr>
        <p:blipFill rotWithShape="1">
          <a:blip r:embed="rId4">
            <a:alphaModFix/>
          </a:blip>
          <a:srcRect b="9972" l="15860" r="13428" t="0"/>
          <a:stretch/>
        </p:blipFill>
        <p:spPr>
          <a:xfrm>
            <a:off x="1445017" y="2185066"/>
            <a:ext cx="1461155" cy="1728948"/>
          </a:xfrm>
          <a:prstGeom prst="rect">
            <a:avLst/>
          </a:prstGeom>
          <a:noFill/>
          <a:ln>
            <a:noFill/>
          </a:ln>
        </p:spPr>
      </p:pic>
      <p:pic>
        <p:nvPicPr>
          <p:cNvPr descr="A wireframe of a bowl&#10;&#10;Description automatically generated" id="311" name="Google Shape;311;p11"/>
          <p:cNvPicPr preferRelativeResize="0"/>
          <p:nvPr/>
        </p:nvPicPr>
        <p:blipFill rotWithShape="1">
          <a:blip r:embed="rId5">
            <a:alphaModFix/>
          </a:blip>
          <a:srcRect b="16417" l="14928" r="17160" t="14329"/>
          <a:stretch/>
        </p:blipFill>
        <p:spPr>
          <a:xfrm>
            <a:off x="6414547" y="2342767"/>
            <a:ext cx="1758901" cy="1666123"/>
          </a:xfrm>
          <a:prstGeom prst="rect">
            <a:avLst/>
          </a:prstGeom>
          <a:noFill/>
          <a:ln>
            <a:noFill/>
          </a:ln>
        </p:spPr>
      </p:pic>
      <p:pic>
        <p:nvPicPr>
          <p:cNvPr descr="A grey vase with a round top&#10;&#10;Description automatically generated" id="312" name="Google Shape;312;p11"/>
          <p:cNvPicPr preferRelativeResize="0"/>
          <p:nvPr/>
        </p:nvPicPr>
        <p:blipFill rotWithShape="1">
          <a:blip r:embed="rId6">
            <a:alphaModFix/>
          </a:blip>
          <a:srcRect b="17456" l="31803" r="30567" t="0"/>
          <a:stretch/>
        </p:blipFill>
        <p:spPr>
          <a:xfrm>
            <a:off x="3167777" y="2285010"/>
            <a:ext cx="861331" cy="1760318"/>
          </a:xfrm>
          <a:prstGeom prst="rect">
            <a:avLst/>
          </a:prstGeom>
          <a:noFill/>
          <a:ln>
            <a:noFill/>
          </a:ln>
        </p:spPr>
      </p:pic>
      <p:sp>
        <p:nvSpPr>
          <p:cNvPr id="313" name="Google Shape;313;p11"/>
          <p:cNvSpPr txBox="1"/>
          <p:nvPr>
            <p:ph type="title"/>
          </p:nvPr>
        </p:nvSpPr>
        <p:spPr>
          <a:xfrm>
            <a:off x="838200" y="365125"/>
            <a:ext cx="10515600" cy="14176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Challenges with ModelNet40 Dataset </a:t>
            </a:r>
            <a:endParaRPr>
              <a:latin typeface="Helvetica Neue"/>
              <a:ea typeface="Helvetica Neue"/>
              <a:cs typeface="Helvetica Neue"/>
              <a:sym typeface="Helvetica Neue"/>
            </a:endParaRPr>
          </a:p>
        </p:txBody>
      </p:sp>
      <p:sp>
        <p:nvSpPr>
          <p:cNvPr id="314" name="Google Shape;314;p11"/>
          <p:cNvSpPr txBox="1"/>
          <p:nvPr>
            <p:ph idx="1" type="body"/>
          </p:nvPr>
        </p:nvSpPr>
        <p:spPr>
          <a:xfrm>
            <a:off x="885609" y="1825625"/>
            <a:ext cx="10515600" cy="110611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2000"/>
              <a:buChar char="•"/>
            </a:pPr>
            <a:r>
              <a:rPr b="1" lang="en-US" sz="2000">
                <a:solidFill>
                  <a:srgbClr val="1F5C99"/>
                </a:solidFill>
                <a:latin typeface="Helvetica Neue"/>
                <a:ea typeface="Helvetica Neue"/>
                <a:cs typeface="Helvetica Neue"/>
                <a:sym typeface="Helvetica Neue"/>
              </a:rPr>
              <a:t>Subjectivity and Ambiguity </a:t>
            </a:r>
            <a:r>
              <a:rPr b="1" lang="en-US" sz="1800">
                <a:latin typeface="Helvetica Neue"/>
                <a:ea typeface="Helvetica Neue"/>
                <a:cs typeface="Helvetica Neue"/>
                <a:sym typeface="Helvetica Neue"/>
              </a:rPr>
              <a:t>(All samples form flowerpot class)</a:t>
            </a:r>
            <a:endParaRPr/>
          </a:p>
          <a:p>
            <a:pPr indent="0" lvl="0" marL="0" rtl="0" algn="l">
              <a:lnSpc>
                <a:spcPct val="90000"/>
              </a:lnSpc>
              <a:spcBef>
                <a:spcPts val="1000"/>
              </a:spcBef>
              <a:spcAft>
                <a:spcPts val="0"/>
              </a:spcAft>
              <a:buClr>
                <a:schemeClr val="dk1"/>
              </a:buClr>
              <a:buSzPts val="1800"/>
              <a:buNone/>
            </a:pPr>
            <a:r>
              <a:t/>
            </a:r>
            <a:endParaRPr b="1" sz="1800">
              <a:latin typeface="Helvetica Neue"/>
              <a:ea typeface="Helvetica Neue"/>
              <a:cs typeface="Helvetica Neue"/>
              <a:sym typeface="Helvetica Neue"/>
            </a:endParaRPr>
          </a:p>
        </p:txBody>
      </p:sp>
      <p:pic>
        <p:nvPicPr>
          <p:cNvPr id="315" name="Google Shape;315;p11"/>
          <p:cNvPicPr preferRelativeResize="0"/>
          <p:nvPr/>
        </p:nvPicPr>
        <p:blipFill rotWithShape="1">
          <a:blip r:embed="rId7">
            <a:alphaModFix/>
          </a:blip>
          <a:srcRect b="21604" l="25706" r="24941" t="21094"/>
          <a:stretch/>
        </p:blipFill>
        <p:spPr>
          <a:xfrm>
            <a:off x="8435053" y="2488989"/>
            <a:ext cx="1405043" cy="1519901"/>
          </a:xfrm>
          <a:prstGeom prst="rect">
            <a:avLst/>
          </a:prstGeom>
          <a:noFill/>
          <a:ln>
            <a:noFill/>
          </a:ln>
        </p:spPr>
      </p:pic>
      <p:sp>
        <p:nvSpPr>
          <p:cNvPr id="316" name="Google Shape;316;p11"/>
          <p:cNvSpPr txBox="1"/>
          <p:nvPr/>
        </p:nvSpPr>
        <p:spPr>
          <a:xfrm>
            <a:off x="838200" y="4066429"/>
            <a:ext cx="10785324" cy="95410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1F5C99"/>
              </a:buClr>
              <a:buSzPts val="2000"/>
              <a:buFont typeface="Arial"/>
              <a:buChar char="•"/>
            </a:pPr>
            <a:r>
              <a:rPr b="1" lang="en-US" sz="2000">
                <a:solidFill>
                  <a:srgbClr val="1F5C99"/>
                </a:solidFill>
                <a:latin typeface="Helvetica Neue"/>
                <a:ea typeface="Helvetica Neue"/>
                <a:cs typeface="Helvetica Neue"/>
                <a:sym typeface="Helvetica Neue"/>
              </a:rPr>
              <a:t>Solution</a:t>
            </a:r>
            <a:r>
              <a:rPr b="1" lang="en-US" sz="1800">
                <a:solidFill>
                  <a:schemeClr val="dk1"/>
                </a:solidFill>
                <a:latin typeface="Helvetica Neue"/>
                <a:ea typeface="Helvetica Neue"/>
                <a:cs typeface="Helvetica Neue"/>
                <a:sym typeface="Helvetica Neue"/>
              </a:rPr>
              <a:t>: Clear Annotation Guidelines and standardized definition</a:t>
            </a:r>
            <a:endParaRPr/>
          </a:p>
          <a:p>
            <a:pPr indent="0" lvl="0" marL="0" marR="0" rtl="0" algn="l">
              <a:spcBef>
                <a:spcPts val="0"/>
              </a:spcBef>
              <a:spcAft>
                <a:spcPts val="0"/>
              </a:spcAft>
              <a:buNone/>
            </a:pPr>
            <a:r>
              <a:t/>
            </a:r>
            <a:endParaRPr b="1" sz="1800">
              <a:solidFill>
                <a:srgbClr val="FF0000"/>
              </a:solidFill>
              <a:latin typeface="Helvetica Neue"/>
              <a:ea typeface="Helvetica Neue"/>
              <a:cs typeface="Helvetica Neue"/>
              <a:sym typeface="Helvetica Neue"/>
            </a:endParaRPr>
          </a:p>
          <a:p>
            <a:pPr indent="0" lvl="0" marL="0" marR="0" rtl="0" algn="l">
              <a:spcBef>
                <a:spcPts val="0"/>
              </a:spcBef>
              <a:spcAft>
                <a:spcPts val="0"/>
              </a:spcAft>
              <a:buNone/>
            </a:pPr>
            <a:r>
              <a:t/>
            </a:r>
            <a:endParaRPr b="1" sz="1800">
              <a:solidFill>
                <a:schemeClr val="dk1"/>
              </a:solidFill>
              <a:latin typeface="Helvetica Neue"/>
              <a:ea typeface="Helvetica Neue"/>
              <a:cs typeface="Helvetica Neue"/>
              <a:sym typeface="Helvetica Neue"/>
            </a:endParaRPr>
          </a:p>
        </p:txBody>
      </p:sp>
      <p:pic>
        <p:nvPicPr>
          <p:cNvPr descr="A screenshot of a computer&#10;&#10;Description automatically generated" id="317" name="Google Shape;317;p11"/>
          <p:cNvPicPr preferRelativeResize="0"/>
          <p:nvPr/>
        </p:nvPicPr>
        <p:blipFill rotWithShape="1">
          <a:blip r:embed="rId8">
            <a:alphaModFix/>
          </a:blip>
          <a:srcRect b="0" l="0" r="0" t="0"/>
          <a:stretch/>
        </p:blipFill>
        <p:spPr>
          <a:xfrm>
            <a:off x="1692594" y="4675583"/>
            <a:ext cx="3405005" cy="1600668"/>
          </a:xfrm>
          <a:prstGeom prst="rect">
            <a:avLst/>
          </a:prstGeom>
          <a:noFill/>
          <a:ln>
            <a:noFill/>
          </a:ln>
        </p:spPr>
      </p:pic>
      <p:pic>
        <p:nvPicPr>
          <p:cNvPr id="318" name="Google Shape;318;p11"/>
          <p:cNvPicPr preferRelativeResize="0"/>
          <p:nvPr/>
        </p:nvPicPr>
        <p:blipFill rotWithShape="1">
          <a:blip r:embed="rId9">
            <a:alphaModFix/>
          </a:blip>
          <a:srcRect b="0" l="0" r="0" t="0"/>
          <a:stretch/>
        </p:blipFill>
        <p:spPr>
          <a:xfrm>
            <a:off x="5897562" y="4693701"/>
            <a:ext cx="4547413" cy="1650170"/>
          </a:xfrm>
          <a:prstGeom prst="rect">
            <a:avLst/>
          </a:prstGeom>
          <a:noFill/>
          <a:ln>
            <a:noFill/>
          </a:ln>
        </p:spPr>
      </p:pic>
      <p:pic>
        <p:nvPicPr>
          <p:cNvPr descr="A vase with flowers in it&#10;&#10;Description automatically generated" id="319" name="Google Shape;319;p11"/>
          <p:cNvPicPr preferRelativeResize="0"/>
          <p:nvPr/>
        </p:nvPicPr>
        <p:blipFill rotWithShape="1">
          <a:blip r:embed="rId10">
            <a:alphaModFix/>
          </a:blip>
          <a:srcRect b="10839" l="34715" r="31682" t="4026"/>
          <a:stretch/>
        </p:blipFill>
        <p:spPr>
          <a:xfrm>
            <a:off x="10101701" y="2172098"/>
            <a:ext cx="795410" cy="1873230"/>
          </a:xfrm>
          <a:prstGeom prst="rect">
            <a:avLst/>
          </a:prstGeom>
          <a:noFill/>
          <a:ln>
            <a:noFill/>
          </a:ln>
        </p:spPr>
      </p:pic>
      <p:sp>
        <p:nvSpPr>
          <p:cNvPr id="320" name="Google Shape;32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2"/>
          <p:cNvSpPr txBox="1"/>
          <p:nvPr>
            <p:ph type="title"/>
          </p:nvPr>
        </p:nvSpPr>
        <p:spPr>
          <a:xfrm>
            <a:off x="838199" y="495919"/>
            <a:ext cx="11103429"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Challenges in </a:t>
            </a:r>
            <a:r>
              <a:rPr b="1" lang="en-US">
                <a:solidFill>
                  <a:srgbClr val="0D0D0D"/>
                </a:solidFill>
                <a:highlight>
                  <a:srgbClr val="FFFFFF"/>
                </a:highlight>
                <a:latin typeface="Helvetica Neue"/>
                <a:ea typeface="Helvetica Neue"/>
                <a:cs typeface="Helvetica Neue"/>
                <a:sym typeface="Helvetica Neue"/>
              </a:rPr>
              <a:t>Obtaining Accurate </a:t>
            </a:r>
            <a:r>
              <a:rPr b="1" i="0" lang="en-US">
                <a:solidFill>
                  <a:srgbClr val="0D0D0D"/>
                </a:solidFill>
                <a:highlight>
                  <a:srgbClr val="FFFFFF"/>
                </a:highlight>
                <a:latin typeface="Helvetica Neue"/>
                <a:ea typeface="Helvetica Neue"/>
                <a:cs typeface="Helvetica Neue"/>
                <a:sym typeface="Helvetica Neue"/>
              </a:rPr>
              <a:t>Ground Truth in 3D Object Classification</a:t>
            </a:r>
            <a:endParaRPr>
              <a:latin typeface="Helvetica Neue"/>
              <a:ea typeface="Helvetica Neue"/>
              <a:cs typeface="Helvetica Neue"/>
              <a:sym typeface="Helvetica Neue"/>
            </a:endParaRPr>
          </a:p>
        </p:txBody>
      </p:sp>
      <p:sp>
        <p:nvSpPr>
          <p:cNvPr id="327" name="Google Shape;327;p12"/>
          <p:cNvSpPr txBox="1"/>
          <p:nvPr>
            <p:ph idx="1" type="body"/>
          </p:nvPr>
        </p:nvSpPr>
        <p:spPr>
          <a:xfrm>
            <a:off x="936171" y="2037252"/>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3A3A3A"/>
              </a:buClr>
              <a:buSzPts val="1800"/>
              <a:buChar char="•"/>
            </a:pPr>
            <a:r>
              <a:rPr i="0" lang="en-US" sz="1800">
                <a:solidFill>
                  <a:srgbClr val="3A3A3A"/>
                </a:solidFill>
                <a:highlight>
                  <a:srgbClr val="FFFFFF"/>
                </a:highlight>
                <a:latin typeface="Helvetica Neue"/>
                <a:ea typeface="Helvetica Neue"/>
                <a:cs typeface="Helvetica Neue"/>
                <a:sym typeface="Helvetica Neue"/>
              </a:rPr>
              <a:t>Lack of contextual cues</a:t>
            </a:r>
            <a:endParaRPr/>
          </a:p>
          <a:p>
            <a:pPr indent="-228600" lvl="0" marL="228600" rtl="0" algn="l">
              <a:lnSpc>
                <a:spcPct val="90000"/>
              </a:lnSpc>
              <a:spcBef>
                <a:spcPts val="1000"/>
              </a:spcBef>
              <a:spcAft>
                <a:spcPts val="0"/>
              </a:spcAft>
              <a:buClr>
                <a:srgbClr val="3A3A3A"/>
              </a:buClr>
              <a:buSzPts val="1800"/>
              <a:buChar char="•"/>
            </a:pPr>
            <a:r>
              <a:rPr i="0" lang="en-US" sz="1800">
                <a:solidFill>
                  <a:srgbClr val="3A3A3A"/>
                </a:solidFill>
                <a:highlight>
                  <a:srgbClr val="FFFFFF"/>
                </a:highlight>
                <a:latin typeface="Helvetica Neue"/>
                <a:ea typeface="Helvetica Neue"/>
                <a:cs typeface="Helvetica Neue"/>
                <a:sym typeface="Helvetica Neue"/>
              </a:rPr>
              <a:t>Scale ambiguity</a:t>
            </a:r>
            <a:endParaRPr/>
          </a:p>
          <a:p>
            <a:pPr indent="-228600" lvl="0" marL="228600" rtl="0" algn="l">
              <a:lnSpc>
                <a:spcPct val="90000"/>
              </a:lnSpc>
              <a:spcBef>
                <a:spcPts val="1000"/>
              </a:spcBef>
              <a:spcAft>
                <a:spcPts val="0"/>
              </a:spcAft>
              <a:buClr>
                <a:srgbClr val="3A3A3A"/>
              </a:buClr>
              <a:buSzPts val="1800"/>
              <a:buChar char="•"/>
            </a:pPr>
            <a:r>
              <a:rPr i="0" lang="en-US" sz="1800">
                <a:solidFill>
                  <a:srgbClr val="3A3A3A"/>
                </a:solidFill>
                <a:highlight>
                  <a:srgbClr val="FFFFFF"/>
                </a:highlight>
                <a:latin typeface="Helvetica Neue"/>
                <a:ea typeface="Helvetica Neue"/>
                <a:cs typeface="Helvetica Neue"/>
                <a:sym typeface="Helvetica Neue"/>
              </a:rPr>
              <a:t>Design overlap</a:t>
            </a:r>
            <a:endParaRPr/>
          </a:p>
          <a:p>
            <a:pPr indent="-228600" lvl="0" marL="228600" rtl="0" algn="l">
              <a:lnSpc>
                <a:spcPct val="90000"/>
              </a:lnSpc>
              <a:spcBef>
                <a:spcPts val="1000"/>
              </a:spcBef>
              <a:spcAft>
                <a:spcPts val="0"/>
              </a:spcAft>
              <a:buClr>
                <a:srgbClr val="3A3A3A"/>
              </a:buClr>
              <a:buSzPts val="1800"/>
              <a:buChar char="•"/>
            </a:pPr>
            <a:r>
              <a:rPr i="0" lang="en-US" sz="1800">
                <a:solidFill>
                  <a:srgbClr val="3A3A3A"/>
                </a:solidFill>
                <a:highlight>
                  <a:srgbClr val="FFFFFF"/>
                </a:highlight>
                <a:latin typeface="Helvetica Neue"/>
                <a:ea typeface="Helvetica Neue"/>
                <a:cs typeface="Helvetica Neue"/>
                <a:sym typeface="Helvetica Neue"/>
              </a:rPr>
              <a:t>Lack of color and texture</a:t>
            </a:r>
            <a:endParaRPr/>
          </a:p>
          <a:p>
            <a:pPr indent="0" lvl="0" marL="0" rtl="0" algn="l">
              <a:lnSpc>
                <a:spcPct val="90000"/>
              </a:lnSpc>
              <a:spcBef>
                <a:spcPts val="1000"/>
              </a:spcBef>
              <a:spcAft>
                <a:spcPts val="0"/>
              </a:spcAft>
              <a:buClr>
                <a:schemeClr val="dk1"/>
              </a:buClr>
              <a:buSzPts val="1800"/>
              <a:buNone/>
            </a:pPr>
            <a:r>
              <a:t/>
            </a:r>
            <a:endParaRPr sz="1800"/>
          </a:p>
        </p:txBody>
      </p:sp>
      <p:pic>
        <p:nvPicPr>
          <p:cNvPr id="328" name="Google Shape;328;p12"/>
          <p:cNvPicPr preferRelativeResize="0"/>
          <p:nvPr/>
        </p:nvPicPr>
        <p:blipFill rotWithShape="1">
          <a:blip r:embed="rId3">
            <a:alphaModFix/>
          </a:blip>
          <a:srcRect b="0" l="0" r="0" t="0"/>
          <a:stretch/>
        </p:blipFill>
        <p:spPr>
          <a:xfrm>
            <a:off x="5056705" y="2085793"/>
            <a:ext cx="1797577" cy="2008328"/>
          </a:xfrm>
          <a:prstGeom prst="rect">
            <a:avLst/>
          </a:prstGeom>
          <a:noFill/>
          <a:ln>
            <a:noFill/>
          </a:ln>
        </p:spPr>
      </p:pic>
      <p:pic>
        <p:nvPicPr>
          <p:cNvPr id="329" name="Google Shape;329;p12"/>
          <p:cNvPicPr preferRelativeResize="0"/>
          <p:nvPr/>
        </p:nvPicPr>
        <p:blipFill rotWithShape="1">
          <a:blip r:embed="rId4">
            <a:alphaModFix/>
          </a:blip>
          <a:srcRect b="0" l="0" r="0" t="0"/>
          <a:stretch/>
        </p:blipFill>
        <p:spPr>
          <a:xfrm>
            <a:off x="8107605" y="2237911"/>
            <a:ext cx="1896366" cy="1965075"/>
          </a:xfrm>
          <a:prstGeom prst="rect">
            <a:avLst/>
          </a:prstGeom>
          <a:noFill/>
          <a:ln>
            <a:noFill/>
          </a:ln>
        </p:spPr>
      </p:pic>
      <p:pic>
        <p:nvPicPr>
          <p:cNvPr id="330" name="Google Shape;330;p12"/>
          <p:cNvPicPr preferRelativeResize="0"/>
          <p:nvPr/>
        </p:nvPicPr>
        <p:blipFill rotWithShape="1">
          <a:blip r:embed="rId5">
            <a:alphaModFix/>
          </a:blip>
          <a:srcRect b="0" l="0" r="0" t="0"/>
          <a:stretch/>
        </p:blipFill>
        <p:spPr>
          <a:xfrm>
            <a:off x="8107605" y="4601185"/>
            <a:ext cx="2232321" cy="1375695"/>
          </a:xfrm>
          <a:prstGeom prst="rect">
            <a:avLst/>
          </a:prstGeom>
          <a:noFill/>
          <a:ln>
            <a:noFill/>
          </a:ln>
        </p:spPr>
      </p:pic>
      <p:pic>
        <p:nvPicPr>
          <p:cNvPr id="331" name="Google Shape;331;p12"/>
          <p:cNvPicPr preferRelativeResize="0"/>
          <p:nvPr/>
        </p:nvPicPr>
        <p:blipFill rotWithShape="1">
          <a:blip r:embed="rId6">
            <a:alphaModFix/>
          </a:blip>
          <a:srcRect b="0" l="0" r="0" t="0"/>
          <a:stretch/>
        </p:blipFill>
        <p:spPr>
          <a:xfrm>
            <a:off x="4621314" y="4553508"/>
            <a:ext cx="2668361" cy="1375695"/>
          </a:xfrm>
          <a:prstGeom prst="rect">
            <a:avLst/>
          </a:prstGeom>
          <a:noFill/>
          <a:ln>
            <a:noFill/>
          </a:ln>
        </p:spPr>
      </p:pic>
      <p:pic>
        <p:nvPicPr>
          <p:cNvPr id="332" name="Google Shape;332;p12"/>
          <p:cNvPicPr preferRelativeResize="0"/>
          <p:nvPr/>
        </p:nvPicPr>
        <p:blipFill rotWithShape="1">
          <a:blip r:embed="rId7">
            <a:alphaModFix/>
          </a:blip>
          <a:srcRect b="0" l="0" r="0" t="0"/>
          <a:stretch/>
        </p:blipFill>
        <p:spPr>
          <a:xfrm>
            <a:off x="1605448" y="3952921"/>
            <a:ext cx="2143963" cy="2175319"/>
          </a:xfrm>
          <a:prstGeom prst="rect">
            <a:avLst/>
          </a:prstGeom>
          <a:noFill/>
          <a:ln>
            <a:noFill/>
          </a:ln>
        </p:spPr>
      </p:pic>
      <p:sp>
        <p:nvSpPr>
          <p:cNvPr id="333" name="Google Shape;33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D0D0D"/>
              </a:buClr>
              <a:buSzPct val="100000"/>
              <a:buFont typeface="Helvetica Neue"/>
              <a:buNone/>
            </a:pPr>
            <a:r>
              <a:rPr b="1" i="0" lang="en-US">
                <a:solidFill>
                  <a:srgbClr val="0D0D0D"/>
                </a:solidFill>
                <a:highlight>
                  <a:srgbClr val="FFFFFF"/>
                </a:highlight>
                <a:latin typeface="Helvetica Neue"/>
                <a:ea typeface="Helvetica Neue"/>
                <a:cs typeface="Helvetica Neue"/>
                <a:sym typeface="Helvetica Neue"/>
              </a:rPr>
              <a:t>Challenges in </a:t>
            </a:r>
            <a:r>
              <a:rPr b="1" lang="en-US">
                <a:solidFill>
                  <a:srgbClr val="0D0D0D"/>
                </a:solidFill>
                <a:highlight>
                  <a:srgbClr val="FFFFFF"/>
                </a:highlight>
                <a:latin typeface="Helvetica Neue"/>
                <a:ea typeface="Helvetica Neue"/>
                <a:cs typeface="Helvetica Neue"/>
                <a:sym typeface="Helvetica Neue"/>
              </a:rPr>
              <a:t>Obtaining Accurate </a:t>
            </a:r>
            <a:r>
              <a:rPr b="1" i="0" lang="en-US">
                <a:solidFill>
                  <a:srgbClr val="0D0D0D"/>
                </a:solidFill>
                <a:highlight>
                  <a:srgbClr val="FFFFFF"/>
                </a:highlight>
                <a:latin typeface="Helvetica Neue"/>
                <a:ea typeface="Helvetica Neue"/>
                <a:cs typeface="Helvetica Neue"/>
                <a:sym typeface="Helvetica Neue"/>
              </a:rPr>
              <a:t>Ground Truth in 3D Object Classification</a:t>
            </a:r>
            <a:endParaRPr>
              <a:latin typeface="Helvetica Neue"/>
              <a:ea typeface="Helvetica Neue"/>
              <a:cs typeface="Helvetica Neue"/>
              <a:sym typeface="Helvetica Neue"/>
            </a:endParaRPr>
          </a:p>
        </p:txBody>
      </p:sp>
      <p:sp>
        <p:nvSpPr>
          <p:cNvPr id="339" name="Google Shape;339;p13"/>
          <p:cNvSpPr txBox="1"/>
          <p:nvPr>
            <p:ph idx="1" type="body"/>
          </p:nvPr>
        </p:nvSpPr>
        <p:spPr>
          <a:xfrm>
            <a:off x="838200" y="1837192"/>
            <a:ext cx="10515600" cy="72911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3A3A3A"/>
              </a:buClr>
              <a:buSzPts val="1800"/>
              <a:buChar char="•"/>
            </a:pPr>
            <a:r>
              <a:rPr b="1" lang="en-US" sz="1800">
                <a:solidFill>
                  <a:srgbClr val="3A3A3A"/>
                </a:solidFill>
                <a:latin typeface="Helvetica Neue"/>
                <a:ea typeface="Helvetica Neue"/>
                <a:cs typeface="Helvetica Neue"/>
                <a:sym typeface="Helvetica Neue"/>
              </a:rPr>
              <a:t>Impact of Orientation</a:t>
            </a:r>
            <a:endParaRPr/>
          </a:p>
          <a:p>
            <a:pPr indent="0" lvl="0" marL="0" rtl="0" algn="l">
              <a:lnSpc>
                <a:spcPct val="90000"/>
              </a:lnSpc>
              <a:spcBef>
                <a:spcPts val="1000"/>
              </a:spcBef>
              <a:spcAft>
                <a:spcPts val="0"/>
              </a:spcAft>
              <a:buClr>
                <a:schemeClr val="dk1"/>
              </a:buClr>
              <a:buSzPts val="2800"/>
              <a:buNone/>
            </a:pPr>
            <a:r>
              <a:t/>
            </a:r>
            <a:endParaRPr>
              <a:latin typeface="Helvetica Neue"/>
              <a:ea typeface="Helvetica Neue"/>
              <a:cs typeface="Helvetica Neue"/>
              <a:sym typeface="Helvetica Neue"/>
            </a:endParaRPr>
          </a:p>
        </p:txBody>
      </p:sp>
      <p:pic>
        <p:nvPicPr>
          <p:cNvPr descr="A grey rectangular object with a square object on it&#10;&#10;Description automatically generated" id="340" name="Google Shape;340;p13"/>
          <p:cNvPicPr preferRelativeResize="0"/>
          <p:nvPr/>
        </p:nvPicPr>
        <p:blipFill rotWithShape="1">
          <a:blip r:embed="rId3">
            <a:alphaModFix/>
          </a:blip>
          <a:srcRect b="31676" l="7052" r="6964" t="28324"/>
          <a:stretch/>
        </p:blipFill>
        <p:spPr>
          <a:xfrm>
            <a:off x="2023974" y="3429000"/>
            <a:ext cx="3566160" cy="1645920"/>
          </a:xfrm>
          <a:prstGeom prst="rect">
            <a:avLst/>
          </a:prstGeom>
          <a:noFill/>
          <a:ln>
            <a:noFill/>
          </a:ln>
        </p:spPr>
      </p:pic>
      <p:pic>
        <p:nvPicPr>
          <p:cNvPr descr="A drawing of a table&#10;&#10;Description automatically generated" id="341" name="Google Shape;341;p13"/>
          <p:cNvPicPr preferRelativeResize="0"/>
          <p:nvPr/>
        </p:nvPicPr>
        <p:blipFill rotWithShape="1">
          <a:blip r:embed="rId4">
            <a:alphaModFix/>
          </a:blip>
          <a:srcRect b="31325" l="6036" r="7980" t="30894"/>
          <a:stretch/>
        </p:blipFill>
        <p:spPr>
          <a:xfrm>
            <a:off x="5996236" y="3662485"/>
            <a:ext cx="3566160" cy="1554480"/>
          </a:xfrm>
          <a:prstGeom prst="rect">
            <a:avLst/>
          </a:prstGeom>
          <a:noFill/>
          <a:ln>
            <a:noFill/>
          </a:ln>
        </p:spPr>
      </p:pic>
      <p:sp>
        <p:nvSpPr>
          <p:cNvPr id="342" name="Google Shape;342;p13"/>
          <p:cNvSpPr txBox="1"/>
          <p:nvPr/>
        </p:nvSpPr>
        <p:spPr>
          <a:xfrm>
            <a:off x="3999155" y="2356098"/>
            <a:ext cx="3225501"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br>
              <a:rPr b="1" i="0" lang="en-US" sz="2000">
                <a:solidFill>
                  <a:srgbClr val="0D0D0D"/>
                </a:solidFill>
                <a:highlight>
                  <a:srgbClr val="FFFFFF"/>
                </a:highlight>
                <a:latin typeface="Helvetica Neue"/>
                <a:ea typeface="Helvetica Neue"/>
                <a:cs typeface="Helvetica Neue"/>
                <a:sym typeface="Helvetica Neue"/>
              </a:rPr>
            </a:br>
            <a:r>
              <a:rPr b="1" i="0" lang="en-US" sz="2000">
                <a:solidFill>
                  <a:srgbClr val="FF0000"/>
                </a:solidFill>
                <a:highlight>
                  <a:srgbClr val="FFFFFF"/>
                </a:highlight>
                <a:latin typeface="Helvetica Neue"/>
                <a:ea typeface="Helvetica Neue"/>
                <a:cs typeface="Helvetica Neue"/>
                <a:sym typeface="Helvetica Neue"/>
              </a:rPr>
              <a:t>Rangehood?  or Table ?</a:t>
            </a:r>
            <a:endParaRPr b="1" sz="2000">
              <a:solidFill>
                <a:srgbClr val="FF0000"/>
              </a:solidFill>
              <a:latin typeface="Helvetica Neue"/>
              <a:ea typeface="Helvetica Neue"/>
              <a:cs typeface="Helvetica Neue"/>
              <a:sym typeface="Helvetica Neue"/>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3" name="Google Shape;34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4" name="Google Shape;344;p13"/>
          <p:cNvSpPr txBox="1"/>
          <p:nvPr/>
        </p:nvSpPr>
        <p:spPr>
          <a:xfrm>
            <a:off x="2519979" y="5795489"/>
            <a:ext cx="802251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3A3A3A"/>
                </a:solidFill>
                <a:highlight>
                  <a:srgbClr val="FFFFFF"/>
                </a:highlight>
                <a:latin typeface="Helvetica Neue"/>
                <a:ea typeface="Helvetica Neue"/>
                <a:cs typeface="Helvetica Neue"/>
                <a:sym typeface="Helvetica Neue"/>
              </a:rPr>
              <a:t>Object orientation significantly influences classification outcomes.</a:t>
            </a:r>
            <a:endParaRPr b="1" sz="1800">
              <a:solidFill>
                <a:srgbClr val="3A3A3A"/>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4"/>
          <p:cNvSpPr txBox="1"/>
          <p:nvPr>
            <p:ph type="title"/>
          </p:nvPr>
        </p:nvSpPr>
        <p:spPr>
          <a:xfrm>
            <a:off x="838199" y="365125"/>
            <a:ext cx="1089660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Addressing Noisy Labeling in Computer Graphics Community</a:t>
            </a:r>
            <a:endParaRPr b="1">
              <a:latin typeface="Helvetica Neue"/>
              <a:ea typeface="Helvetica Neue"/>
              <a:cs typeface="Helvetica Neue"/>
              <a:sym typeface="Helvetica Neue"/>
            </a:endParaRPr>
          </a:p>
        </p:txBody>
      </p:sp>
      <p:pic>
        <p:nvPicPr>
          <p:cNvPr descr="A text on a page&#10;&#10;Description automatically generated" id="351" name="Google Shape;351;p14"/>
          <p:cNvPicPr preferRelativeResize="0"/>
          <p:nvPr>
            <p:ph idx="1" type="body"/>
          </p:nvPr>
        </p:nvPicPr>
        <p:blipFill rotWithShape="1">
          <a:blip r:embed="rId3">
            <a:alphaModFix/>
          </a:blip>
          <a:srcRect b="0" l="0" r="0" t="0"/>
          <a:stretch/>
        </p:blipFill>
        <p:spPr>
          <a:xfrm>
            <a:off x="1056782" y="1707931"/>
            <a:ext cx="4676775" cy="3724275"/>
          </a:xfrm>
          <a:prstGeom prst="rect">
            <a:avLst/>
          </a:prstGeom>
          <a:noFill/>
          <a:ln>
            <a:noFill/>
          </a:ln>
        </p:spPr>
      </p:pic>
      <p:sp>
        <p:nvSpPr>
          <p:cNvPr id="352" name="Google Shape;352;p14"/>
          <p:cNvSpPr txBox="1"/>
          <p:nvPr/>
        </p:nvSpPr>
        <p:spPr>
          <a:xfrm>
            <a:off x="1357870" y="5432206"/>
            <a:ext cx="41076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222222"/>
                </a:solidFill>
                <a:latin typeface="Arial"/>
                <a:ea typeface="Arial"/>
                <a:cs typeface="Arial"/>
                <a:sym typeface="Arial"/>
              </a:rPr>
              <a:t>Lahav, Alon, and Ayellet Tal. "Meshwalker: Deep mesh understanding by random walks." </a:t>
            </a:r>
            <a:r>
              <a:rPr i="1" lang="en-US" sz="1200">
                <a:solidFill>
                  <a:srgbClr val="222222"/>
                </a:solidFill>
                <a:latin typeface="Arial"/>
                <a:ea typeface="Arial"/>
                <a:cs typeface="Arial"/>
                <a:sym typeface="Arial"/>
              </a:rPr>
              <a:t>ACM Transactions on Graphics (TOG)</a:t>
            </a:r>
            <a:r>
              <a:rPr lang="en-US" sz="1200">
                <a:solidFill>
                  <a:srgbClr val="222222"/>
                </a:solidFill>
                <a:latin typeface="Arial"/>
                <a:ea typeface="Arial"/>
                <a:cs typeface="Arial"/>
                <a:sym typeface="Arial"/>
              </a:rPr>
              <a:t> 39.6 (2020)</a:t>
            </a:r>
            <a:endParaRPr sz="1800">
              <a:solidFill>
                <a:schemeClr val="dk1"/>
              </a:solidFill>
              <a:latin typeface="Arial"/>
              <a:ea typeface="Arial"/>
              <a:cs typeface="Arial"/>
              <a:sym typeface="Arial"/>
            </a:endParaRPr>
          </a:p>
        </p:txBody>
      </p:sp>
      <p:sp>
        <p:nvSpPr>
          <p:cNvPr id="353" name="Google Shape;353;p14"/>
          <p:cNvSpPr txBox="1"/>
          <p:nvPr/>
        </p:nvSpPr>
        <p:spPr>
          <a:xfrm>
            <a:off x="6726466" y="6053565"/>
            <a:ext cx="457223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Dong, Qiujie, et al. "Laplacian2Mesh: Laplacian-Based Mesh Understanding." arXiv preprint arXiv:2202.00307 (2022).</a:t>
            </a:r>
            <a:endParaRPr/>
          </a:p>
        </p:txBody>
      </p:sp>
      <p:pic>
        <p:nvPicPr>
          <p:cNvPr descr="A screenshot of a computer error&#10;&#10;Description automatically generated" id="354" name="Google Shape;354;p14"/>
          <p:cNvPicPr preferRelativeResize="0"/>
          <p:nvPr/>
        </p:nvPicPr>
        <p:blipFill rotWithShape="1">
          <a:blip r:embed="rId4">
            <a:alphaModFix/>
          </a:blip>
          <a:srcRect b="0" l="0" r="0" t="0"/>
          <a:stretch/>
        </p:blipFill>
        <p:spPr>
          <a:xfrm>
            <a:off x="6726466" y="1253261"/>
            <a:ext cx="4107664" cy="4633616"/>
          </a:xfrm>
          <a:prstGeom prst="rect">
            <a:avLst/>
          </a:prstGeom>
          <a:solidFill>
            <a:srgbClr val="ECECEC"/>
          </a:solidFill>
          <a:ln cap="sq" cmpd="sng" w="9525">
            <a:solidFill>
              <a:srgbClr val="0070C0"/>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5" name="Google Shape;35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5"/>
          <p:cNvSpPr txBox="1"/>
          <p:nvPr>
            <p:ph type="title"/>
          </p:nvPr>
        </p:nvSpPr>
        <p:spPr>
          <a:xfrm>
            <a:off x="838200" y="365125"/>
            <a:ext cx="1084217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Ensuring Quality at Every Preprocessing Step</a:t>
            </a:r>
            <a:r>
              <a:rPr lang="en-US">
                <a:latin typeface="Helvetica Neue"/>
                <a:ea typeface="Helvetica Neue"/>
                <a:cs typeface="Helvetica Neue"/>
                <a:sym typeface="Helvetica Neue"/>
              </a:rPr>
              <a:t> </a:t>
            </a:r>
            <a:endParaRPr/>
          </a:p>
        </p:txBody>
      </p:sp>
      <p:sp>
        <p:nvSpPr>
          <p:cNvPr id="362" name="Google Shape;362;p15"/>
          <p:cNvSpPr txBox="1"/>
          <p:nvPr>
            <p:ph idx="1" type="body"/>
          </p:nvPr>
        </p:nvSpPr>
        <p:spPr>
          <a:xfrm>
            <a:off x="838200" y="1782233"/>
            <a:ext cx="10515600" cy="49065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1800"/>
              <a:buChar char="•"/>
            </a:pPr>
            <a:r>
              <a:rPr b="1" lang="en-US" sz="1800">
                <a:solidFill>
                  <a:srgbClr val="1F5C99"/>
                </a:solidFill>
                <a:latin typeface="Helvetica Neue"/>
                <a:ea typeface="Helvetica Neue"/>
                <a:cs typeface="Helvetica Neue"/>
                <a:sym typeface="Helvetica Neue"/>
              </a:rPr>
              <a:t>Step 1</a:t>
            </a:r>
            <a:r>
              <a:rPr lang="en-US" sz="2000">
                <a:latin typeface="Helvetica Neue"/>
                <a:ea typeface="Helvetica Neue"/>
                <a:cs typeface="Helvetica Neue"/>
                <a:sym typeface="Helvetica Neue"/>
              </a:rPr>
              <a:t>: </a:t>
            </a:r>
            <a:r>
              <a:rPr b="1" i="0" lang="en-US" sz="1800">
                <a:solidFill>
                  <a:srgbClr val="0D0D0D"/>
                </a:solidFill>
                <a:highlight>
                  <a:srgbClr val="FFFFFF"/>
                </a:highlight>
                <a:latin typeface="Helvetica Neue"/>
                <a:ea typeface="Helvetica Neue"/>
                <a:cs typeface="Helvetica Neue"/>
                <a:sym typeface="Helvetica Neue"/>
              </a:rPr>
              <a:t>Water-tight manifold </a:t>
            </a:r>
            <a:r>
              <a:rPr b="1" lang="en-US" sz="1800">
                <a:solidFill>
                  <a:srgbClr val="0D0D0D"/>
                </a:solidFill>
                <a:highlight>
                  <a:srgbClr val="FFFFFF"/>
                </a:highlight>
                <a:latin typeface="Helvetica Neue"/>
                <a:ea typeface="Helvetica Neue"/>
                <a:cs typeface="Helvetica Neue"/>
                <a:sym typeface="Helvetica Neue"/>
              </a:rPr>
              <a:t>generation</a:t>
            </a:r>
            <a:endParaRPr sz="20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p:txBody>
      </p:sp>
      <p:pic>
        <p:nvPicPr>
          <p:cNvPr descr="A white letter i&#10;&#10;Description automatically generated with medium confidence" id="363" name="Google Shape;363;p15"/>
          <p:cNvPicPr preferRelativeResize="0"/>
          <p:nvPr/>
        </p:nvPicPr>
        <p:blipFill rotWithShape="1">
          <a:blip r:embed="rId3">
            <a:alphaModFix/>
          </a:blip>
          <a:srcRect b="8308" l="39248" r="39875" t="8591"/>
          <a:stretch/>
        </p:blipFill>
        <p:spPr>
          <a:xfrm>
            <a:off x="3581401" y="2858585"/>
            <a:ext cx="1574962" cy="3588432"/>
          </a:xfrm>
          <a:prstGeom prst="rect">
            <a:avLst/>
          </a:prstGeom>
          <a:noFill/>
          <a:ln>
            <a:noFill/>
          </a:ln>
        </p:spPr>
      </p:pic>
      <p:sp>
        <p:nvSpPr>
          <p:cNvPr id="364" name="Google Shape;364;p15"/>
          <p:cNvSpPr txBox="1"/>
          <p:nvPr/>
        </p:nvSpPr>
        <p:spPr>
          <a:xfrm>
            <a:off x="1403400" y="3244334"/>
            <a:ext cx="24767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Helvetica Neue"/>
                <a:ea typeface="Helvetica Neue"/>
                <a:cs typeface="Helvetica Neue"/>
                <a:sym typeface="Helvetica Neue"/>
              </a:rPr>
              <a:t>Curtain or Door ??</a:t>
            </a:r>
            <a:endParaRPr/>
          </a:p>
        </p:txBody>
      </p:sp>
      <p:pic>
        <p:nvPicPr>
          <p:cNvPr descr="A white rectangular object with black lines&#10;&#10;Description automatically generated" id="365" name="Google Shape;365;p15"/>
          <p:cNvPicPr preferRelativeResize="0"/>
          <p:nvPr/>
        </p:nvPicPr>
        <p:blipFill rotWithShape="1">
          <a:blip r:embed="rId4">
            <a:alphaModFix/>
          </a:blip>
          <a:srcRect b="3982" l="30774" r="30963" t="1520"/>
          <a:stretch/>
        </p:blipFill>
        <p:spPr>
          <a:xfrm>
            <a:off x="6096000" y="2858585"/>
            <a:ext cx="2474272" cy="3497765"/>
          </a:xfrm>
          <a:prstGeom prst="rect">
            <a:avLst/>
          </a:prstGeom>
          <a:noFill/>
          <a:ln>
            <a:noFill/>
          </a:ln>
        </p:spPr>
      </p:pic>
      <p:sp>
        <p:nvSpPr>
          <p:cNvPr id="366" name="Google Shape;36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6"/>
          <p:cNvSpPr txBox="1"/>
          <p:nvPr>
            <p:ph type="title"/>
          </p:nvPr>
        </p:nvSpPr>
        <p:spPr>
          <a:xfrm>
            <a:off x="838199" y="365125"/>
            <a:ext cx="1089660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Ensuring Quality at Every Preprocessing Step</a:t>
            </a:r>
            <a:r>
              <a:rPr lang="en-US">
                <a:latin typeface="Helvetica Neue"/>
                <a:ea typeface="Helvetica Neue"/>
                <a:cs typeface="Helvetica Neue"/>
                <a:sym typeface="Helvetica Neue"/>
              </a:rPr>
              <a:t> </a:t>
            </a:r>
            <a:endParaRPr/>
          </a:p>
        </p:txBody>
      </p:sp>
      <p:sp>
        <p:nvSpPr>
          <p:cNvPr id="373" name="Google Shape;373;p16"/>
          <p:cNvSpPr txBox="1"/>
          <p:nvPr>
            <p:ph idx="1" type="body"/>
          </p:nvPr>
        </p:nvSpPr>
        <p:spPr>
          <a:xfrm>
            <a:off x="838200" y="1760460"/>
            <a:ext cx="10515600" cy="49065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1800"/>
              <a:buChar char="•"/>
            </a:pPr>
            <a:r>
              <a:rPr b="1" lang="en-US" sz="1800">
                <a:solidFill>
                  <a:srgbClr val="1F5C99"/>
                </a:solidFill>
                <a:latin typeface="Helvetica Neue"/>
                <a:ea typeface="Helvetica Neue"/>
                <a:cs typeface="Helvetica Neue"/>
                <a:sym typeface="Helvetica Neue"/>
              </a:rPr>
              <a:t>Step 1</a:t>
            </a:r>
            <a:r>
              <a:rPr lang="en-US" sz="2000">
                <a:latin typeface="Helvetica Neue"/>
                <a:ea typeface="Helvetica Neue"/>
                <a:cs typeface="Helvetica Neue"/>
                <a:sym typeface="Helvetica Neue"/>
              </a:rPr>
              <a:t>: </a:t>
            </a:r>
            <a:r>
              <a:rPr b="1" i="0" lang="en-US" sz="1800">
                <a:solidFill>
                  <a:srgbClr val="0D0D0D"/>
                </a:solidFill>
                <a:highlight>
                  <a:srgbClr val="FFFFFF"/>
                </a:highlight>
                <a:latin typeface="Helvetica Neue"/>
                <a:ea typeface="Helvetica Neue"/>
                <a:cs typeface="Helvetica Neue"/>
                <a:sym typeface="Helvetica Neue"/>
              </a:rPr>
              <a:t>Water-tight manifold </a:t>
            </a:r>
            <a:r>
              <a:rPr b="1" lang="en-US" sz="1800">
                <a:solidFill>
                  <a:srgbClr val="0D0D0D"/>
                </a:solidFill>
                <a:highlight>
                  <a:srgbClr val="FFFFFF"/>
                </a:highlight>
                <a:latin typeface="Helvetica Neue"/>
                <a:ea typeface="Helvetica Neue"/>
                <a:cs typeface="Helvetica Neue"/>
                <a:sym typeface="Helvetica Neue"/>
              </a:rPr>
              <a:t>generation</a:t>
            </a:r>
            <a:endParaRPr sz="1800">
              <a:solidFill>
                <a:srgbClr val="000000"/>
              </a:solidFill>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p:txBody>
      </p:sp>
      <p:pic>
        <p:nvPicPr>
          <p:cNvPr descr="A black and white image of a door&#10;&#10;Description automatically generated" id="374" name="Google Shape;374;p16"/>
          <p:cNvPicPr preferRelativeResize="0"/>
          <p:nvPr/>
        </p:nvPicPr>
        <p:blipFill rotWithShape="1">
          <a:blip r:embed="rId3">
            <a:alphaModFix/>
          </a:blip>
          <a:srcRect b="6488" l="31542" r="32703" t="5323"/>
          <a:stretch/>
        </p:blipFill>
        <p:spPr>
          <a:xfrm>
            <a:off x="5975623" y="2792375"/>
            <a:ext cx="2743201" cy="3873115"/>
          </a:xfrm>
          <a:prstGeom prst="rect">
            <a:avLst/>
          </a:prstGeom>
          <a:noFill/>
          <a:ln>
            <a:noFill/>
          </a:ln>
        </p:spPr>
      </p:pic>
      <p:pic>
        <p:nvPicPr>
          <p:cNvPr descr="A black and white image of a radiator&#10;&#10;Description automatically generated" id="375" name="Google Shape;375;p16"/>
          <p:cNvPicPr preferRelativeResize="0"/>
          <p:nvPr/>
        </p:nvPicPr>
        <p:blipFill rotWithShape="1">
          <a:blip r:embed="rId4">
            <a:alphaModFix/>
          </a:blip>
          <a:srcRect b="8367" l="40097" r="40029" t="8233"/>
          <a:stretch/>
        </p:blipFill>
        <p:spPr>
          <a:xfrm>
            <a:off x="3699569" y="2726791"/>
            <a:ext cx="1610102" cy="3867566"/>
          </a:xfrm>
          <a:prstGeom prst="rect">
            <a:avLst/>
          </a:prstGeom>
          <a:noFill/>
          <a:ln>
            <a:noFill/>
          </a:ln>
        </p:spPr>
      </p:pic>
      <p:sp>
        <p:nvSpPr>
          <p:cNvPr id="376" name="Google Shape;37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Ensuring Quality at Every Preprocessing Step</a:t>
            </a:r>
            <a:r>
              <a:rPr lang="en-US">
                <a:latin typeface="Helvetica Neue"/>
                <a:ea typeface="Helvetica Neue"/>
                <a:cs typeface="Helvetica Neue"/>
                <a:sym typeface="Helvetica Neue"/>
              </a:rPr>
              <a:t> </a:t>
            </a:r>
            <a:endParaRPr/>
          </a:p>
        </p:txBody>
      </p:sp>
      <p:sp>
        <p:nvSpPr>
          <p:cNvPr id="383" name="Google Shape;383;p17"/>
          <p:cNvSpPr txBox="1"/>
          <p:nvPr>
            <p:ph idx="1" type="body"/>
          </p:nvPr>
        </p:nvSpPr>
        <p:spPr>
          <a:xfrm>
            <a:off x="838200" y="1738689"/>
            <a:ext cx="10515600" cy="49065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1800"/>
              <a:buChar char="•"/>
            </a:pPr>
            <a:r>
              <a:rPr b="1" lang="en-US" sz="1800">
                <a:solidFill>
                  <a:srgbClr val="1F5C99"/>
                </a:solidFill>
                <a:latin typeface="Helvetica Neue"/>
                <a:ea typeface="Helvetica Neue"/>
                <a:cs typeface="Helvetica Neue"/>
                <a:sym typeface="Helvetica Neue"/>
              </a:rPr>
              <a:t>Step 1</a:t>
            </a:r>
            <a:r>
              <a:rPr lang="en-US" sz="2000">
                <a:latin typeface="Helvetica Neue"/>
                <a:ea typeface="Helvetica Neue"/>
                <a:cs typeface="Helvetica Neue"/>
                <a:sym typeface="Helvetica Neue"/>
              </a:rPr>
              <a:t>: </a:t>
            </a:r>
            <a:r>
              <a:rPr b="1" i="0" lang="en-US" sz="1800">
                <a:solidFill>
                  <a:srgbClr val="0D0D0D"/>
                </a:solidFill>
                <a:highlight>
                  <a:srgbClr val="FFFFFF"/>
                </a:highlight>
                <a:latin typeface="Helvetica Neue"/>
                <a:ea typeface="Helvetica Neue"/>
                <a:cs typeface="Helvetica Neue"/>
                <a:sym typeface="Helvetica Neue"/>
              </a:rPr>
              <a:t>Water-tight manifold </a:t>
            </a:r>
            <a:r>
              <a:rPr b="1" lang="en-US" sz="1800">
                <a:solidFill>
                  <a:srgbClr val="0D0D0D"/>
                </a:solidFill>
                <a:highlight>
                  <a:srgbClr val="FFFFFF"/>
                </a:highlight>
                <a:latin typeface="Helvetica Neue"/>
                <a:ea typeface="Helvetica Neue"/>
                <a:cs typeface="Helvetica Neue"/>
                <a:sym typeface="Helvetica Neue"/>
              </a:rPr>
              <a:t>generation</a:t>
            </a:r>
            <a:endParaRPr sz="1800">
              <a:solidFill>
                <a:srgbClr val="000000"/>
              </a:solidFill>
              <a:latin typeface="Helvetica Neue"/>
              <a:ea typeface="Helvetica Neue"/>
              <a:cs typeface="Helvetica Neue"/>
              <a:sym typeface="Helvetica Neue"/>
            </a:endParaRPr>
          </a:p>
          <a:p>
            <a:pPr indent="-228600" lvl="1" marL="685800" rtl="0" algn="l">
              <a:lnSpc>
                <a:spcPct val="90000"/>
              </a:lnSpc>
              <a:spcBef>
                <a:spcPts val="500"/>
              </a:spcBef>
              <a:spcAft>
                <a:spcPts val="0"/>
              </a:spcAft>
              <a:buClr>
                <a:srgbClr val="0D0D0D"/>
              </a:buClr>
              <a:buSzPts val="1800"/>
              <a:buFont typeface="Courier New"/>
              <a:buChar char="o"/>
            </a:pPr>
            <a:r>
              <a:rPr b="0" i="0" lang="en-US" sz="1800">
                <a:solidFill>
                  <a:srgbClr val="0D0D0D"/>
                </a:solidFill>
                <a:highlight>
                  <a:srgbClr val="FFFFFF"/>
                </a:highlight>
                <a:latin typeface="Helvetica Neue"/>
                <a:ea typeface="Helvetica Neue"/>
                <a:cs typeface="Helvetica Neue"/>
                <a:sym typeface="Helvetica Neue"/>
              </a:rPr>
              <a:t>adjusting the 'depth' parameter as necessary to balance detail preservation</a:t>
            </a:r>
            <a:endParaRPr sz="18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p:txBody>
      </p:sp>
      <p:pic>
        <p:nvPicPr>
          <p:cNvPr descr="A grey and black striped curtain&#10;&#10;Description automatically generated" id="384" name="Google Shape;384;p17"/>
          <p:cNvPicPr preferRelativeResize="0"/>
          <p:nvPr/>
        </p:nvPicPr>
        <p:blipFill rotWithShape="1">
          <a:blip r:embed="rId3">
            <a:alphaModFix/>
          </a:blip>
          <a:srcRect b="0" l="15781" r="15113" t="0"/>
          <a:stretch/>
        </p:blipFill>
        <p:spPr>
          <a:xfrm>
            <a:off x="1273629" y="2706380"/>
            <a:ext cx="1025925" cy="2553388"/>
          </a:xfrm>
          <a:prstGeom prst="rect">
            <a:avLst/>
          </a:prstGeom>
          <a:noFill/>
          <a:ln>
            <a:noFill/>
          </a:ln>
        </p:spPr>
      </p:pic>
      <p:pic>
        <p:nvPicPr>
          <p:cNvPr descr="A black and white image of a radiator&#10;&#10;Description automatically generated" id="385" name="Google Shape;385;p17"/>
          <p:cNvPicPr preferRelativeResize="0"/>
          <p:nvPr/>
        </p:nvPicPr>
        <p:blipFill rotWithShape="1">
          <a:blip r:embed="rId4">
            <a:alphaModFix/>
          </a:blip>
          <a:srcRect b="8367" l="40097" r="40029" t="8233"/>
          <a:stretch/>
        </p:blipFill>
        <p:spPr>
          <a:xfrm>
            <a:off x="3098850" y="2702001"/>
            <a:ext cx="1062484" cy="2552154"/>
          </a:xfrm>
          <a:prstGeom prst="rect">
            <a:avLst/>
          </a:prstGeom>
          <a:noFill/>
          <a:ln>
            <a:noFill/>
          </a:ln>
        </p:spPr>
      </p:pic>
      <p:sp>
        <p:nvSpPr>
          <p:cNvPr id="386" name="Google Shape;386;p17"/>
          <p:cNvSpPr txBox="1"/>
          <p:nvPr/>
        </p:nvSpPr>
        <p:spPr>
          <a:xfrm>
            <a:off x="3060001" y="5279006"/>
            <a:ext cx="12642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depth = 9</a:t>
            </a:r>
            <a:endParaRPr/>
          </a:p>
        </p:txBody>
      </p:sp>
      <p:pic>
        <p:nvPicPr>
          <p:cNvPr descr="A black and white image of a radiator&#10;&#10;Description automatically generated" id="387" name="Google Shape;387;p17"/>
          <p:cNvPicPr preferRelativeResize="0"/>
          <p:nvPr/>
        </p:nvPicPr>
        <p:blipFill rotWithShape="1">
          <a:blip r:embed="rId5">
            <a:alphaModFix/>
          </a:blip>
          <a:srcRect b="7472" l="40405" r="39925" t="8143"/>
          <a:stretch/>
        </p:blipFill>
        <p:spPr>
          <a:xfrm>
            <a:off x="5243188" y="2661167"/>
            <a:ext cx="1062485" cy="2609166"/>
          </a:xfrm>
          <a:prstGeom prst="rect">
            <a:avLst/>
          </a:prstGeom>
          <a:noFill/>
          <a:ln>
            <a:noFill/>
          </a:ln>
        </p:spPr>
      </p:pic>
      <p:sp>
        <p:nvSpPr>
          <p:cNvPr id="388" name="Google Shape;388;p17"/>
          <p:cNvSpPr txBox="1"/>
          <p:nvPr/>
        </p:nvSpPr>
        <p:spPr>
          <a:xfrm>
            <a:off x="7474446" y="5291290"/>
            <a:ext cx="12642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depth = 7</a:t>
            </a:r>
            <a:endParaRPr/>
          </a:p>
        </p:txBody>
      </p:sp>
      <p:pic>
        <p:nvPicPr>
          <p:cNvPr descr="A grey metal radiator&#10;&#10;Description automatically generated" id="389" name="Google Shape;389;p17"/>
          <p:cNvPicPr preferRelativeResize="0"/>
          <p:nvPr/>
        </p:nvPicPr>
        <p:blipFill rotWithShape="1">
          <a:blip r:embed="rId6">
            <a:alphaModFix/>
          </a:blip>
          <a:srcRect b="8845" l="40323" r="40079" t="8144"/>
          <a:stretch/>
        </p:blipFill>
        <p:spPr>
          <a:xfrm>
            <a:off x="7387527" y="2661166"/>
            <a:ext cx="1060315" cy="2570931"/>
          </a:xfrm>
          <a:prstGeom prst="rect">
            <a:avLst/>
          </a:prstGeom>
          <a:noFill/>
          <a:ln>
            <a:noFill/>
          </a:ln>
        </p:spPr>
      </p:pic>
      <p:sp>
        <p:nvSpPr>
          <p:cNvPr id="390" name="Google Shape;390;p17"/>
          <p:cNvSpPr txBox="1"/>
          <p:nvPr/>
        </p:nvSpPr>
        <p:spPr>
          <a:xfrm>
            <a:off x="5267223" y="5315849"/>
            <a:ext cx="12642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depth = 8</a:t>
            </a:r>
            <a:endParaRPr/>
          </a:p>
        </p:txBody>
      </p:sp>
      <p:pic>
        <p:nvPicPr>
          <p:cNvPr descr="A white letter i&#10;&#10;Description automatically generated with medium confidence" id="391" name="Google Shape;391;p17"/>
          <p:cNvPicPr preferRelativeResize="0"/>
          <p:nvPr/>
        </p:nvPicPr>
        <p:blipFill rotWithShape="1">
          <a:blip r:embed="rId7">
            <a:alphaModFix/>
          </a:blip>
          <a:srcRect b="8308" l="39248" r="39875" t="8591"/>
          <a:stretch/>
        </p:blipFill>
        <p:spPr>
          <a:xfrm>
            <a:off x="9528758" y="2702000"/>
            <a:ext cx="1127847" cy="2569715"/>
          </a:xfrm>
          <a:prstGeom prst="rect">
            <a:avLst/>
          </a:prstGeom>
          <a:noFill/>
          <a:ln>
            <a:noFill/>
          </a:ln>
        </p:spPr>
      </p:pic>
      <p:sp>
        <p:nvSpPr>
          <p:cNvPr id="392" name="Google Shape;392;p17"/>
          <p:cNvSpPr txBox="1"/>
          <p:nvPr/>
        </p:nvSpPr>
        <p:spPr>
          <a:xfrm>
            <a:off x="9681669" y="5291290"/>
            <a:ext cx="12642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depth = 6</a:t>
            </a:r>
            <a:endParaRPr/>
          </a:p>
        </p:txBody>
      </p:sp>
      <p:sp>
        <p:nvSpPr>
          <p:cNvPr id="393" name="Google Shape;393;p17"/>
          <p:cNvSpPr txBox="1"/>
          <p:nvPr/>
        </p:nvSpPr>
        <p:spPr>
          <a:xfrm>
            <a:off x="1291292" y="5291311"/>
            <a:ext cx="12642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original</a:t>
            </a:r>
            <a:endParaRPr/>
          </a:p>
        </p:txBody>
      </p:sp>
      <p:sp>
        <p:nvSpPr>
          <p:cNvPr id="394" name="Google Shape;394;p17"/>
          <p:cNvSpPr txBox="1"/>
          <p:nvPr/>
        </p:nvSpPr>
        <p:spPr>
          <a:xfrm>
            <a:off x="1449511" y="5911329"/>
            <a:ext cx="929297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33"/>
                </a:solidFill>
                <a:highlight>
                  <a:srgbClr val="FFFFFF"/>
                </a:highlight>
                <a:latin typeface="Helvetica Neue"/>
                <a:ea typeface="Helvetica Neue"/>
                <a:cs typeface="Helvetica Neue"/>
                <a:sym typeface="Helvetica Neue"/>
              </a:rPr>
              <a:t>Adding the 'depth' parameter to our metadata is crucial for facilitating detailed analysis and troubleshooting during model evaluation. </a:t>
            </a:r>
            <a:endParaRPr/>
          </a:p>
        </p:txBody>
      </p:sp>
      <p:sp>
        <p:nvSpPr>
          <p:cNvPr id="395" name="Google Shape;39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8"/>
          <p:cNvSpPr txBox="1"/>
          <p:nvPr>
            <p:ph type="title"/>
          </p:nvPr>
        </p:nvSpPr>
        <p:spPr>
          <a:xfrm>
            <a:off x="592723" y="12578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Ensuring Quality at Every Preprocessing Step</a:t>
            </a:r>
            <a:r>
              <a:rPr lang="en-US">
                <a:latin typeface="Helvetica Neue"/>
                <a:ea typeface="Helvetica Neue"/>
                <a:cs typeface="Helvetica Neue"/>
                <a:sym typeface="Helvetica Neue"/>
              </a:rPr>
              <a:t> </a:t>
            </a:r>
            <a:endParaRPr/>
          </a:p>
        </p:txBody>
      </p:sp>
      <p:sp>
        <p:nvSpPr>
          <p:cNvPr id="402" name="Google Shape;402;p18"/>
          <p:cNvSpPr txBox="1"/>
          <p:nvPr>
            <p:ph idx="1" type="body"/>
          </p:nvPr>
        </p:nvSpPr>
        <p:spPr>
          <a:xfrm>
            <a:off x="657417" y="1716716"/>
            <a:ext cx="10877166" cy="50047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1800"/>
              <a:buChar char="•"/>
            </a:pPr>
            <a:r>
              <a:rPr b="1" lang="en-US" sz="1800">
                <a:solidFill>
                  <a:srgbClr val="1F5C99"/>
                </a:solidFill>
                <a:latin typeface="Helvetica Neue"/>
                <a:ea typeface="Helvetica Neue"/>
                <a:cs typeface="Helvetica Neue"/>
                <a:sym typeface="Helvetica Neue"/>
              </a:rPr>
              <a:t>Step 2</a:t>
            </a:r>
            <a:r>
              <a:rPr lang="en-US" sz="2000">
                <a:latin typeface="Helvetica Neue"/>
                <a:ea typeface="Helvetica Neue"/>
                <a:cs typeface="Helvetica Neue"/>
                <a:sym typeface="Helvetica Neue"/>
              </a:rPr>
              <a:t>: </a:t>
            </a:r>
            <a:r>
              <a:rPr b="1" lang="en-US" sz="2000">
                <a:latin typeface="Helvetica Neue"/>
                <a:ea typeface="Helvetica Neue"/>
                <a:cs typeface="Helvetica Neue"/>
                <a:sym typeface="Helvetica Neue"/>
              </a:rPr>
              <a:t>Manifold Simplification</a:t>
            </a:r>
            <a:endParaRPr/>
          </a:p>
          <a:p>
            <a:pPr indent="-228600" lvl="1" marL="685800" rtl="0" algn="l">
              <a:lnSpc>
                <a:spcPct val="90000"/>
              </a:lnSpc>
              <a:spcBef>
                <a:spcPts val="500"/>
              </a:spcBef>
              <a:spcAft>
                <a:spcPts val="0"/>
              </a:spcAft>
              <a:buClr>
                <a:schemeClr val="dk1"/>
              </a:buClr>
              <a:buSzPts val="2000"/>
              <a:buFont typeface="Courier New"/>
              <a:buChar char="o"/>
            </a:pPr>
            <a:r>
              <a:rPr lang="en-US" sz="2000">
                <a:latin typeface="Helvetica Neue"/>
                <a:ea typeface="Helvetica Neue"/>
                <a:cs typeface="Helvetica Neue"/>
                <a:sym typeface="Helvetica Neue"/>
              </a:rPr>
              <a:t> </a:t>
            </a:r>
            <a:r>
              <a:rPr b="0" i="0" lang="en-US" sz="2000">
                <a:solidFill>
                  <a:srgbClr val="0D0D0D"/>
                </a:solidFill>
                <a:highlight>
                  <a:srgbClr val="FFFFFF"/>
                </a:highlight>
                <a:latin typeface="Helvetica Neue"/>
                <a:ea typeface="Helvetica Neue"/>
                <a:cs typeface="Helvetica Neue"/>
                <a:sym typeface="Helvetica Neue"/>
              </a:rPr>
              <a:t>integrity checks to ensure the mesh structure still represents the original shape</a:t>
            </a:r>
            <a:endParaRPr sz="20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p:txBody>
      </p:sp>
      <p:pic>
        <p:nvPicPr>
          <p:cNvPr descr="A grey chair with a bow&#10;&#10;Description automatically generated" id="403" name="Google Shape;403;p18"/>
          <p:cNvPicPr preferRelativeResize="0"/>
          <p:nvPr/>
        </p:nvPicPr>
        <p:blipFill rotWithShape="1">
          <a:blip r:embed="rId3">
            <a:alphaModFix/>
          </a:blip>
          <a:srcRect b="13647" l="35589" r="38184" t="26309"/>
          <a:stretch/>
        </p:blipFill>
        <p:spPr>
          <a:xfrm>
            <a:off x="4489893" y="2662004"/>
            <a:ext cx="2670114" cy="3499311"/>
          </a:xfrm>
          <a:prstGeom prst="rect">
            <a:avLst/>
          </a:prstGeom>
          <a:noFill/>
          <a:ln>
            <a:noFill/>
          </a:ln>
        </p:spPr>
      </p:pic>
      <p:sp>
        <p:nvSpPr>
          <p:cNvPr id="404" name="Google Shape;40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9"/>
          <p:cNvSpPr txBox="1"/>
          <p:nvPr>
            <p:ph type="title"/>
          </p:nvPr>
        </p:nvSpPr>
        <p:spPr>
          <a:xfrm>
            <a:off x="592723" y="12578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Ensuring Quality at Every Preprocessing Step</a:t>
            </a:r>
            <a:r>
              <a:rPr lang="en-US">
                <a:latin typeface="Helvetica Neue"/>
                <a:ea typeface="Helvetica Neue"/>
                <a:cs typeface="Helvetica Neue"/>
                <a:sym typeface="Helvetica Neue"/>
              </a:rPr>
              <a:t> </a:t>
            </a:r>
            <a:endParaRPr/>
          </a:p>
        </p:txBody>
      </p:sp>
      <p:sp>
        <p:nvSpPr>
          <p:cNvPr id="411" name="Google Shape;411;p19"/>
          <p:cNvSpPr txBox="1"/>
          <p:nvPr>
            <p:ph idx="1" type="body"/>
          </p:nvPr>
        </p:nvSpPr>
        <p:spPr>
          <a:xfrm>
            <a:off x="722111" y="1509448"/>
            <a:ext cx="10386212" cy="104294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1800"/>
              <a:buChar char="•"/>
            </a:pPr>
            <a:r>
              <a:rPr b="1" lang="en-US" sz="1800">
                <a:solidFill>
                  <a:srgbClr val="1F5C99"/>
                </a:solidFill>
                <a:latin typeface="Helvetica Neue"/>
                <a:ea typeface="Helvetica Neue"/>
                <a:cs typeface="Helvetica Neue"/>
                <a:sym typeface="Helvetica Neue"/>
              </a:rPr>
              <a:t>Step 2</a:t>
            </a:r>
            <a:r>
              <a:rPr lang="en-US" sz="2000">
                <a:latin typeface="Helvetica Neue"/>
                <a:ea typeface="Helvetica Neue"/>
                <a:cs typeface="Helvetica Neue"/>
                <a:sym typeface="Helvetica Neue"/>
              </a:rPr>
              <a:t>: </a:t>
            </a:r>
            <a:r>
              <a:rPr b="1" lang="en-US" sz="1800">
                <a:latin typeface="Helvetica Neue"/>
                <a:ea typeface="Helvetica Neue"/>
                <a:cs typeface="Helvetica Neue"/>
                <a:sym typeface="Helvetica Neue"/>
              </a:rPr>
              <a:t>Manifold Simplification</a:t>
            </a:r>
            <a:endParaRPr/>
          </a:p>
          <a:p>
            <a:pPr indent="-228600" lvl="1" marL="685800" rtl="0" algn="l">
              <a:lnSpc>
                <a:spcPct val="90000"/>
              </a:lnSpc>
              <a:spcBef>
                <a:spcPts val="500"/>
              </a:spcBef>
              <a:spcAft>
                <a:spcPts val="0"/>
              </a:spcAft>
              <a:buClr>
                <a:schemeClr val="dk1"/>
              </a:buClr>
              <a:buSzPts val="1800"/>
              <a:buFont typeface="Courier New"/>
              <a:buChar char="o"/>
            </a:pPr>
            <a:r>
              <a:rPr lang="en-US" sz="1800">
                <a:latin typeface="Helvetica Neue"/>
                <a:ea typeface="Helvetica Neue"/>
                <a:cs typeface="Helvetica Neue"/>
                <a:sym typeface="Helvetica Neue"/>
              </a:rPr>
              <a:t> </a:t>
            </a:r>
            <a:r>
              <a:rPr b="0" i="0" lang="en-US" sz="1800">
                <a:solidFill>
                  <a:srgbClr val="0D0D0D"/>
                </a:solidFill>
                <a:highlight>
                  <a:srgbClr val="FFFFFF"/>
                </a:highlight>
                <a:latin typeface="Helvetica Neue"/>
                <a:ea typeface="Helvetica Neue"/>
                <a:cs typeface="Helvetica Neue"/>
                <a:sym typeface="Helvetica Neue"/>
              </a:rPr>
              <a:t>integrity checks to ensure the mesh structure still represents the original shape</a:t>
            </a:r>
            <a:endParaRPr sz="1800">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None/>
            </a:pPr>
            <a:r>
              <a:t/>
            </a:r>
            <a:endParaRPr sz="2000">
              <a:latin typeface="Helvetica Neue"/>
              <a:ea typeface="Helvetica Neue"/>
              <a:cs typeface="Helvetica Neue"/>
              <a:sym typeface="Helvetica Neue"/>
            </a:endParaRPr>
          </a:p>
        </p:txBody>
      </p:sp>
      <p:pic>
        <p:nvPicPr>
          <p:cNvPr descr="A black and white chair&#10;&#10;Description automatically generated" id="412" name="Google Shape;412;p19"/>
          <p:cNvPicPr preferRelativeResize="0"/>
          <p:nvPr/>
        </p:nvPicPr>
        <p:blipFill rotWithShape="1">
          <a:blip r:embed="rId3">
            <a:alphaModFix/>
          </a:blip>
          <a:srcRect b="3713" l="27394" r="33318" t="984"/>
          <a:stretch/>
        </p:blipFill>
        <p:spPr>
          <a:xfrm>
            <a:off x="523026" y="3014818"/>
            <a:ext cx="1289110" cy="1789964"/>
          </a:xfrm>
          <a:prstGeom prst="rect">
            <a:avLst/>
          </a:prstGeom>
          <a:noFill/>
          <a:ln>
            <a:noFill/>
          </a:ln>
        </p:spPr>
      </p:pic>
      <p:pic>
        <p:nvPicPr>
          <p:cNvPr descr="A grey chair with a bow&#10;&#10;Description automatically generated" id="413" name="Google Shape;413;p19"/>
          <p:cNvPicPr preferRelativeResize="0"/>
          <p:nvPr/>
        </p:nvPicPr>
        <p:blipFill rotWithShape="1">
          <a:blip r:embed="rId4">
            <a:alphaModFix/>
          </a:blip>
          <a:srcRect b="13647" l="35589" r="38184" t="26309"/>
          <a:stretch/>
        </p:blipFill>
        <p:spPr>
          <a:xfrm>
            <a:off x="9251307" y="2294172"/>
            <a:ext cx="1189491" cy="1558884"/>
          </a:xfrm>
          <a:prstGeom prst="rect">
            <a:avLst/>
          </a:prstGeom>
          <a:noFill/>
          <a:ln>
            <a:noFill/>
          </a:ln>
        </p:spPr>
      </p:pic>
      <p:pic>
        <p:nvPicPr>
          <p:cNvPr descr="A black chair with armrests&#10;&#10;Description automatically generated" id="414" name="Google Shape;414;p19"/>
          <p:cNvPicPr preferRelativeResize="0"/>
          <p:nvPr/>
        </p:nvPicPr>
        <p:blipFill rotWithShape="1">
          <a:blip r:embed="rId5">
            <a:alphaModFix/>
          </a:blip>
          <a:srcRect b="4966" l="28159" r="28432" t="894"/>
          <a:stretch/>
        </p:blipFill>
        <p:spPr>
          <a:xfrm>
            <a:off x="4795931" y="2432466"/>
            <a:ext cx="988822" cy="1409540"/>
          </a:xfrm>
          <a:prstGeom prst="rect">
            <a:avLst/>
          </a:prstGeom>
          <a:noFill/>
          <a:ln>
            <a:noFill/>
          </a:ln>
        </p:spPr>
      </p:pic>
      <p:pic>
        <p:nvPicPr>
          <p:cNvPr descr="A low poly chair with arms&#10;&#10;Description automatically generated" id="415" name="Google Shape;415;p19"/>
          <p:cNvPicPr preferRelativeResize="0"/>
          <p:nvPr/>
        </p:nvPicPr>
        <p:blipFill rotWithShape="1">
          <a:blip r:embed="rId6">
            <a:alphaModFix/>
          </a:blip>
          <a:srcRect b="15337" l="20179" r="26093" t="25471"/>
          <a:stretch/>
        </p:blipFill>
        <p:spPr>
          <a:xfrm>
            <a:off x="9206627" y="4128125"/>
            <a:ext cx="1267384" cy="1615694"/>
          </a:xfrm>
          <a:prstGeom prst="rect">
            <a:avLst/>
          </a:prstGeom>
          <a:noFill/>
          <a:ln>
            <a:noFill/>
          </a:ln>
        </p:spPr>
      </p:pic>
      <p:pic>
        <p:nvPicPr>
          <p:cNvPr descr="A chair with a white background&#10;&#10;Description automatically generated with medium confidence" id="416" name="Google Shape;416;p19"/>
          <p:cNvPicPr preferRelativeResize="0"/>
          <p:nvPr/>
        </p:nvPicPr>
        <p:blipFill rotWithShape="1">
          <a:blip r:embed="rId7">
            <a:alphaModFix/>
          </a:blip>
          <a:srcRect b="6308" l="25454" r="29373" t="1833"/>
          <a:stretch/>
        </p:blipFill>
        <p:spPr>
          <a:xfrm>
            <a:off x="4767706" y="4296978"/>
            <a:ext cx="1065978" cy="1424779"/>
          </a:xfrm>
          <a:prstGeom prst="rect">
            <a:avLst/>
          </a:prstGeom>
          <a:noFill/>
          <a:ln>
            <a:noFill/>
          </a:ln>
        </p:spPr>
      </p:pic>
      <p:sp>
        <p:nvSpPr>
          <p:cNvPr id="417" name="Google Shape;417;p19"/>
          <p:cNvSpPr txBox="1"/>
          <p:nvPr/>
        </p:nvSpPr>
        <p:spPr>
          <a:xfrm>
            <a:off x="3139307" y="5206817"/>
            <a:ext cx="106597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Helvetica Neue"/>
                <a:ea typeface="Helvetica Neue"/>
                <a:cs typeface="Helvetica Neue"/>
                <a:sym typeface="Helvetica Neue"/>
              </a:rPr>
              <a:t>depth=7</a:t>
            </a:r>
            <a:endParaRPr/>
          </a:p>
        </p:txBody>
      </p:sp>
      <p:cxnSp>
        <p:nvCxnSpPr>
          <p:cNvPr id="418" name="Google Shape;418;p19"/>
          <p:cNvCxnSpPr/>
          <p:nvPr/>
        </p:nvCxnSpPr>
        <p:spPr>
          <a:xfrm>
            <a:off x="6278513" y="3043684"/>
            <a:ext cx="2441986" cy="0"/>
          </a:xfrm>
          <a:prstGeom prst="straightConnector1">
            <a:avLst/>
          </a:prstGeom>
          <a:noFill/>
          <a:ln cap="flat" cmpd="sng" w="19050">
            <a:solidFill>
              <a:schemeClr val="accent1"/>
            </a:solidFill>
            <a:prstDash val="solid"/>
            <a:miter lim="800000"/>
            <a:headEnd len="sm" w="sm" type="none"/>
            <a:tailEnd len="med" w="med" type="triangle"/>
          </a:ln>
        </p:spPr>
      </p:cxnSp>
      <p:cxnSp>
        <p:nvCxnSpPr>
          <p:cNvPr id="419" name="Google Shape;419;p19"/>
          <p:cNvCxnSpPr/>
          <p:nvPr/>
        </p:nvCxnSpPr>
        <p:spPr>
          <a:xfrm>
            <a:off x="6387882" y="5081319"/>
            <a:ext cx="2441986" cy="0"/>
          </a:xfrm>
          <a:prstGeom prst="straightConnector1">
            <a:avLst/>
          </a:prstGeom>
          <a:noFill/>
          <a:ln cap="flat" cmpd="sng" w="19050">
            <a:solidFill>
              <a:schemeClr val="accent1"/>
            </a:solidFill>
            <a:prstDash val="solid"/>
            <a:miter lim="800000"/>
            <a:headEnd len="sm" w="sm" type="none"/>
            <a:tailEnd len="med" w="med" type="triangle"/>
          </a:ln>
        </p:spPr>
      </p:cxnSp>
      <p:sp>
        <p:nvSpPr>
          <p:cNvPr id="420" name="Google Shape;420;p19"/>
          <p:cNvSpPr txBox="1"/>
          <p:nvPr/>
        </p:nvSpPr>
        <p:spPr>
          <a:xfrm>
            <a:off x="947923" y="5948126"/>
            <a:ext cx="106513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33"/>
                </a:solidFill>
                <a:highlight>
                  <a:srgbClr val="FFFFFF"/>
                </a:highlight>
                <a:latin typeface="Helvetica Neue"/>
                <a:ea typeface="Helvetica Neue"/>
                <a:cs typeface="Helvetica Neue"/>
                <a:sym typeface="Helvetica Neue"/>
              </a:rPr>
              <a:t>Including 'depth' and simplification parameters in the metadata is crucial for troubleshooting and analysis of models and datasets.</a:t>
            </a:r>
            <a:endParaRPr/>
          </a:p>
        </p:txBody>
      </p:sp>
      <p:sp>
        <p:nvSpPr>
          <p:cNvPr id="421" name="Google Shape;421;p19"/>
          <p:cNvSpPr txBox="1"/>
          <p:nvPr/>
        </p:nvSpPr>
        <p:spPr>
          <a:xfrm>
            <a:off x="6272484" y="2632014"/>
            <a:ext cx="267278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Helvetica Neue"/>
                <a:ea typeface="Helvetica Neue"/>
                <a:cs typeface="Helvetica Neue"/>
                <a:sym typeface="Helvetica Neue"/>
              </a:rPr>
              <a:t>Simplification Algorithm</a:t>
            </a:r>
            <a:endParaRPr/>
          </a:p>
        </p:txBody>
      </p:sp>
      <p:sp>
        <p:nvSpPr>
          <p:cNvPr id="422" name="Google Shape;422;p19"/>
          <p:cNvSpPr txBox="1"/>
          <p:nvPr/>
        </p:nvSpPr>
        <p:spPr>
          <a:xfrm>
            <a:off x="6273600" y="4672114"/>
            <a:ext cx="283451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Helvetica Neue"/>
                <a:ea typeface="Helvetica Neue"/>
                <a:cs typeface="Helvetica Neue"/>
                <a:sym typeface="Helvetica Neue"/>
              </a:rPr>
              <a:t>Simplification Algorithm</a:t>
            </a:r>
            <a:endParaRPr/>
          </a:p>
        </p:txBody>
      </p:sp>
      <p:cxnSp>
        <p:nvCxnSpPr>
          <p:cNvPr id="423" name="Google Shape;423;p19"/>
          <p:cNvCxnSpPr/>
          <p:nvPr/>
        </p:nvCxnSpPr>
        <p:spPr>
          <a:xfrm>
            <a:off x="2678230" y="2984929"/>
            <a:ext cx="1990164" cy="0"/>
          </a:xfrm>
          <a:prstGeom prst="straightConnector1">
            <a:avLst/>
          </a:prstGeom>
          <a:noFill/>
          <a:ln cap="flat" cmpd="sng" w="19050">
            <a:solidFill>
              <a:schemeClr val="accent1"/>
            </a:solidFill>
            <a:prstDash val="solid"/>
            <a:miter lim="800000"/>
            <a:headEnd len="sm" w="sm" type="none"/>
            <a:tailEnd len="med" w="med" type="triangle"/>
          </a:ln>
        </p:spPr>
      </p:cxnSp>
      <p:cxnSp>
        <p:nvCxnSpPr>
          <p:cNvPr id="424" name="Google Shape;424;p19"/>
          <p:cNvCxnSpPr/>
          <p:nvPr/>
        </p:nvCxnSpPr>
        <p:spPr>
          <a:xfrm>
            <a:off x="2526769" y="5143500"/>
            <a:ext cx="2057759" cy="0"/>
          </a:xfrm>
          <a:prstGeom prst="straightConnector1">
            <a:avLst/>
          </a:prstGeom>
          <a:noFill/>
          <a:ln cap="flat" cmpd="sng" w="19050">
            <a:solidFill>
              <a:schemeClr val="accent1"/>
            </a:solidFill>
            <a:prstDash val="solid"/>
            <a:miter lim="800000"/>
            <a:headEnd len="sm" w="sm" type="none"/>
            <a:tailEnd len="med" w="med" type="triangle"/>
          </a:ln>
        </p:spPr>
      </p:cxnSp>
      <p:sp>
        <p:nvSpPr>
          <p:cNvPr id="425" name="Google Shape;425;p19"/>
          <p:cNvSpPr txBox="1"/>
          <p:nvPr/>
        </p:nvSpPr>
        <p:spPr>
          <a:xfrm>
            <a:off x="2628821" y="2604672"/>
            <a:ext cx="235788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Helvetica Neue"/>
                <a:ea typeface="Helvetica Neue"/>
                <a:cs typeface="Helvetica Neue"/>
                <a:sym typeface="Helvetica Neue"/>
              </a:rPr>
              <a:t>Manifold generation</a:t>
            </a:r>
            <a:endParaRPr/>
          </a:p>
        </p:txBody>
      </p:sp>
      <p:sp>
        <p:nvSpPr>
          <p:cNvPr id="426" name="Google Shape;426;p19"/>
          <p:cNvSpPr txBox="1"/>
          <p:nvPr/>
        </p:nvSpPr>
        <p:spPr>
          <a:xfrm>
            <a:off x="3171990" y="3048688"/>
            <a:ext cx="106597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Helvetica Neue"/>
                <a:ea typeface="Helvetica Neue"/>
                <a:cs typeface="Helvetica Neue"/>
                <a:sym typeface="Helvetica Neue"/>
              </a:rPr>
              <a:t>depth=9</a:t>
            </a:r>
            <a:endParaRPr/>
          </a:p>
        </p:txBody>
      </p:sp>
      <p:sp>
        <p:nvSpPr>
          <p:cNvPr id="427" name="Google Shape;427;p19"/>
          <p:cNvSpPr txBox="1"/>
          <p:nvPr/>
        </p:nvSpPr>
        <p:spPr>
          <a:xfrm>
            <a:off x="2576884" y="4746737"/>
            <a:ext cx="230993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Helvetica Neue"/>
                <a:ea typeface="Helvetica Neue"/>
                <a:cs typeface="Helvetica Neue"/>
                <a:sym typeface="Helvetica Neue"/>
              </a:rPr>
              <a:t>Manifold generation</a:t>
            </a:r>
            <a:endParaRPr/>
          </a:p>
        </p:txBody>
      </p:sp>
      <p:cxnSp>
        <p:nvCxnSpPr>
          <p:cNvPr id="428" name="Google Shape;428;p19"/>
          <p:cNvCxnSpPr/>
          <p:nvPr/>
        </p:nvCxnSpPr>
        <p:spPr>
          <a:xfrm flipH="1">
            <a:off x="1982428" y="2984929"/>
            <a:ext cx="695802" cy="826167"/>
          </a:xfrm>
          <a:prstGeom prst="straightConnector1">
            <a:avLst/>
          </a:prstGeom>
          <a:noFill/>
          <a:ln cap="flat" cmpd="sng" w="19050">
            <a:solidFill>
              <a:schemeClr val="accent1"/>
            </a:solidFill>
            <a:prstDash val="solid"/>
            <a:miter lim="800000"/>
            <a:headEnd len="sm" w="sm" type="none"/>
            <a:tailEnd len="sm" w="sm" type="none"/>
          </a:ln>
        </p:spPr>
      </p:cxnSp>
      <p:cxnSp>
        <p:nvCxnSpPr>
          <p:cNvPr id="429" name="Google Shape;429;p19"/>
          <p:cNvCxnSpPr/>
          <p:nvPr/>
        </p:nvCxnSpPr>
        <p:spPr>
          <a:xfrm rot="10800000">
            <a:off x="1982428" y="4195935"/>
            <a:ext cx="544341" cy="947565"/>
          </a:xfrm>
          <a:prstGeom prst="straightConnector1">
            <a:avLst/>
          </a:prstGeom>
          <a:noFill/>
          <a:ln cap="flat" cmpd="sng" w="19050">
            <a:solidFill>
              <a:schemeClr val="accent1"/>
            </a:solidFill>
            <a:prstDash val="solid"/>
            <a:miter lim="800000"/>
            <a:headEnd len="sm" w="sm" type="none"/>
            <a:tailEnd len="sm" w="sm" type="none"/>
          </a:ln>
        </p:spPr>
      </p:cxnSp>
      <p:sp>
        <p:nvSpPr>
          <p:cNvPr id="430" name="Google Shape;43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1" name="Google Shape;431;p19"/>
          <p:cNvSpPr txBox="1"/>
          <p:nvPr/>
        </p:nvSpPr>
        <p:spPr>
          <a:xfrm>
            <a:off x="6404296" y="3063446"/>
            <a:ext cx="254096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Helvetica Neue"/>
                <a:ea typeface="Helvetica Neue"/>
                <a:cs typeface="Helvetica Neue"/>
                <a:sym typeface="Helvetica Neue"/>
              </a:rPr>
              <a:t>Numbers of faces = 750</a:t>
            </a:r>
            <a:endParaRPr/>
          </a:p>
        </p:txBody>
      </p:sp>
      <p:sp>
        <p:nvSpPr>
          <p:cNvPr id="432" name="Google Shape;432;p19"/>
          <p:cNvSpPr txBox="1"/>
          <p:nvPr/>
        </p:nvSpPr>
        <p:spPr>
          <a:xfrm>
            <a:off x="6387882" y="5090293"/>
            <a:ext cx="254096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Helvetica Neue"/>
                <a:ea typeface="Helvetica Neue"/>
                <a:cs typeface="Helvetica Neue"/>
                <a:sym typeface="Helvetica Neue"/>
              </a:rPr>
              <a:t>Numbers of faces = 750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lang="en-US">
                <a:solidFill>
                  <a:srgbClr val="0D0D0D"/>
                </a:solidFill>
                <a:highlight>
                  <a:srgbClr val="FFFFFF"/>
                </a:highlight>
                <a:latin typeface="Helvetica Neue"/>
                <a:ea typeface="Helvetica Neue"/>
                <a:cs typeface="Helvetica Neue"/>
                <a:sym typeface="Helvetica Neue"/>
              </a:rPr>
              <a:t>Labeled Data: Quality, Availability, and Its Impact on ML Accuracy</a:t>
            </a:r>
            <a:endParaRPr/>
          </a:p>
        </p:txBody>
      </p:sp>
      <p:pic>
        <p:nvPicPr>
          <p:cNvPr id="173" name="Google Shape;173;p2"/>
          <p:cNvPicPr preferRelativeResize="0"/>
          <p:nvPr/>
        </p:nvPicPr>
        <p:blipFill rotWithShape="1">
          <a:blip r:embed="rId3">
            <a:alphaModFix/>
          </a:blip>
          <a:srcRect b="0" l="0" r="0" t="0"/>
          <a:stretch/>
        </p:blipFill>
        <p:spPr>
          <a:xfrm>
            <a:off x="6747190" y="4378770"/>
            <a:ext cx="4567911" cy="1773426"/>
          </a:xfrm>
          <a:prstGeom prst="rect">
            <a:avLst/>
          </a:prstGeom>
          <a:noFill/>
          <a:ln>
            <a:noFill/>
          </a:ln>
        </p:spPr>
      </p:pic>
      <p:sp>
        <p:nvSpPr>
          <p:cNvPr id="174" name="Google Shape;174;p2"/>
          <p:cNvSpPr txBox="1"/>
          <p:nvPr/>
        </p:nvSpPr>
        <p:spPr>
          <a:xfrm>
            <a:off x="838200" y="3429000"/>
            <a:ext cx="590899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u="none" cap="none" strike="noStrike">
                <a:solidFill>
                  <a:srgbClr val="1F5C99"/>
                </a:solidFill>
                <a:latin typeface="Helvetica Neue"/>
                <a:ea typeface="Helvetica Neue"/>
                <a:cs typeface="Helvetica Neue"/>
                <a:sym typeface="Helvetica Neue"/>
              </a:rPr>
              <a:t>2006</a:t>
            </a:r>
            <a:r>
              <a:rPr b="0" i="0" lang="en-US" sz="1600" u="none" cap="none" strike="noStrike">
                <a:solidFill>
                  <a:srgbClr val="333333"/>
                </a:solidFill>
                <a:highlight>
                  <a:srgbClr val="FFFFFF"/>
                </a:highlight>
                <a:latin typeface="Helvetica Neue"/>
                <a:ea typeface="Helvetica Neue"/>
                <a:cs typeface="Helvetica Neue"/>
                <a:sym typeface="Helvetica Neue"/>
              </a:rPr>
              <a:t> – AI scientist Fei-Fei Li starts the ImageNet project. Most AI researchers are focused on AI algorithms, and Li wanted to enlarge and improve the image database for training computer vision models.</a:t>
            </a:r>
            <a:endParaRPr sz="1600">
              <a:solidFill>
                <a:schemeClr val="dk1"/>
              </a:solidFill>
              <a:latin typeface="Helvetica Neue"/>
              <a:ea typeface="Helvetica Neue"/>
              <a:cs typeface="Helvetica Neue"/>
              <a:sym typeface="Helvetica Neue"/>
            </a:endParaRPr>
          </a:p>
        </p:txBody>
      </p:sp>
      <p:pic>
        <p:nvPicPr>
          <p:cNvPr id="175" name="Google Shape;175;p2"/>
          <p:cNvPicPr preferRelativeResize="0"/>
          <p:nvPr/>
        </p:nvPicPr>
        <p:blipFill rotWithShape="1">
          <a:blip r:embed="rId4">
            <a:alphaModFix/>
          </a:blip>
          <a:srcRect b="0" l="0" r="0" t="0"/>
          <a:stretch/>
        </p:blipFill>
        <p:spPr>
          <a:xfrm>
            <a:off x="7058025" y="1733679"/>
            <a:ext cx="4000500" cy="2436010"/>
          </a:xfrm>
          <a:prstGeom prst="rect">
            <a:avLst/>
          </a:prstGeom>
          <a:noFill/>
          <a:ln>
            <a:noFill/>
          </a:ln>
        </p:spPr>
      </p:pic>
      <p:sp>
        <p:nvSpPr>
          <p:cNvPr id="176" name="Google Shape;176;p2"/>
          <p:cNvSpPr txBox="1"/>
          <p:nvPr/>
        </p:nvSpPr>
        <p:spPr>
          <a:xfrm>
            <a:off x="828073" y="4752439"/>
            <a:ext cx="560828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2015 </a:t>
            </a:r>
            <a:r>
              <a:rPr b="0" i="0" lang="en-US" sz="1600">
                <a:solidFill>
                  <a:srgbClr val="333333"/>
                </a:solidFill>
                <a:highlight>
                  <a:srgbClr val="FFFFFF"/>
                </a:highlight>
                <a:latin typeface="Helvetica Neue"/>
                <a:ea typeface="Helvetica Neue"/>
                <a:cs typeface="Helvetica Neue"/>
                <a:sym typeface="Helvetica Neue"/>
              </a:rPr>
              <a:t>– Breakthrough improvement in CV (computer vision), top performers are below a 5% error rate. This marks the start of an industry-wide artificial intelligence boom.</a:t>
            </a:r>
            <a:endParaRPr sz="1600">
              <a:solidFill>
                <a:schemeClr val="dk1"/>
              </a:solidFill>
              <a:latin typeface="Helvetica Neue"/>
              <a:ea typeface="Helvetica Neue"/>
              <a:cs typeface="Helvetica Neue"/>
              <a:sym typeface="Helvetica Neue"/>
            </a:endParaRPr>
          </a:p>
        </p:txBody>
      </p:sp>
      <p:sp>
        <p:nvSpPr>
          <p:cNvPr id="177" name="Google Shape;177;p2"/>
          <p:cNvSpPr txBox="1"/>
          <p:nvPr/>
        </p:nvSpPr>
        <p:spPr>
          <a:xfrm>
            <a:off x="838200" y="2075541"/>
            <a:ext cx="634365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600" u="none">
                <a:solidFill>
                  <a:srgbClr val="3A3A3A"/>
                </a:solidFill>
                <a:highlight>
                  <a:srgbClr val="FFFFFF"/>
                </a:highlight>
                <a:latin typeface="Helvetica Neue"/>
                <a:ea typeface="Helvetica Neue"/>
                <a:cs typeface="Helvetica Neue"/>
                <a:sym typeface="Helvetica Neue"/>
              </a:rPr>
              <a:t>The availability of labeled datasets like ImageNet has been instrumental in advancing the development of accurate supervised models, providing the foundational data necessary for training and refining complex algorithms.</a:t>
            </a:r>
            <a:endParaRPr/>
          </a:p>
        </p:txBody>
      </p:sp>
      <p:sp>
        <p:nvSpPr>
          <p:cNvPr id="178" name="Google Shape;17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9" name="Google Shape;179;p2"/>
          <p:cNvSpPr txBox="1"/>
          <p:nvPr/>
        </p:nvSpPr>
        <p:spPr>
          <a:xfrm>
            <a:off x="7181850" y="6123543"/>
            <a:ext cx="48960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Helvetica Neue"/>
                <a:ea typeface="Helvetica Neue"/>
                <a:cs typeface="Helvetica Neue"/>
                <a:sym typeface="Helvetica Neue"/>
              </a:rPr>
              <a:t>https://viso.ai/deep-learning/imagenet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0"/>
          <p:cNvSpPr txBox="1"/>
          <p:nvPr>
            <p:ph type="title"/>
          </p:nvPr>
        </p:nvSpPr>
        <p:spPr>
          <a:xfrm>
            <a:off x="838200" y="365126"/>
            <a:ext cx="10515600" cy="916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Ground Truth in Shape Retrieval Tasks</a:t>
            </a:r>
            <a:endParaRPr>
              <a:latin typeface="Helvetica Neue"/>
              <a:ea typeface="Helvetica Neue"/>
              <a:cs typeface="Helvetica Neue"/>
              <a:sym typeface="Helvetica Neue"/>
            </a:endParaRPr>
          </a:p>
        </p:txBody>
      </p:sp>
      <p:sp>
        <p:nvSpPr>
          <p:cNvPr id="439" name="Google Shape;43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1800"/>
              <a:buFont typeface="Arial"/>
              <a:buChar char="•"/>
            </a:pPr>
            <a:r>
              <a:rPr b="1" lang="en-US" sz="1800">
                <a:solidFill>
                  <a:srgbClr val="1F5C99"/>
                </a:solidFill>
                <a:latin typeface="Helvetica Neue"/>
                <a:ea typeface="Helvetica Neue"/>
                <a:cs typeface="Helvetica Neue"/>
                <a:sym typeface="Helvetica Neue"/>
              </a:rPr>
              <a:t>Traditional Shape Retrieval</a:t>
            </a:r>
            <a:r>
              <a:rPr b="1" i="0" lang="en-US" sz="2000">
                <a:solidFill>
                  <a:srgbClr val="0D0D0D"/>
                </a:solidFill>
                <a:highlight>
                  <a:srgbClr val="FFFFFF"/>
                </a:highlight>
                <a:latin typeface="Helvetica Neue"/>
                <a:ea typeface="Helvetica Neue"/>
                <a:cs typeface="Helvetica Neue"/>
                <a:sym typeface="Helvetica Neue"/>
              </a:rPr>
              <a:t>: </a:t>
            </a:r>
            <a:r>
              <a:rPr b="0" i="0" lang="en-US" sz="1800">
                <a:solidFill>
                  <a:srgbClr val="3A3A3A"/>
                </a:solidFill>
                <a:highlight>
                  <a:srgbClr val="FFFFFF"/>
                </a:highlight>
                <a:latin typeface="Helvetica Neue"/>
                <a:ea typeface="Helvetica Neue"/>
                <a:cs typeface="Helvetica Neue"/>
                <a:sym typeface="Helvetica Neue"/>
              </a:rPr>
              <a:t>Trained and evaluated on query shape category.</a:t>
            </a:r>
            <a:br>
              <a:rPr b="0" i="0" lang="en-US" sz="1800">
                <a:solidFill>
                  <a:srgbClr val="0D0D0D"/>
                </a:solidFill>
                <a:highlight>
                  <a:srgbClr val="FFFFFF"/>
                </a:highlight>
                <a:latin typeface="Helvetica Neue"/>
                <a:ea typeface="Helvetica Neue"/>
                <a:cs typeface="Helvetica Neue"/>
                <a:sym typeface="Helvetica Neue"/>
              </a:rPr>
            </a:br>
            <a:endParaRPr b="0" i="0" sz="1800">
              <a:solidFill>
                <a:srgbClr val="0D0D0D"/>
              </a:solidFill>
              <a:highlight>
                <a:srgbClr val="FFFFFF"/>
              </a:highlight>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Font typeface="Arial"/>
              <a:buNone/>
            </a:pPr>
            <a:r>
              <a:t/>
            </a:r>
            <a:endParaRPr sz="2000">
              <a:solidFill>
                <a:srgbClr val="0D0D0D"/>
              </a:solidFill>
              <a:highlight>
                <a:srgbClr val="FFFFFF"/>
              </a:highlight>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Font typeface="Arial"/>
              <a:buNone/>
            </a:pPr>
            <a:r>
              <a:t/>
            </a:r>
            <a:endParaRPr sz="2000">
              <a:solidFill>
                <a:srgbClr val="0D0D0D"/>
              </a:solidFill>
              <a:highlight>
                <a:srgbClr val="FFFFFF"/>
              </a:highlight>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Font typeface="Arial"/>
              <a:buNone/>
            </a:pPr>
            <a:r>
              <a:t/>
            </a:r>
            <a:endParaRPr sz="2000">
              <a:solidFill>
                <a:srgbClr val="0D0D0D"/>
              </a:solidFill>
              <a:highlight>
                <a:srgbClr val="FFFFFF"/>
              </a:highlight>
              <a:latin typeface="Helvetica Neue"/>
              <a:ea typeface="Helvetica Neue"/>
              <a:cs typeface="Helvetica Neue"/>
              <a:sym typeface="Helvetica Neue"/>
            </a:endParaRPr>
          </a:p>
          <a:p>
            <a:pPr indent="-101600" lvl="0" marL="228600" rtl="0" algn="l">
              <a:lnSpc>
                <a:spcPct val="90000"/>
              </a:lnSpc>
              <a:spcBef>
                <a:spcPts val="1000"/>
              </a:spcBef>
              <a:spcAft>
                <a:spcPts val="0"/>
              </a:spcAft>
              <a:buClr>
                <a:schemeClr val="dk1"/>
              </a:buClr>
              <a:buSzPts val="2000"/>
              <a:buFont typeface="Arial"/>
              <a:buNone/>
            </a:pPr>
            <a:r>
              <a:t/>
            </a:r>
            <a:endParaRPr b="0" i="0" sz="2000">
              <a:solidFill>
                <a:srgbClr val="0D0D0D"/>
              </a:solidFill>
              <a:highlight>
                <a:srgbClr val="FFFFFF"/>
              </a:highlight>
              <a:latin typeface="Helvetica Neue"/>
              <a:ea typeface="Helvetica Neue"/>
              <a:cs typeface="Helvetica Neue"/>
              <a:sym typeface="Helvetica Neue"/>
            </a:endParaRPr>
          </a:p>
          <a:p>
            <a:pPr indent="-228600" lvl="0" marL="228600" rtl="0" algn="l">
              <a:lnSpc>
                <a:spcPct val="90000"/>
              </a:lnSpc>
              <a:spcBef>
                <a:spcPts val="1000"/>
              </a:spcBef>
              <a:spcAft>
                <a:spcPts val="0"/>
              </a:spcAft>
              <a:buClr>
                <a:srgbClr val="1F5C99"/>
              </a:buClr>
              <a:buSzPts val="1800"/>
              <a:buFont typeface="Arial"/>
              <a:buChar char="•"/>
            </a:pPr>
            <a:r>
              <a:rPr b="1" lang="en-US" sz="1800">
                <a:solidFill>
                  <a:srgbClr val="1F5C99"/>
                </a:solidFill>
                <a:latin typeface="Helvetica Neue"/>
                <a:ea typeface="Helvetica Neue"/>
                <a:cs typeface="Helvetica Neue"/>
                <a:sym typeface="Helvetica Neue"/>
              </a:rPr>
              <a:t>Our Advanced Goal</a:t>
            </a:r>
            <a:r>
              <a:rPr b="1" i="0" lang="en-US" sz="2000">
                <a:solidFill>
                  <a:srgbClr val="0D0D0D"/>
                </a:solidFill>
                <a:highlight>
                  <a:srgbClr val="FFFFFF"/>
                </a:highlight>
                <a:latin typeface="Helvetica Neue"/>
                <a:ea typeface="Helvetica Neue"/>
                <a:cs typeface="Helvetica Neue"/>
                <a:sym typeface="Helvetica Neue"/>
              </a:rPr>
              <a:t>: </a:t>
            </a:r>
            <a:r>
              <a:rPr b="0" i="0" lang="en-US" sz="1800">
                <a:solidFill>
                  <a:srgbClr val="3A3A3A"/>
                </a:solidFill>
                <a:highlight>
                  <a:srgbClr val="FFFFFF"/>
                </a:highlight>
                <a:latin typeface="Helvetica Neue"/>
                <a:ea typeface="Helvetica Neue"/>
                <a:cs typeface="Helvetica Neue"/>
                <a:sym typeface="Helvetica Neue"/>
              </a:rPr>
              <a:t>Retrieve objects by shape similarity, not just by category.</a:t>
            </a:r>
            <a:endParaRPr sz="1800">
              <a:solidFill>
                <a:srgbClr val="3A3A3A"/>
              </a:solidFill>
              <a:latin typeface="Helvetica Neue"/>
              <a:ea typeface="Helvetica Neue"/>
              <a:cs typeface="Helvetica Neue"/>
              <a:sym typeface="Helvetica Neue"/>
            </a:endParaRPr>
          </a:p>
        </p:txBody>
      </p:sp>
      <p:pic>
        <p:nvPicPr>
          <p:cNvPr id="440" name="Google Shape;440;p20"/>
          <p:cNvPicPr preferRelativeResize="0"/>
          <p:nvPr/>
        </p:nvPicPr>
        <p:blipFill rotWithShape="1">
          <a:blip r:embed="rId3">
            <a:alphaModFix/>
          </a:blip>
          <a:srcRect b="0" l="0" r="0" t="0"/>
          <a:stretch/>
        </p:blipFill>
        <p:spPr>
          <a:xfrm>
            <a:off x="2262434" y="4865643"/>
            <a:ext cx="8638094" cy="878450"/>
          </a:xfrm>
          <a:prstGeom prst="rect">
            <a:avLst/>
          </a:prstGeom>
          <a:noFill/>
          <a:ln>
            <a:noFill/>
          </a:ln>
        </p:spPr>
      </p:pic>
      <p:pic>
        <p:nvPicPr>
          <p:cNvPr id="441" name="Google Shape;441;p20"/>
          <p:cNvPicPr preferRelativeResize="0"/>
          <p:nvPr/>
        </p:nvPicPr>
        <p:blipFill rotWithShape="1">
          <a:blip r:embed="rId4">
            <a:alphaModFix/>
          </a:blip>
          <a:srcRect b="0" l="0" r="0" t="0"/>
          <a:stretch/>
        </p:blipFill>
        <p:spPr>
          <a:xfrm>
            <a:off x="784780" y="4806127"/>
            <a:ext cx="937966" cy="937966"/>
          </a:xfrm>
          <a:prstGeom prst="rect">
            <a:avLst/>
          </a:prstGeom>
          <a:noFill/>
          <a:ln>
            <a:noFill/>
          </a:ln>
        </p:spPr>
      </p:pic>
      <p:pic>
        <p:nvPicPr>
          <p:cNvPr id="442" name="Google Shape;442;p20"/>
          <p:cNvPicPr preferRelativeResize="0"/>
          <p:nvPr/>
        </p:nvPicPr>
        <p:blipFill rotWithShape="1">
          <a:blip r:embed="rId5">
            <a:alphaModFix/>
          </a:blip>
          <a:srcRect b="0" l="0" r="0" t="0"/>
          <a:stretch/>
        </p:blipFill>
        <p:spPr>
          <a:xfrm>
            <a:off x="5760977" y="2731135"/>
            <a:ext cx="3392526" cy="878754"/>
          </a:xfrm>
          <a:prstGeom prst="rect">
            <a:avLst/>
          </a:prstGeom>
          <a:noFill/>
          <a:ln>
            <a:noFill/>
          </a:ln>
        </p:spPr>
      </p:pic>
      <p:pic>
        <p:nvPicPr>
          <p:cNvPr id="443" name="Google Shape;443;p20"/>
          <p:cNvPicPr preferRelativeResize="0"/>
          <p:nvPr/>
        </p:nvPicPr>
        <p:blipFill rotWithShape="1">
          <a:blip r:embed="rId6">
            <a:alphaModFix/>
          </a:blip>
          <a:srcRect b="0" l="0" r="0" t="0"/>
          <a:stretch/>
        </p:blipFill>
        <p:spPr>
          <a:xfrm>
            <a:off x="9177317" y="2742697"/>
            <a:ext cx="1700691" cy="855627"/>
          </a:xfrm>
          <a:prstGeom prst="rect">
            <a:avLst/>
          </a:prstGeom>
          <a:noFill/>
          <a:ln>
            <a:noFill/>
          </a:ln>
        </p:spPr>
      </p:pic>
      <p:pic>
        <p:nvPicPr>
          <p:cNvPr id="444" name="Google Shape;444;p20"/>
          <p:cNvPicPr preferRelativeResize="0"/>
          <p:nvPr/>
        </p:nvPicPr>
        <p:blipFill rotWithShape="1">
          <a:blip r:embed="rId7">
            <a:alphaModFix/>
          </a:blip>
          <a:srcRect b="0" l="0" r="0" t="0"/>
          <a:stretch/>
        </p:blipFill>
        <p:spPr>
          <a:xfrm>
            <a:off x="2262434" y="2731134"/>
            <a:ext cx="3498543" cy="878755"/>
          </a:xfrm>
          <a:prstGeom prst="rect">
            <a:avLst/>
          </a:prstGeom>
          <a:noFill/>
          <a:ln>
            <a:noFill/>
          </a:ln>
        </p:spPr>
      </p:pic>
      <p:pic>
        <p:nvPicPr>
          <p:cNvPr id="445" name="Google Shape;445;p20"/>
          <p:cNvPicPr preferRelativeResize="0"/>
          <p:nvPr/>
        </p:nvPicPr>
        <p:blipFill rotWithShape="1">
          <a:blip r:embed="rId4">
            <a:alphaModFix/>
          </a:blip>
          <a:srcRect b="0" l="0" r="0" t="0"/>
          <a:stretch/>
        </p:blipFill>
        <p:spPr>
          <a:xfrm>
            <a:off x="784780" y="2660358"/>
            <a:ext cx="937966" cy="937966"/>
          </a:xfrm>
          <a:prstGeom prst="rect">
            <a:avLst/>
          </a:prstGeom>
          <a:noFill/>
          <a:ln>
            <a:noFill/>
          </a:ln>
        </p:spPr>
      </p:pic>
      <p:sp>
        <p:nvSpPr>
          <p:cNvPr id="446" name="Google Shape;44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Overcoming the Lack of Ground Truth</a:t>
            </a:r>
            <a:endParaRPr b="1">
              <a:latin typeface="Helvetica Neue"/>
              <a:ea typeface="Helvetica Neue"/>
              <a:cs typeface="Helvetica Neue"/>
              <a:sym typeface="Helvetica Neue"/>
            </a:endParaRPr>
          </a:p>
        </p:txBody>
      </p:sp>
      <p:sp>
        <p:nvSpPr>
          <p:cNvPr id="453" name="Google Shape;45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1800"/>
              <a:buFont typeface="Arial"/>
              <a:buChar char="•"/>
            </a:pPr>
            <a:r>
              <a:rPr b="1" lang="en-US" sz="1800">
                <a:solidFill>
                  <a:srgbClr val="1F5C99"/>
                </a:solidFill>
                <a:latin typeface="Helvetica Neue"/>
                <a:ea typeface="Helvetica Neue"/>
                <a:cs typeface="Helvetica Neue"/>
                <a:sym typeface="Helvetica Neue"/>
              </a:rPr>
              <a:t>Resource Constraints</a:t>
            </a:r>
            <a:r>
              <a:rPr b="1" i="0" lang="en-US" sz="1800">
                <a:solidFill>
                  <a:srgbClr val="0D0D0D"/>
                </a:solidFill>
                <a:highlight>
                  <a:srgbClr val="FFFFFF"/>
                </a:highlight>
                <a:latin typeface="Helvetica Neue"/>
                <a:ea typeface="Helvetica Neue"/>
                <a:cs typeface="Helvetica Neue"/>
                <a:sym typeface="Helvetica Neue"/>
              </a:rPr>
              <a:t>:</a:t>
            </a:r>
            <a:r>
              <a:rPr b="0" i="0" lang="en-US" sz="1800">
                <a:solidFill>
                  <a:srgbClr val="0D0D0D"/>
                </a:solidFill>
                <a:highlight>
                  <a:srgbClr val="FFFFFF"/>
                </a:highlight>
                <a:latin typeface="Helvetica Neue"/>
                <a:ea typeface="Helvetica Neue"/>
                <a:cs typeface="Helvetica Neue"/>
                <a:sym typeface="Helvetica Neue"/>
              </a:rPr>
              <a:t> Establishing a detailed ground truth for shape similarity would require extensive time and human resources, which were not available.</a:t>
            </a:r>
            <a:br>
              <a:rPr b="0" i="0" lang="en-US" sz="1800">
                <a:solidFill>
                  <a:srgbClr val="0D0D0D"/>
                </a:solidFill>
                <a:highlight>
                  <a:srgbClr val="FFFFFF"/>
                </a:highlight>
                <a:latin typeface="Helvetica Neue"/>
                <a:ea typeface="Helvetica Neue"/>
                <a:cs typeface="Helvetica Neue"/>
                <a:sym typeface="Helvetica Neue"/>
              </a:rPr>
            </a:br>
            <a:br>
              <a:rPr b="0" i="0" lang="en-US" sz="1800">
                <a:solidFill>
                  <a:srgbClr val="0D0D0D"/>
                </a:solidFill>
                <a:highlight>
                  <a:srgbClr val="FFFFFF"/>
                </a:highlight>
                <a:latin typeface="Helvetica Neue"/>
                <a:ea typeface="Helvetica Neue"/>
                <a:cs typeface="Helvetica Neue"/>
                <a:sym typeface="Helvetica Neue"/>
              </a:rPr>
            </a:br>
            <a:endParaRPr b="0" i="0" sz="1800">
              <a:solidFill>
                <a:srgbClr val="0D0D0D"/>
              </a:solidFill>
              <a:highlight>
                <a:srgbClr val="FFFFFF"/>
              </a:highlight>
              <a:latin typeface="Helvetica Neue"/>
              <a:ea typeface="Helvetica Neue"/>
              <a:cs typeface="Helvetica Neue"/>
              <a:sym typeface="Helvetica Neue"/>
            </a:endParaRPr>
          </a:p>
          <a:p>
            <a:pPr indent="-228600" lvl="0" marL="228600" rtl="0" algn="l">
              <a:lnSpc>
                <a:spcPct val="90000"/>
              </a:lnSpc>
              <a:spcBef>
                <a:spcPts val="1000"/>
              </a:spcBef>
              <a:spcAft>
                <a:spcPts val="0"/>
              </a:spcAft>
              <a:buClr>
                <a:srgbClr val="1F5C99"/>
              </a:buClr>
              <a:buSzPts val="1800"/>
              <a:buFont typeface="Arial"/>
              <a:buChar char="•"/>
            </a:pPr>
            <a:r>
              <a:rPr b="1" lang="en-US" sz="1800">
                <a:solidFill>
                  <a:srgbClr val="1F5C99"/>
                </a:solidFill>
                <a:latin typeface="Helvetica Neue"/>
                <a:ea typeface="Helvetica Neue"/>
                <a:cs typeface="Helvetica Neue"/>
                <a:sym typeface="Helvetica Neue"/>
              </a:rPr>
              <a:t>Our Solutions</a:t>
            </a:r>
            <a:r>
              <a:rPr b="1" i="0" lang="en-US" sz="1800">
                <a:solidFill>
                  <a:srgbClr val="0D0D0D"/>
                </a:solidFill>
                <a:highlight>
                  <a:srgbClr val="FFFFFF"/>
                </a:highlight>
                <a:latin typeface="Helvetica Neue"/>
                <a:ea typeface="Helvetica Neue"/>
                <a:cs typeface="Helvetica Neue"/>
                <a:sym typeface="Helvetica Neue"/>
              </a:rPr>
              <a:t>:</a:t>
            </a:r>
            <a:r>
              <a:rPr b="0" i="0" lang="en-US" sz="1800">
                <a:solidFill>
                  <a:srgbClr val="0D0D0D"/>
                </a:solidFill>
                <a:highlight>
                  <a:srgbClr val="FFFFFF"/>
                </a:highlight>
                <a:latin typeface="Helvetica Neue"/>
                <a:ea typeface="Helvetica Neue"/>
                <a:cs typeface="Helvetica Neue"/>
                <a:sym typeface="Helvetica Neue"/>
              </a:rPr>
              <a:t> We explored services and methods that could help us approximate a suitable ground truth:</a:t>
            </a:r>
            <a:endParaRPr/>
          </a:p>
          <a:p>
            <a:pPr indent="-285750" lvl="1" marL="742950" rtl="0" algn="l">
              <a:lnSpc>
                <a:spcPct val="90000"/>
              </a:lnSpc>
              <a:spcBef>
                <a:spcPts val="500"/>
              </a:spcBef>
              <a:spcAft>
                <a:spcPts val="0"/>
              </a:spcAft>
              <a:buClr>
                <a:srgbClr val="3A3A3A"/>
              </a:buClr>
              <a:buSzPts val="1800"/>
              <a:buFont typeface="Arial"/>
              <a:buChar char="•"/>
            </a:pPr>
            <a:r>
              <a:rPr b="1" lang="en-US" sz="1800">
                <a:solidFill>
                  <a:srgbClr val="3A3A3A"/>
                </a:solidFill>
                <a:latin typeface="Helvetica Neue"/>
                <a:ea typeface="Helvetica Neue"/>
                <a:cs typeface="Helvetica Neue"/>
                <a:sym typeface="Helvetica Neue"/>
              </a:rPr>
              <a:t>Azure Vision Studio</a:t>
            </a:r>
            <a:r>
              <a:rPr b="1" i="0" lang="en-US" sz="1800">
                <a:solidFill>
                  <a:srgbClr val="3A3A3A"/>
                </a:solidFill>
                <a:highlight>
                  <a:srgbClr val="FFFFFF"/>
                </a:highlight>
                <a:latin typeface="Helvetica Neue"/>
                <a:ea typeface="Helvetica Neue"/>
                <a:cs typeface="Helvetica Neue"/>
                <a:sym typeface="Helvetica Neue"/>
              </a:rPr>
              <a:t>:</a:t>
            </a:r>
            <a:r>
              <a:rPr b="0" i="0" lang="en-US" sz="1800">
                <a:solidFill>
                  <a:srgbClr val="3A3A3A"/>
                </a:solidFill>
                <a:highlight>
                  <a:srgbClr val="FFFFFF"/>
                </a:highlight>
                <a:latin typeface="Helvetica Neue"/>
                <a:ea typeface="Helvetica Neue"/>
                <a:cs typeface="Helvetica Neue"/>
                <a:sym typeface="Helvetica Neue"/>
              </a:rPr>
              <a:t> Leveraged for image-based shape similarity by rendering 3D objects into 2D images from optimal viewpoints.</a:t>
            </a:r>
            <a:endParaRPr/>
          </a:p>
          <a:p>
            <a:pPr indent="-285750" lvl="1" marL="742950" rtl="0" algn="l">
              <a:lnSpc>
                <a:spcPct val="90000"/>
              </a:lnSpc>
              <a:spcBef>
                <a:spcPts val="500"/>
              </a:spcBef>
              <a:spcAft>
                <a:spcPts val="0"/>
              </a:spcAft>
              <a:buClr>
                <a:srgbClr val="3A3A3A"/>
              </a:buClr>
              <a:buSzPts val="1800"/>
              <a:buFont typeface="Arial"/>
              <a:buChar char="•"/>
            </a:pPr>
            <a:r>
              <a:rPr b="1" lang="en-US" sz="1800">
                <a:solidFill>
                  <a:srgbClr val="3A3A3A"/>
                </a:solidFill>
                <a:latin typeface="Helvetica Neue"/>
                <a:ea typeface="Helvetica Neue"/>
                <a:cs typeface="Helvetica Neue"/>
                <a:sym typeface="Helvetica Neue"/>
              </a:rPr>
              <a:t>Chamfer Distance</a:t>
            </a:r>
            <a:r>
              <a:rPr b="1" i="0" lang="en-US" sz="1800">
                <a:solidFill>
                  <a:srgbClr val="3A3A3A"/>
                </a:solidFill>
                <a:highlight>
                  <a:srgbClr val="FFFFFF"/>
                </a:highlight>
                <a:latin typeface="Helvetica Neue"/>
                <a:ea typeface="Helvetica Neue"/>
                <a:cs typeface="Helvetica Neue"/>
                <a:sym typeface="Helvetica Neue"/>
              </a:rPr>
              <a:t>:</a:t>
            </a:r>
            <a:r>
              <a:rPr b="0" i="0" lang="en-US" sz="1800">
                <a:solidFill>
                  <a:srgbClr val="3A3A3A"/>
                </a:solidFill>
                <a:highlight>
                  <a:srgbClr val="FFFFFF"/>
                </a:highlight>
                <a:latin typeface="Helvetica Neue"/>
                <a:ea typeface="Helvetica Neue"/>
                <a:cs typeface="Helvetica Neue"/>
                <a:sym typeface="Helvetica Neue"/>
              </a:rPr>
              <a:t> Utilized for direct 3D shape similarity measurement, benefiting from our dataset's aligned nature.</a:t>
            </a:r>
            <a:endParaRPr/>
          </a:p>
          <a:p>
            <a:pPr indent="-285750" lvl="1" marL="742950" rtl="0" algn="l">
              <a:lnSpc>
                <a:spcPct val="90000"/>
              </a:lnSpc>
              <a:spcBef>
                <a:spcPts val="500"/>
              </a:spcBef>
              <a:spcAft>
                <a:spcPts val="0"/>
              </a:spcAft>
              <a:buClr>
                <a:srgbClr val="3A3A3A"/>
              </a:buClr>
              <a:buSzPts val="1800"/>
              <a:buFont typeface="Arial"/>
              <a:buChar char="•"/>
            </a:pPr>
            <a:r>
              <a:rPr b="1" lang="en-US" sz="1800">
                <a:solidFill>
                  <a:srgbClr val="3A3A3A"/>
                </a:solidFill>
                <a:latin typeface="Helvetica Neue"/>
                <a:ea typeface="Helvetica Neue"/>
                <a:cs typeface="Helvetica Neue"/>
                <a:sym typeface="Helvetica Neue"/>
              </a:rPr>
              <a:t>ShapeDNA</a:t>
            </a:r>
            <a:r>
              <a:rPr b="1" i="0" lang="en-US" sz="1800">
                <a:solidFill>
                  <a:srgbClr val="3A3A3A"/>
                </a:solidFill>
                <a:highlight>
                  <a:srgbClr val="FFFFFF"/>
                </a:highlight>
                <a:latin typeface="Helvetica Neue"/>
                <a:ea typeface="Helvetica Neue"/>
                <a:cs typeface="Helvetica Neue"/>
                <a:sym typeface="Helvetica Neue"/>
              </a:rPr>
              <a:t>:</a:t>
            </a:r>
            <a:r>
              <a:rPr b="0" i="0" lang="en-US" sz="1800">
                <a:solidFill>
                  <a:srgbClr val="3A3A3A"/>
                </a:solidFill>
                <a:highlight>
                  <a:srgbClr val="FFFFFF"/>
                </a:highlight>
                <a:latin typeface="Helvetica Neue"/>
                <a:ea typeface="Helvetica Neue"/>
                <a:cs typeface="Helvetica Neue"/>
                <a:sym typeface="Helvetica Neue"/>
              </a:rPr>
              <a:t> Employed as a rotation invariant method to assess shape similarity based on eigenvalues of the Laplace-Beltrami operator. </a:t>
            </a:r>
            <a:endParaRPr/>
          </a:p>
          <a:p>
            <a:pPr indent="-114300" lvl="0" marL="228600" rtl="0" algn="l">
              <a:lnSpc>
                <a:spcPct val="90000"/>
              </a:lnSpc>
              <a:spcBef>
                <a:spcPts val="1000"/>
              </a:spcBef>
              <a:spcAft>
                <a:spcPts val="0"/>
              </a:spcAft>
              <a:buClr>
                <a:schemeClr val="dk1"/>
              </a:buClr>
              <a:buSzPts val="1800"/>
              <a:buNone/>
            </a:pPr>
            <a:r>
              <a:t/>
            </a:r>
            <a:endParaRPr sz="1800">
              <a:latin typeface="Helvetica Neue"/>
              <a:ea typeface="Helvetica Neue"/>
              <a:cs typeface="Helvetica Neue"/>
              <a:sym typeface="Helvetica Neue"/>
            </a:endParaRPr>
          </a:p>
        </p:txBody>
      </p:sp>
      <p:sp>
        <p:nvSpPr>
          <p:cNvPr id="454" name="Google Shape;45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2"/>
          <p:cNvSpPr txBox="1"/>
          <p:nvPr>
            <p:ph type="title"/>
          </p:nvPr>
        </p:nvSpPr>
        <p:spPr>
          <a:xfrm>
            <a:off x="453912" y="378637"/>
            <a:ext cx="1107406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Establishing Ground Truth Through User Validation</a:t>
            </a:r>
            <a:endParaRPr b="1">
              <a:latin typeface="Helvetica Neue"/>
              <a:ea typeface="Helvetica Neue"/>
              <a:cs typeface="Helvetica Neue"/>
              <a:sym typeface="Helvetica Neue"/>
            </a:endParaRPr>
          </a:p>
        </p:txBody>
      </p:sp>
      <p:pic>
        <p:nvPicPr>
          <p:cNvPr id="461" name="Google Shape;461;p22"/>
          <p:cNvPicPr preferRelativeResize="0"/>
          <p:nvPr/>
        </p:nvPicPr>
        <p:blipFill rotWithShape="1">
          <a:blip r:embed="rId3">
            <a:alphaModFix/>
          </a:blip>
          <a:srcRect b="0" l="0" r="0" t="0"/>
          <a:stretch/>
        </p:blipFill>
        <p:spPr>
          <a:xfrm>
            <a:off x="2235648" y="3060756"/>
            <a:ext cx="7720703" cy="3494152"/>
          </a:xfrm>
          <a:prstGeom prst="rect">
            <a:avLst/>
          </a:prstGeom>
          <a:noFill/>
          <a:ln>
            <a:noFill/>
          </a:ln>
        </p:spPr>
      </p:pic>
      <p:sp>
        <p:nvSpPr>
          <p:cNvPr id="462" name="Google Shape;462;p22"/>
          <p:cNvSpPr txBox="1"/>
          <p:nvPr/>
        </p:nvSpPr>
        <p:spPr>
          <a:xfrm>
            <a:off x="7660851" y="6211669"/>
            <a:ext cx="320936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http://3.19.91.236:8501/</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22"/>
          <p:cNvSpPr txBox="1"/>
          <p:nvPr/>
        </p:nvSpPr>
        <p:spPr>
          <a:xfrm>
            <a:off x="585976" y="1847470"/>
            <a:ext cx="10580159" cy="120032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1F5C99"/>
              </a:buClr>
              <a:buSzPts val="1800"/>
              <a:buFont typeface="Arial"/>
              <a:buChar char="•"/>
            </a:pPr>
            <a:r>
              <a:rPr b="1" lang="en-US" sz="1800">
                <a:solidFill>
                  <a:srgbClr val="1F5C99"/>
                </a:solidFill>
                <a:latin typeface="Helvetica Neue"/>
                <a:ea typeface="Helvetica Neue"/>
                <a:cs typeface="Helvetica Neue"/>
                <a:sym typeface="Helvetica Neue"/>
              </a:rPr>
              <a:t>User Study</a:t>
            </a:r>
            <a:r>
              <a:rPr b="1" i="0" lang="en-US" sz="1800">
                <a:solidFill>
                  <a:srgbClr val="0D0D0D"/>
                </a:solidFill>
                <a:highlight>
                  <a:srgbClr val="FFFFFF"/>
                </a:highlight>
                <a:latin typeface="Helvetica Neue"/>
                <a:ea typeface="Helvetica Neue"/>
                <a:cs typeface="Helvetica Neue"/>
                <a:sym typeface="Helvetica Neue"/>
              </a:rPr>
              <a:t>: </a:t>
            </a:r>
            <a:r>
              <a:rPr b="0" i="0" lang="en-US" sz="1800">
                <a:solidFill>
                  <a:srgbClr val="0D0D0D"/>
                </a:solidFill>
                <a:highlight>
                  <a:srgbClr val="FFFFFF"/>
                </a:highlight>
                <a:latin typeface="Helvetica Neue"/>
                <a:ea typeface="Helvetica Neue"/>
                <a:cs typeface="Helvetica Neue"/>
                <a:sym typeface="Helvetica Neue"/>
              </a:rPr>
              <a:t>Web-based study with 10 participants and 100 random objects.</a:t>
            </a:r>
            <a:br>
              <a:rPr b="0" i="0" lang="en-US" sz="1800">
                <a:solidFill>
                  <a:srgbClr val="0D0D0D"/>
                </a:solidFill>
                <a:highlight>
                  <a:srgbClr val="FFFFFF"/>
                </a:highlight>
                <a:latin typeface="Helvetica Neue"/>
                <a:ea typeface="Helvetica Neue"/>
                <a:cs typeface="Helvetica Neue"/>
                <a:sym typeface="Helvetica Neue"/>
              </a:rPr>
            </a:br>
            <a:endParaRPr b="0" i="0" sz="1800">
              <a:solidFill>
                <a:srgbClr val="0D0D0D"/>
              </a:solidFill>
              <a:highlight>
                <a:srgbClr val="FFFFFF"/>
              </a:highlight>
              <a:latin typeface="Helvetica Neue"/>
              <a:ea typeface="Helvetica Neue"/>
              <a:cs typeface="Helvetica Neue"/>
              <a:sym typeface="Helvetica Neue"/>
            </a:endParaRPr>
          </a:p>
          <a:p>
            <a:pPr indent="-457200" lvl="0" marL="457200" marR="0" rtl="0" algn="l">
              <a:spcBef>
                <a:spcPts val="0"/>
              </a:spcBef>
              <a:spcAft>
                <a:spcPts val="0"/>
              </a:spcAft>
              <a:buClr>
                <a:srgbClr val="1F5C99"/>
              </a:buClr>
              <a:buSzPts val="1800"/>
              <a:buFont typeface="Arial"/>
              <a:buChar char="•"/>
            </a:pPr>
            <a:r>
              <a:rPr b="1" lang="en-US" sz="1800">
                <a:solidFill>
                  <a:srgbClr val="1F5C99"/>
                </a:solidFill>
                <a:latin typeface="Helvetica Neue"/>
                <a:ea typeface="Helvetica Neue"/>
                <a:cs typeface="Helvetica Neue"/>
                <a:sym typeface="Helvetica Neue"/>
              </a:rPr>
              <a:t>Unanimous Choice</a:t>
            </a:r>
            <a:r>
              <a:rPr b="1" i="0" lang="en-US" sz="1800">
                <a:solidFill>
                  <a:srgbClr val="0D0D0D"/>
                </a:solidFill>
                <a:highlight>
                  <a:srgbClr val="FFFFFF"/>
                </a:highlight>
                <a:latin typeface="Helvetica Neue"/>
                <a:ea typeface="Helvetica Neue"/>
                <a:cs typeface="Helvetica Neue"/>
                <a:sym typeface="Helvetica Neue"/>
              </a:rPr>
              <a:t>: </a:t>
            </a:r>
            <a:r>
              <a:rPr b="0" i="0" lang="en-US" sz="1800">
                <a:solidFill>
                  <a:srgbClr val="0D0D0D"/>
                </a:solidFill>
                <a:highlight>
                  <a:srgbClr val="FFFFFF"/>
                </a:highlight>
                <a:latin typeface="Helvetica Neue"/>
                <a:ea typeface="Helvetica Neue"/>
                <a:cs typeface="Helvetica Neue"/>
                <a:sym typeface="Helvetica Neue"/>
              </a:rPr>
              <a:t>Azure Vision Studio</a:t>
            </a:r>
            <a:r>
              <a:rPr lang="en-US" sz="1800">
                <a:solidFill>
                  <a:srgbClr val="0D0D0D"/>
                </a:solidFill>
                <a:highlight>
                  <a:srgbClr val="FFFFFF"/>
                </a:highlight>
                <a:latin typeface="Helvetica Neue"/>
                <a:ea typeface="Helvetica Neue"/>
                <a:cs typeface="Helvetica Neue"/>
                <a:sym typeface="Helvetica Neue"/>
              </a:rPr>
              <a:t> </a:t>
            </a:r>
            <a:endParaRPr b="0" i="0" sz="1800">
              <a:solidFill>
                <a:srgbClr val="0D0D0D"/>
              </a:solidFill>
              <a:highlight>
                <a:srgbClr val="FFFFFF"/>
              </a:highlight>
              <a:latin typeface="Helvetica Neue"/>
              <a:ea typeface="Helvetica Neue"/>
              <a:cs typeface="Helvetica Neue"/>
              <a:sym typeface="Helvetica Neue"/>
            </a:endParaRPr>
          </a:p>
          <a:p>
            <a:pPr indent="0" lvl="0" marL="0" marR="0" rtl="0" algn="l">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sp>
        <p:nvSpPr>
          <p:cNvPr id="464" name="Google Shape;4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None/>
            </a:pPr>
            <a:r>
              <a:rPr lang="en-US" sz="6000">
                <a:latin typeface="Helvetica Neue"/>
                <a:ea typeface="Helvetica Neue"/>
                <a:cs typeface="Helvetica Neue"/>
                <a:sym typeface="Helvetica Neue"/>
              </a:rPr>
              <a:t>Thank You!</a:t>
            </a:r>
            <a:endParaRPr/>
          </a:p>
        </p:txBody>
      </p:sp>
      <p:sp>
        <p:nvSpPr>
          <p:cNvPr id="470" name="Google Shape;47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
          <p:cNvSpPr txBox="1"/>
          <p:nvPr>
            <p:ph type="title"/>
          </p:nvPr>
        </p:nvSpPr>
        <p:spPr>
          <a:xfrm>
            <a:off x="632926" y="354241"/>
            <a:ext cx="113538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Metadata in Machine Learning Systems</a:t>
            </a:r>
            <a:endParaRPr>
              <a:latin typeface="Helvetica Neue"/>
              <a:ea typeface="Helvetica Neue"/>
              <a:cs typeface="Helvetica Neue"/>
              <a:sym typeface="Helvetica Neue"/>
            </a:endParaRPr>
          </a:p>
        </p:txBody>
      </p:sp>
      <p:sp>
        <p:nvSpPr>
          <p:cNvPr id="186" name="Google Shape;186;p3"/>
          <p:cNvSpPr txBox="1"/>
          <p:nvPr/>
        </p:nvSpPr>
        <p:spPr>
          <a:xfrm>
            <a:off x="760810" y="1846774"/>
            <a:ext cx="6456299" cy="10464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What is Metadata?</a:t>
            </a:r>
            <a:endParaRPr/>
          </a:p>
          <a:p>
            <a:pPr indent="-285750" lvl="0" marL="285750" marR="0" rtl="0" algn="l">
              <a:spcBef>
                <a:spcPts val="0"/>
              </a:spcBef>
              <a:spcAft>
                <a:spcPts val="0"/>
              </a:spcAft>
              <a:buClr>
                <a:srgbClr val="333333"/>
              </a:buClr>
              <a:buSzPts val="1600"/>
              <a:buFont typeface="Arial"/>
              <a:buChar char="•"/>
            </a:pPr>
            <a:r>
              <a:rPr lang="en-US" sz="1600">
                <a:solidFill>
                  <a:srgbClr val="333333"/>
                </a:solidFill>
                <a:highlight>
                  <a:srgbClr val="FFFFFF"/>
                </a:highlight>
                <a:latin typeface="Helvetica Neue"/>
                <a:ea typeface="Helvetica Neue"/>
                <a:cs typeface="Helvetica Neue"/>
                <a:sym typeface="Helvetica Neue"/>
              </a:rPr>
              <a:t>Metadata is data that describes other data. It provides structured information to help identify, manage, or audit the data it describes.</a:t>
            </a:r>
            <a:br>
              <a:rPr b="0" i="0" lang="en-US" sz="1400">
                <a:solidFill>
                  <a:srgbClr val="0D0D0D"/>
                </a:solidFill>
                <a:highlight>
                  <a:srgbClr val="FFFFFF"/>
                </a:highlight>
                <a:latin typeface="Arial"/>
                <a:ea typeface="Arial"/>
                <a:cs typeface="Arial"/>
                <a:sym typeface="Arial"/>
              </a:rPr>
            </a:br>
            <a:endParaRPr b="0" i="0" sz="1400">
              <a:solidFill>
                <a:srgbClr val="0D0D0D"/>
              </a:solidFill>
              <a:highlight>
                <a:srgbClr val="FFFFFF"/>
              </a:highlight>
              <a:latin typeface="Arial"/>
              <a:ea typeface="Arial"/>
              <a:cs typeface="Arial"/>
              <a:sym typeface="Arial"/>
            </a:endParaRPr>
          </a:p>
        </p:txBody>
      </p:sp>
      <p:sp>
        <p:nvSpPr>
          <p:cNvPr id="187" name="Google Shape;187;p3"/>
          <p:cNvSpPr txBox="1"/>
          <p:nvPr/>
        </p:nvSpPr>
        <p:spPr>
          <a:xfrm>
            <a:off x="1504950" y="5398692"/>
            <a:ext cx="946785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33"/>
                </a:solidFill>
                <a:highlight>
                  <a:srgbClr val="FFFFFF"/>
                </a:highlight>
                <a:latin typeface="Helvetica Neue"/>
                <a:ea typeface="Helvetica Neue"/>
                <a:cs typeface="Helvetica Neue"/>
                <a:sym typeface="Helvetica Neue"/>
              </a:rPr>
              <a:t>Metadata acts as the backbone of artificial intelligence and machine learning systems, enhancing their efficiency, reliability, and compliance by providing crucial information about the data and processes involved.</a:t>
            </a:r>
            <a:endParaRPr/>
          </a:p>
        </p:txBody>
      </p:sp>
      <p:pic>
        <p:nvPicPr>
          <p:cNvPr id="188" name="Google Shape;188;p3"/>
          <p:cNvPicPr preferRelativeResize="0"/>
          <p:nvPr/>
        </p:nvPicPr>
        <p:blipFill rotWithShape="1">
          <a:blip r:embed="rId3">
            <a:alphaModFix/>
          </a:blip>
          <a:srcRect b="0" l="0" r="0" t="0"/>
          <a:stretch/>
        </p:blipFill>
        <p:spPr>
          <a:xfrm>
            <a:off x="7654262" y="2047357"/>
            <a:ext cx="4175951" cy="2763286"/>
          </a:xfrm>
          <a:prstGeom prst="rect">
            <a:avLst/>
          </a:prstGeom>
          <a:noFill/>
          <a:ln>
            <a:noFill/>
          </a:ln>
        </p:spPr>
      </p:pic>
      <p:sp>
        <p:nvSpPr>
          <p:cNvPr id="189" name="Google Shape;189;p3"/>
          <p:cNvSpPr txBox="1"/>
          <p:nvPr/>
        </p:nvSpPr>
        <p:spPr>
          <a:xfrm>
            <a:off x="760810" y="3060184"/>
            <a:ext cx="6893452" cy="22775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Metadata types in AI/ ML</a:t>
            </a:r>
            <a:br>
              <a:rPr b="1" lang="en-US" sz="1600">
                <a:solidFill>
                  <a:srgbClr val="333333"/>
                </a:solidFill>
                <a:highlight>
                  <a:srgbClr val="FFFFFF"/>
                </a:highlight>
                <a:latin typeface="Helvetica Neue"/>
                <a:ea typeface="Helvetica Neue"/>
                <a:cs typeface="Helvetica Neue"/>
                <a:sym typeface="Helvetica Neue"/>
              </a:rPr>
            </a:br>
            <a:endParaRPr b="1" sz="1600">
              <a:solidFill>
                <a:srgbClr val="3A3A3A"/>
              </a:solidFill>
              <a:highlight>
                <a:srgbClr val="FFFFFF"/>
              </a:highlight>
              <a:latin typeface="Helvetica Neue"/>
              <a:ea typeface="Helvetica Neue"/>
              <a:cs typeface="Helvetica Neue"/>
              <a:sym typeface="Helvetica Neue"/>
            </a:endParaRPr>
          </a:p>
          <a:p>
            <a:pPr indent="-285750" lvl="0" marL="285750" marR="0" rtl="0" algn="l">
              <a:spcBef>
                <a:spcPts val="0"/>
              </a:spcBef>
              <a:spcAft>
                <a:spcPts val="0"/>
              </a:spcAft>
              <a:buClr>
                <a:srgbClr val="3A3A3A"/>
              </a:buClr>
              <a:buSzPts val="1600"/>
              <a:buFont typeface="Arial"/>
              <a:buChar char="•"/>
            </a:pPr>
            <a:r>
              <a:rPr b="1" lang="en-US" sz="1600">
                <a:solidFill>
                  <a:srgbClr val="3A3A3A"/>
                </a:solidFill>
                <a:highlight>
                  <a:srgbClr val="FFFFFF"/>
                </a:highlight>
                <a:latin typeface="Helvetica Neue"/>
                <a:ea typeface="Helvetica Neue"/>
                <a:cs typeface="Helvetica Neue"/>
                <a:sym typeface="Helvetica Neue"/>
              </a:rPr>
              <a:t>Dataset Metadata:</a:t>
            </a:r>
            <a:r>
              <a:rPr b="0" i="0" lang="en-US" sz="1600">
                <a:solidFill>
                  <a:srgbClr val="0D0D0D"/>
                </a:solidFill>
                <a:highlight>
                  <a:srgbClr val="FFFFFF"/>
                </a:highlight>
                <a:latin typeface="Arial"/>
                <a:ea typeface="Arial"/>
                <a:cs typeface="Arial"/>
                <a:sym typeface="Arial"/>
              </a:rPr>
              <a:t> </a:t>
            </a:r>
            <a:r>
              <a:rPr lang="en-US" sz="1600">
                <a:solidFill>
                  <a:srgbClr val="3A3A3A"/>
                </a:solidFill>
                <a:highlight>
                  <a:srgbClr val="FFFFFF"/>
                </a:highlight>
                <a:latin typeface="Helvetica Neue"/>
                <a:ea typeface="Helvetica Neue"/>
                <a:cs typeface="Helvetica Neue"/>
                <a:sym typeface="Helvetica Neue"/>
              </a:rPr>
              <a:t>Details about the datasets and their versions used.</a:t>
            </a:r>
            <a:endParaRPr/>
          </a:p>
          <a:p>
            <a:pPr indent="-285750" lvl="0" marL="285750" marR="0" rtl="0" algn="l">
              <a:spcBef>
                <a:spcPts val="0"/>
              </a:spcBef>
              <a:spcAft>
                <a:spcPts val="0"/>
              </a:spcAft>
              <a:buClr>
                <a:srgbClr val="3A3A3A"/>
              </a:buClr>
              <a:buSzPts val="1600"/>
              <a:buFont typeface="Arial"/>
              <a:buChar char="•"/>
            </a:pPr>
            <a:r>
              <a:rPr b="1" lang="en-US" sz="1600">
                <a:solidFill>
                  <a:srgbClr val="3A3A3A"/>
                </a:solidFill>
                <a:highlight>
                  <a:srgbClr val="FFFFFF"/>
                </a:highlight>
                <a:latin typeface="Helvetica Neue"/>
                <a:ea typeface="Helvetica Neue"/>
                <a:cs typeface="Helvetica Neue"/>
                <a:sym typeface="Helvetica Neue"/>
              </a:rPr>
              <a:t>Audit Metadata: </a:t>
            </a:r>
            <a:r>
              <a:rPr lang="en-US" sz="1600">
                <a:solidFill>
                  <a:srgbClr val="3A3A3A"/>
                </a:solidFill>
                <a:highlight>
                  <a:srgbClr val="FFFFFF"/>
                </a:highlight>
                <a:latin typeface="Helvetica Neue"/>
                <a:ea typeface="Helvetica Neue"/>
                <a:cs typeface="Helvetica Neue"/>
                <a:sym typeface="Helvetica Neue"/>
              </a:rPr>
              <a:t>Tracks changes in the pipeline, user and model creation.</a:t>
            </a:r>
            <a:endParaRPr/>
          </a:p>
          <a:p>
            <a:pPr indent="-285750" lvl="0" marL="285750" marR="0" rtl="0" algn="l">
              <a:spcBef>
                <a:spcPts val="0"/>
              </a:spcBef>
              <a:spcAft>
                <a:spcPts val="0"/>
              </a:spcAft>
              <a:buClr>
                <a:srgbClr val="3A3A3A"/>
              </a:buClr>
              <a:buSzPts val="1600"/>
              <a:buFont typeface="Arial"/>
              <a:buChar char="•"/>
            </a:pPr>
            <a:r>
              <a:rPr b="1" lang="en-US" sz="1600">
                <a:solidFill>
                  <a:srgbClr val="3A3A3A"/>
                </a:solidFill>
                <a:highlight>
                  <a:srgbClr val="FFFFFF"/>
                </a:highlight>
                <a:latin typeface="Helvetica Neue"/>
                <a:ea typeface="Helvetica Neue"/>
                <a:cs typeface="Helvetica Neue"/>
                <a:sym typeface="Helvetica Neue"/>
              </a:rPr>
              <a:t>Experiment Metadata: </a:t>
            </a:r>
            <a:r>
              <a:rPr lang="en-US" sz="1600">
                <a:solidFill>
                  <a:srgbClr val="3A3A3A"/>
                </a:solidFill>
                <a:highlight>
                  <a:srgbClr val="FFFFFF"/>
                </a:highlight>
                <a:latin typeface="Helvetica Neue"/>
                <a:ea typeface="Helvetica Neue"/>
                <a:cs typeface="Helvetica Neue"/>
                <a:sym typeface="Helvetica Neue"/>
              </a:rPr>
              <a:t>Information from model training and experiments.</a:t>
            </a:r>
            <a:endParaRPr/>
          </a:p>
          <a:p>
            <a:pPr indent="-285750" lvl="0" marL="285750" marR="0" rtl="0" algn="l">
              <a:spcBef>
                <a:spcPts val="0"/>
              </a:spcBef>
              <a:spcAft>
                <a:spcPts val="0"/>
              </a:spcAft>
              <a:buClr>
                <a:srgbClr val="3A3A3A"/>
              </a:buClr>
              <a:buSzPts val="1600"/>
              <a:buFont typeface="Arial"/>
              <a:buChar char="•"/>
            </a:pPr>
            <a:r>
              <a:rPr b="1" lang="en-US" sz="1600">
                <a:solidFill>
                  <a:srgbClr val="3A3A3A"/>
                </a:solidFill>
                <a:highlight>
                  <a:srgbClr val="FFFFFF"/>
                </a:highlight>
                <a:latin typeface="Helvetica Neue"/>
                <a:ea typeface="Helvetica Neue"/>
                <a:cs typeface="Helvetica Neue"/>
                <a:sym typeface="Helvetica Neue"/>
              </a:rPr>
              <a:t>Performance Metrics:</a:t>
            </a:r>
            <a:r>
              <a:rPr b="0" i="0" lang="en-US" sz="1600">
                <a:solidFill>
                  <a:srgbClr val="0D0D0D"/>
                </a:solidFill>
                <a:highlight>
                  <a:srgbClr val="FFFFFF"/>
                </a:highlight>
                <a:latin typeface="Arial"/>
                <a:ea typeface="Arial"/>
                <a:cs typeface="Arial"/>
                <a:sym typeface="Arial"/>
              </a:rPr>
              <a:t> </a:t>
            </a:r>
            <a:r>
              <a:rPr lang="en-US" sz="1600">
                <a:solidFill>
                  <a:srgbClr val="3A3A3A"/>
                </a:solidFill>
                <a:highlight>
                  <a:srgbClr val="FFFFFF"/>
                </a:highlight>
                <a:latin typeface="Helvetica Neue"/>
                <a:ea typeface="Helvetica Neue"/>
                <a:cs typeface="Helvetica Neue"/>
                <a:sym typeface="Helvetica Neue"/>
              </a:rPr>
              <a:t>Statistical metrics like accuracy and error rates.</a:t>
            </a:r>
            <a:br>
              <a:rPr b="1" i="0" lang="en-US" sz="1400">
                <a:solidFill>
                  <a:srgbClr val="0D0D0D"/>
                </a:solidFill>
                <a:highlight>
                  <a:srgbClr val="FFFFFF"/>
                </a:highlight>
                <a:latin typeface="Arial"/>
                <a:ea typeface="Arial"/>
                <a:cs typeface="Arial"/>
                <a:sym typeface="Arial"/>
              </a:rPr>
            </a:br>
            <a:endParaRPr b="0" i="0" sz="1400">
              <a:solidFill>
                <a:srgbClr val="0D0D0D"/>
              </a:solidFill>
              <a:highlight>
                <a:srgbClr val="FFFFFF"/>
              </a:highlight>
              <a:latin typeface="Arial"/>
              <a:ea typeface="Arial"/>
              <a:cs typeface="Arial"/>
              <a:sym typeface="Arial"/>
            </a:endParaRPr>
          </a:p>
        </p:txBody>
      </p:sp>
      <p:sp>
        <p:nvSpPr>
          <p:cNvPr id="190" name="Google Shape;19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
          <p:cNvSpPr txBox="1"/>
          <p:nvPr>
            <p:ph type="title"/>
          </p:nvPr>
        </p:nvSpPr>
        <p:spPr>
          <a:xfrm>
            <a:off x="838200" y="365125"/>
            <a:ext cx="7777899" cy="21933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br>
              <a:rPr lang="en-US"/>
            </a:br>
            <a:endParaRPr/>
          </a:p>
        </p:txBody>
      </p:sp>
      <p:pic>
        <p:nvPicPr>
          <p:cNvPr id="197" name="Google Shape;197;p4"/>
          <p:cNvPicPr preferRelativeResize="0"/>
          <p:nvPr>
            <p:ph idx="1" type="body"/>
          </p:nvPr>
        </p:nvPicPr>
        <p:blipFill rotWithShape="1">
          <a:blip r:embed="rId3">
            <a:alphaModFix/>
          </a:blip>
          <a:srcRect b="0" l="0" r="0" t="0"/>
          <a:stretch/>
        </p:blipFill>
        <p:spPr>
          <a:xfrm>
            <a:off x="1105678" y="1804069"/>
            <a:ext cx="4872688" cy="3061109"/>
          </a:xfrm>
          <a:prstGeom prst="rect">
            <a:avLst/>
          </a:prstGeom>
          <a:noFill/>
          <a:ln>
            <a:noFill/>
          </a:ln>
        </p:spPr>
      </p:pic>
      <p:sp>
        <p:nvSpPr>
          <p:cNvPr id="198" name="Google Shape;198;p4"/>
          <p:cNvSpPr txBox="1"/>
          <p:nvPr/>
        </p:nvSpPr>
        <p:spPr>
          <a:xfrm>
            <a:off x="7578599" y="5967056"/>
            <a:ext cx="37752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solidFill>
                  <a:srgbClr val="3F3F3F"/>
                </a:solidFill>
                <a:latin typeface="Helvetica Neue"/>
                <a:ea typeface="Helvetica Neue"/>
                <a:cs typeface="Helvetica Neue"/>
                <a:sym typeface="Helvetica Neue"/>
                <a:hlinkClick r:id="rId4">
                  <a:extLst>
                    <a:ext uri="{A12FA001-AC4F-418D-AE19-62706E023703}">
                      <ahyp:hlinkClr val="tx"/>
                    </a:ext>
                  </a:extLst>
                </a:hlinkClick>
              </a:rPr>
              <a:t>https://www.nature.com/articles/d41586-022-03050-7</a:t>
            </a:r>
            <a:endParaRPr sz="1200">
              <a:solidFill>
                <a:srgbClr val="3F3F3F"/>
              </a:solidFill>
              <a:latin typeface="Helvetica Neue"/>
              <a:ea typeface="Helvetica Neue"/>
              <a:cs typeface="Helvetica Neue"/>
              <a:sym typeface="Helvetica Neue"/>
            </a:endParaRPr>
          </a:p>
          <a:p>
            <a:pPr indent="0" lvl="0" marL="0" marR="0" rtl="0" algn="l">
              <a:spcBef>
                <a:spcPts val="0"/>
              </a:spcBef>
              <a:spcAft>
                <a:spcPts val="0"/>
              </a:spcAft>
              <a:buNone/>
            </a:pPr>
            <a:r>
              <a:rPr lang="en-US" sz="1200">
                <a:solidFill>
                  <a:srgbClr val="3F3F3F"/>
                </a:solidFill>
                <a:latin typeface="Helvetica Neue"/>
                <a:ea typeface="Helvetica Neue"/>
                <a:cs typeface="Helvetica Neue"/>
                <a:sym typeface="Helvetica Neue"/>
              </a:rPr>
              <a:t>https://www.nature.com/articles/d41586-022-03161-1</a:t>
            </a:r>
            <a:endParaRPr/>
          </a:p>
        </p:txBody>
      </p:sp>
      <p:pic>
        <p:nvPicPr>
          <p:cNvPr descr="A screenshot of a news article&#10;&#10;Description automatically generated" id="199" name="Google Shape;199;p4"/>
          <p:cNvPicPr preferRelativeResize="0"/>
          <p:nvPr/>
        </p:nvPicPr>
        <p:blipFill rotWithShape="1">
          <a:blip r:embed="rId5">
            <a:alphaModFix/>
          </a:blip>
          <a:srcRect b="0" l="0" r="0" t="0"/>
          <a:stretch/>
        </p:blipFill>
        <p:spPr>
          <a:xfrm>
            <a:off x="6673090" y="1898080"/>
            <a:ext cx="4324350" cy="3067050"/>
          </a:xfrm>
          <a:prstGeom prst="rect">
            <a:avLst/>
          </a:prstGeom>
          <a:noFill/>
          <a:ln>
            <a:noFill/>
          </a:ln>
        </p:spPr>
      </p:pic>
      <p:sp>
        <p:nvSpPr>
          <p:cNvPr id="200" name="Google Shape;200;p4"/>
          <p:cNvSpPr txBox="1"/>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Play"/>
              <a:buNone/>
            </a:pPr>
            <a:r>
              <a:t/>
            </a:r>
            <a:endParaRPr sz="4400">
              <a:solidFill>
                <a:schemeClr val="dk1"/>
              </a:solidFill>
              <a:highlight>
                <a:srgbClr val="FFFF00"/>
              </a:highlight>
              <a:latin typeface="Play"/>
              <a:ea typeface="Play"/>
              <a:cs typeface="Play"/>
              <a:sym typeface="Play"/>
            </a:endParaRPr>
          </a:p>
        </p:txBody>
      </p:sp>
      <p:sp>
        <p:nvSpPr>
          <p:cNvPr id="201" name="Google Shape;201;p4"/>
          <p:cNvSpPr txBox="1"/>
          <p:nvPr/>
        </p:nvSpPr>
        <p:spPr>
          <a:xfrm>
            <a:off x="1611531" y="5441478"/>
            <a:ext cx="86014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33"/>
                </a:solidFill>
                <a:highlight>
                  <a:srgbClr val="FFFFFF"/>
                </a:highlight>
                <a:latin typeface="Helvetica Neue"/>
                <a:ea typeface="Helvetica Neue"/>
                <a:cs typeface="Helvetica Neue"/>
                <a:sym typeface="Helvetica Neue"/>
              </a:rPr>
              <a:t>Despite technological advancements, failures in AI algorithms can still occur.</a:t>
            </a:r>
            <a:endParaRPr/>
          </a:p>
        </p:txBody>
      </p:sp>
      <p:sp>
        <p:nvSpPr>
          <p:cNvPr id="202" name="Google Shape;202;p4"/>
          <p:cNvSpPr txBox="1"/>
          <p:nvPr/>
        </p:nvSpPr>
        <p:spPr>
          <a:xfrm>
            <a:off x="838200" y="240332"/>
            <a:ext cx="9994641"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D0D0D"/>
              </a:buClr>
              <a:buSzPts val="4400"/>
              <a:buFont typeface="Helvetica Neue"/>
              <a:buNone/>
            </a:pPr>
            <a:r>
              <a:rPr b="1" lang="en-US" sz="4400">
                <a:solidFill>
                  <a:srgbClr val="0D0D0D"/>
                </a:solidFill>
                <a:highlight>
                  <a:srgbClr val="FFFFFF"/>
                </a:highlight>
                <a:latin typeface="Helvetica Neue"/>
                <a:ea typeface="Helvetica Neue"/>
                <a:cs typeface="Helvetica Neue"/>
                <a:sym typeface="Helvetica Neue"/>
              </a:rPr>
              <a:t>From Academic Ideals to Real-World AI Challenges</a:t>
            </a:r>
            <a:endParaRPr/>
          </a:p>
        </p:txBody>
      </p:sp>
      <p:sp>
        <p:nvSpPr>
          <p:cNvPr id="203" name="Google Shape;20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5"/>
          <p:cNvSpPr txBox="1"/>
          <p:nvPr>
            <p:ph type="title"/>
          </p:nvPr>
        </p:nvSpPr>
        <p:spPr>
          <a:xfrm>
            <a:off x="838200" y="57378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Play"/>
              <a:buNone/>
            </a:pPr>
            <a:r>
              <a:rPr b="1" lang="en-US">
                <a:solidFill>
                  <a:srgbClr val="0D0D0D"/>
                </a:solidFill>
                <a:highlight>
                  <a:srgbClr val="FFFFFF"/>
                </a:highlight>
              </a:rPr>
              <a:t>Examples of Metadata in AI for Medical Imaging</a:t>
            </a:r>
            <a:endParaRPr/>
          </a:p>
        </p:txBody>
      </p:sp>
      <p:sp>
        <p:nvSpPr>
          <p:cNvPr id="210" name="Google Shape;210;p5"/>
          <p:cNvSpPr txBox="1"/>
          <p:nvPr/>
        </p:nvSpPr>
        <p:spPr>
          <a:xfrm>
            <a:off x="650421" y="2101906"/>
            <a:ext cx="10891157"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Scenario: </a:t>
            </a:r>
            <a:r>
              <a:rPr lang="en-US" sz="1600">
                <a:solidFill>
                  <a:schemeClr val="dk1"/>
                </a:solidFill>
                <a:highlight>
                  <a:srgbClr val="FFFFFF"/>
                </a:highlight>
                <a:latin typeface="Helvetica Neue"/>
                <a:ea typeface="Helvetica Neue"/>
                <a:cs typeface="Helvetica Neue"/>
                <a:sym typeface="Helvetica Neue"/>
              </a:rPr>
              <a:t>A machine learning model is developed to classify images of skin lesions as benign or malignant. The dataset consists of thousands of dermatological images from various clinics.</a:t>
            </a:r>
            <a:endParaRPr/>
          </a:p>
          <a:p>
            <a:pPr indent="0" lvl="0" marL="0" marR="0" rtl="0" algn="l">
              <a:spcBef>
                <a:spcPts val="0"/>
              </a:spcBef>
              <a:spcAft>
                <a:spcPts val="0"/>
              </a:spcAft>
              <a:buNone/>
            </a:pPr>
            <a:r>
              <a:t/>
            </a:r>
            <a:endParaRPr sz="1600">
              <a:solidFill>
                <a:schemeClr val="dk1"/>
              </a:solidFill>
              <a:highlight>
                <a:srgbClr val="FFFFFF"/>
              </a:highlight>
              <a:latin typeface="Helvetica Neue"/>
              <a:ea typeface="Helvetica Neue"/>
              <a:cs typeface="Helvetica Neue"/>
              <a:sym typeface="Helvetica Neue"/>
            </a:endParaRPr>
          </a:p>
          <a:p>
            <a:pPr indent="0" lvl="0" marL="0" marR="0" rtl="0" algn="l">
              <a:spcBef>
                <a:spcPts val="0"/>
              </a:spcBef>
              <a:spcAft>
                <a:spcPts val="0"/>
              </a:spcAft>
              <a:buNone/>
            </a:pPr>
            <a:r>
              <a:t/>
            </a:r>
            <a:endParaRPr sz="1600">
              <a:solidFill>
                <a:schemeClr val="dk1"/>
              </a:solidFill>
              <a:highlight>
                <a:srgbClr val="FFFFFF"/>
              </a:highlight>
              <a:latin typeface="Helvetica Neue"/>
              <a:ea typeface="Helvetica Neue"/>
              <a:cs typeface="Helvetica Neue"/>
              <a:sym typeface="Helvetica Neue"/>
            </a:endParaRPr>
          </a:p>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Key Examples of Metadata in Medical Imaging</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highlight>
                <a:srgbClr val="FFFFFF"/>
              </a:highlight>
              <a:latin typeface="Helvetica Neue"/>
              <a:ea typeface="Helvetica Neue"/>
              <a:cs typeface="Helvetica Neue"/>
              <a:sym typeface="Helvetica Neue"/>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Patient Information: </a:t>
            </a:r>
            <a:r>
              <a:rPr b="0" i="0" lang="en-US" sz="1600" u="none" cap="none" strike="noStrike">
                <a:solidFill>
                  <a:srgbClr val="3A3A3A"/>
                </a:solidFill>
                <a:highlight>
                  <a:srgbClr val="FFFFFF"/>
                </a:highlight>
                <a:latin typeface="Helvetica Neue"/>
                <a:ea typeface="Helvetica Neue"/>
                <a:cs typeface="Helvetica Neue"/>
                <a:sym typeface="Helvetica Neue"/>
              </a:rPr>
              <a:t>Age, gender, medical history, relevant symptoms or prior conditions.</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Image Acquisition Details: </a:t>
            </a:r>
            <a:r>
              <a:rPr b="0" i="0" lang="en-US" sz="1600" u="none" cap="none" strike="noStrike">
                <a:solidFill>
                  <a:srgbClr val="3A3A3A"/>
                </a:solidFill>
                <a:highlight>
                  <a:srgbClr val="FFFFFF"/>
                </a:highlight>
                <a:latin typeface="Helvetica Neue"/>
                <a:ea typeface="Helvetica Neue"/>
                <a:cs typeface="Helvetica Neue"/>
                <a:sym typeface="Helvetica Neue"/>
              </a:rPr>
              <a:t>Type of imaging equipment, settings, and parameters of the equipment.</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Clinical Context: </a:t>
            </a:r>
            <a:r>
              <a:rPr b="0" i="0" lang="en-US" sz="1600" u="none" cap="none" strike="noStrike">
                <a:solidFill>
                  <a:srgbClr val="3A3A3A"/>
                </a:solidFill>
                <a:highlight>
                  <a:srgbClr val="FFFFFF"/>
                </a:highlight>
                <a:latin typeface="Helvetica Neue"/>
                <a:ea typeface="Helvetica Neue"/>
                <a:cs typeface="Helvetica Neue"/>
                <a:sym typeface="Helvetica Neue"/>
              </a:rPr>
              <a:t>Reason for examination, area of the body imaged,  presence of any implants or devices affecting imaging </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Diagnostic Annotations: </a:t>
            </a:r>
            <a:r>
              <a:rPr b="0" i="0" lang="en-US" sz="1600" u="none" cap="none" strike="noStrike">
                <a:solidFill>
                  <a:srgbClr val="3A3A3A"/>
                </a:solidFill>
                <a:highlight>
                  <a:srgbClr val="FFFFFF"/>
                </a:highlight>
                <a:latin typeface="Helvetica Neue"/>
                <a:ea typeface="Helvetica Neue"/>
                <a:cs typeface="Helvetica Neue"/>
                <a:sym typeface="Helvetica Neue"/>
              </a:rPr>
              <a:t>Annotations by radiologists identifying regions of interest, labels for abnormalities, severity and stage of detected conditions.</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Treatment Data: </a:t>
            </a:r>
            <a:r>
              <a:rPr b="0" i="0" lang="en-US" sz="1600" u="none" cap="none" strike="noStrike">
                <a:solidFill>
                  <a:srgbClr val="3A3A3A"/>
                </a:solidFill>
                <a:highlight>
                  <a:srgbClr val="FFFFFF"/>
                </a:highlight>
                <a:latin typeface="Helvetica Neue"/>
                <a:ea typeface="Helvetica Neue"/>
                <a:cs typeface="Helvetica Neue"/>
                <a:sym typeface="Helvetica Neue"/>
              </a:rPr>
              <a:t>Information on any prior treatments.</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Environmental conditions: </a:t>
            </a:r>
            <a:r>
              <a:rPr b="0" i="0" lang="en-US" sz="1600" u="none" cap="none" strike="noStrike">
                <a:solidFill>
                  <a:srgbClr val="3A3A3A"/>
                </a:solidFill>
                <a:highlight>
                  <a:srgbClr val="FFFFFF"/>
                </a:highlight>
                <a:latin typeface="Helvetica Neue"/>
                <a:ea typeface="Helvetica Neue"/>
                <a:cs typeface="Helvetica Neue"/>
                <a:sym typeface="Helvetica Neue"/>
              </a:rPr>
              <a:t>such as lighting.</a:t>
            </a:r>
            <a:endParaRPr/>
          </a:p>
          <a:p>
            <a:pPr indent="-241300" lvl="1" marL="800100" marR="0" rtl="0" algn="l">
              <a:spcBef>
                <a:spcPts val="0"/>
              </a:spcBef>
              <a:spcAft>
                <a:spcPts val="0"/>
              </a:spcAft>
              <a:buClr>
                <a:schemeClr val="dk1"/>
              </a:buClr>
              <a:buSzPts val="1600"/>
              <a:buFont typeface="Play"/>
              <a:buNone/>
            </a:pPr>
            <a:r>
              <a:t/>
            </a:r>
            <a:endParaRPr b="0" i="0" sz="1600" u="none" cap="none" strike="noStrike">
              <a:solidFill>
                <a:schemeClr val="dk1"/>
              </a:solidFill>
              <a:highlight>
                <a:srgbClr val="FFFFFF"/>
              </a:highlight>
              <a:latin typeface="Helvetica Neue"/>
              <a:ea typeface="Helvetica Neue"/>
              <a:cs typeface="Helvetica Neue"/>
              <a:sym typeface="Helvetica Neue"/>
            </a:endParaRPr>
          </a:p>
        </p:txBody>
      </p:sp>
      <p:sp>
        <p:nvSpPr>
          <p:cNvPr id="211" name="Google Shape;211;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b="1" lang="en-US">
                <a:latin typeface="Helvetica Neue"/>
                <a:ea typeface="Helvetica Neue"/>
                <a:cs typeface="Helvetica Neue"/>
                <a:sym typeface="Helvetica Neue"/>
              </a:rPr>
              <a:t>Challenges Addressed by Metadata</a:t>
            </a:r>
            <a:endParaRPr/>
          </a:p>
        </p:txBody>
      </p:sp>
      <p:sp>
        <p:nvSpPr>
          <p:cNvPr id="218" name="Google Shape;218;p6"/>
          <p:cNvSpPr txBox="1"/>
          <p:nvPr/>
        </p:nvSpPr>
        <p:spPr>
          <a:xfrm>
            <a:off x="745434" y="1690688"/>
            <a:ext cx="10916478" cy="378565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1F5C99"/>
              </a:buClr>
              <a:buSzPts val="1600"/>
              <a:buFont typeface="Play"/>
              <a:buAutoNum type="arabicPeriod"/>
            </a:pPr>
            <a:r>
              <a:rPr b="1" lang="en-US" sz="1600">
                <a:solidFill>
                  <a:srgbClr val="1F5C99"/>
                </a:solidFill>
                <a:latin typeface="Helvetica Neue"/>
                <a:ea typeface="Helvetica Neue"/>
                <a:cs typeface="Helvetica Neue"/>
                <a:sym typeface="Helvetica Neue"/>
              </a:rPr>
              <a:t>Model Performance Variability</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Problem</a:t>
            </a:r>
            <a:r>
              <a:rPr b="0" i="0" lang="en-US" sz="1600" u="none" cap="none" strike="noStrike">
                <a:solidFill>
                  <a:srgbClr val="3A3A3A"/>
                </a:solidFill>
                <a:latin typeface="Helvetica Neue"/>
                <a:ea typeface="Helvetica Neue"/>
                <a:cs typeface="Helvetica Neue"/>
                <a:sym typeface="Helvetica Neue"/>
              </a:rPr>
              <a:t>: Initially, the model shows unexplained variability in performance across different test sets.</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Role of Metadata: </a:t>
            </a:r>
            <a:r>
              <a:rPr b="0" i="0" lang="en-US" sz="1600" u="none" cap="none" strike="noStrike">
                <a:solidFill>
                  <a:srgbClr val="3A3A3A"/>
                </a:solidFill>
                <a:latin typeface="Helvetica Neue"/>
                <a:ea typeface="Helvetica Neue"/>
                <a:cs typeface="Helvetica Neue"/>
                <a:sym typeface="Helvetica Neue"/>
              </a:rPr>
              <a:t>Analysis of metadata reveals that images from one camera type are misclassified. </a:t>
            </a:r>
            <a:endParaRPr/>
          </a:p>
          <a:p>
            <a:pPr indent="-241300" lvl="1" marL="800100" marR="0" rtl="0" algn="l">
              <a:spcBef>
                <a:spcPts val="0"/>
              </a:spcBef>
              <a:spcAft>
                <a:spcPts val="0"/>
              </a:spcAft>
              <a:buClr>
                <a:schemeClr val="dk1"/>
              </a:buClr>
              <a:buSzPts val="1600"/>
              <a:buFont typeface="Arial"/>
              <a:buNone/>
            </a:pPr>
            <a:r>
              <a:t/>
            </a:r>
            <a:endParaRPr b="1" i="0" sz="1600" u="none" cap="none" strike="noStrike">
              <a:solidFill>
                <a:srgbClr val="3A3A3A"/>
              </a:solidFill>
              <a:latin typeface="Helvetica Neue"/>
              <a:ea typeface="Helvetica Neue"/>
              <a:cs typeface="Helvetica Neue"/>
              <a:sym typeface="Helvetica Neue"/>
            </a:endParaRPr>
          </a:p>
          <a:p>
            <a:pPr indent="-342900" lvl="0" marL="342900" marR="0" rtl="0" algn="l">
              <a:spcBef>
                <a:spcPts val="0"/>
              </a:spcBef>
              <a:spcAft>
                <a:spcPts val="0"/>
              </a:spcAft>
              <a:buClr>
                <a:srgbClr val="1F5C99"/>
              </a:buClr>
              <a:buSzPts val="1600"/>
              <a:buFont typeface="Play"/>
              <a:buAutoNum type="arabicPeriod"/>
            </a:pPr>
            <a:r>
              <a:rPr b="1" lang="en-US" sz="1600">
                <a:solidFill>
                  <a:srgbClr val="1F5C99"/>
                </a:solidFill>
                <a:latin typeface="Helvetica Neue"/>
                <a:ea typeface="Helvetica Neue"/>
                <a:cs typeface="Helvetica Neue"/>
                <a:sym typeface="Helvetica Neue"/>
              </a:rPr>
              <a:t>Bias in Dataset</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Problem: </a:t>
            </a:r>
            <a:r>
              <a:rPr b="0" i="0" lang="en-US" sz="1600" u="none" cap="none" strike="noStrike">
                <a:solidFill>
                  <a:srgbClr val="3A3A3A"/>
                </a:solidFill>
                <a:latin typeface="Helvetica Neue"/>
                <a:ea typeface="Helvetica Neue"/>
                <a:cs typeface="Helvetica Neue"/>
                <a:sym typeface="Helvetica Neue"/>
              </a:rPr>
              <a:t>The model performs well on the training set but poorly on external datasets.</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Role of Metadata</a:t>
            </a:r>
            <a:r>
              <a:rPr b="0" i="0" lang="en-US" sz="1600" u="none" cap="none" strike="noStrike">
                <a:solidFill>
                  <a:srgbClr val="3A3A3A"/>
                </a:solidFill>
                <a:latin typeface="Helvetica Neue"/>
                <a:ea typeface="Helvetica Neue"/>
                <a:cs typeface="Helvetica Neue"/>
                <a:sym typeface="Helvetica Neue"/>
              </a:rPr>
              <a:t>: Metadata analysis shows that the training data is predominantly from older male patients.</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Solution</a:t>
            </a:r>
            <a:r>
              <a:rPr b="0" i="0" lang="en-US" sz="1600" u="none" cap="none" strike="noStrike">
                <a:solidFill>
                  <a:srgbClr val="3A3A3A"/>
                </a:solidFill>
                <a:latin typeface="Helvetica Neue"/>
                <a:ea typeface="Helvetica Neue"/>
                <a:cs typeface="Helvetica Neue"/>
                <a:sym typeface="Helvetica Neue"/>
              </a:rPr>
              <a:t>: Using this metadata, the dataset is augmented with more diverse images to better represent different demographics, improving the model's generalizability.</a:t>
            </a:r>
            <a:endParaRPr/>
          </a:p>
          <a:p>
            <a:pPr indent="-241300" lvl="1" marL="800100" marR="0" rtl="0" algn="l">
              <a:spcBef>
                <a:spcPts val="0"/>
              </a:spcBef>
              <a:spcAft>
                <a:spcPts val="0"/>
              </a:spcAft>
              <a:buClr>
                <a:schemeClr val="dk1"/>
              </a:buClr>
              <a:buSzPts val="1600"/>
              <a:buFont typeface="Arial"/>
              <a:buNone/>
            </a:pPr>
            <a:r>
              <a:t/>
            </a:r>
            <a:endParaRPr b="0" i="0" sz="1600" u="none" cap="none" strike="noStrike">
              <a:solidFill>
                <a:srgbClr val="3A3A3A"/>
              </a:solidFill>
              <a:latin typeface="Helvetica Neue"/>
              <a:ea typeface="Helvetica Neue"/>
              <a:cs typeface="Helvetica Neue"/>
              <a:sym typeface="Helvetica Neue"/>
            </a:endParaRPr>
          </a:p>
          <a:p>
            <a:pPr indent="-342900" lvl="0" marL="342900" marR="0" rtl="0" algn="l">
              <a:spcBef>
                <a:spcPts val="0"/>
              </a:spcBef>
              <a:spcAft>
                <a:spcPts val="0"/>
              </a:spcAft>
              <a:buClr>
                <a:srgbClr val="1F5C99"/>
              </a:buClr>
              <a:buSzPts val="1600"/>
              <a:buFont typeface="Play"/>
              <a:buAutoNum type="arabicPeriod"/>
            </a:pPr>
            <a:r>
              <a:rPr b="1" lang="en-US" sz="1600">
                <a:solidFill>
                  <a:srgbClr val="1F5C99"/>
                </a:solidFill>
                <a:latin typeface="Helvetica Neue"/>
                <a:ea typeface="Helvetica Neue"/>
                <a:cs typeface="Helvetica Neue"/>
                <a:sym typeface="Helvetica Neue"/>
              </a:rPr>
              <a:t>Debugging Anomalous Results</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Problem: </a:t>
            </a:r>
            <a:r>
              <a:rPr b="0" i="0" lang="en-US" sz="1600" u="none" cap="none" strike="noStrike">
                <a:solidFill>
                  <a:srgbClr val="3A3A3A"/>
                </a:solidFill>
                <a:highlight>
                  <a:srgbClr val="FFFFFF"/>
                </a:highlight>
                <a:latin typeface="Helvetica Neue"/>
                <a:ea typeface="Helvetica Neue"/>
                <a:cs typeface="Helvetica Neue"/>
                <a:sym typeface="Helvetica Neue"/>
              </a:rPr>
              <a:t>Benign lesions mislabeled as malignant.</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Role of Metadata: </a:t>
            </a:r>
            <a:r>
              <a:rPr b="0" i="0" lang="en-US" sz="1600" u="none" cap="none" strike="noStrike">
                <a:solidFill>
                  <a:srgbClr val="3A3A3A"/>
                </a:solidFill>
                <a:highlight>
                  <a:srgbClr val="FFFFFF"/>
                </a:highlight>
                <a:latin typeface="Helvetica Neue"/>
                <a:ea typeface="Helvetica Neue"/>
                <a:cs typeface="Helvetica Neue"/>
                <a:sym typeface="Helvetica Neue"/>
              </a:rPr>
              <a:t>By examining the environmental conditions metadata, poor lighting is identified as an error source.</a:t>
            </a:r>
            <a:endParaRPr/>
          </a:p>
          <a:p>
            <a:pPr indent="-342900" lvl="1" marL="800100" marR="0" rtl="0" algn="l">
              <a:spcBef>
                <a:spcPts val="0"/>
              </a:spcBef>
              <a:spcAft>
                <a:spcPts val="0"/>
              </a:spcAft>
              <a:buClr>
                <a:srgbClr val="3A3A3A"/>
              </a:buClr>
              <a:buSzPts val="1600"/>
              <a:buFont typeface="Arial"/>
              <a:buChar char="•"/>
            </a:pPr>
            <a:r>
              <a:rPr b="1" i="0" lang="en-US" sz="1600" u="none" cap="none" strike="noStrike">
                <a:solidFill>
                  <a:srgbClr val="3A3A3A"/>
                </a:solidFill>
                <a:latin typeface="Helvetica Neue"/>
                <a:ea typeface="Helvetica Neue"/>
                <a:cs typeface="Helvetica Neue"/>
                <a:sym typeface="Helvetica Neue"/>
              </a:rPr>
              <a:t>Solution: </a:t>
            </a:r>
            <a:r>
              <a:rPr b="0" i="0" lang="en-US" sz="1600" u="none" cap="none" strike="noStrike">
                <a:solidFill>
                  <a:srgbClr val="3A3A3A"/>
                </a:solidFill>
                <a:highlight>
                  <a:srgbClr val="FFFFFF"/>
                </a:highlight>
                <a:latin typeface="Helvetica Neue"/>
                <a:ea typeface="Helvetica Neue"/>
                <a:cs typeface="Helvetica Neue"/>
                <a:sym typeface="Helvetica Neue"/>
              </a:rPr>
              <a:t>Model updated to correct lighting, or poor-quality images flagged for review.</a:t>
            </a:r>
            <a:endParaRPr b="0" i="0" sz="1600" u="none" cap="none" strike="noStrike">
              <a:solidFill>
                <a:srgbClr val="3A3A3A"/>
              </a:solidFill>
              <a:latin typeface="Helvetica Neue"/>
              <a:ea typeface="Helvetica Neue"/>
              <a:cs typeface="Helvetica Neue"/>
              <a:sym typeface="Helvetica Neue"/>
            </a:endParaRPr>
          </a:p>
        </p:txBody>
      </p:sp>
      <p:sp>
        <p:nvSpPr>
          <p:cNvPr id="219" name="Google Shape;219;p6"/>
          <p:cNvSpPr txBox="1"/>
          <p:nvPr/>
        </p:nvSpPr>
        <p:spPr>
          <a:xfrm>
            <a:off x="589721" y="5744818"/>
            <a:ext cx="112279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33"/>
                </a:solidFill>
                <a:highlight>
                  <a:srgbClr val="FFFFFF"/>
                </a:highlight>
                <a:latin typeface="Helvetica Neue"/>
                <a:ea typeface="Helvetica Neue"/>
                <a:cs typeface="Helvetica Neue"/>
                <a:sym typeface="Helvetica Neue"/>
              </a:rPr>
              <a:t>Metadata not only helps in identifying and correcting issues that affect the model’s performance but also provides insights that guide improvements to make the model more robust, fair, and accurate</a:t>
            </a:r>
            <a:r>
              <a:rPr b="1" i="0" lang="en-US" sz="1800">
                <a:solidFill>
                  <a:srgbClr val="747474"/>
                </a:solidFill>
                <a:highlight>
                  <a:srgbClr val="FFFFFF"/>
                </a:highlight>
                <a:latin typeface="Helvetica Neue"/>
                <a:ea typeface="Helvetica Neue"/>
                <a:cs typeface="Helvetica Neue"/>
                <a:sym typeface="Helvetica Neue"/>
              </a:rPr>
              <a:t>. </a:t>
            </a:r>
            <a:endParaRPr b="1" sz="1800">
              <a:solidFill>
                <a:srgbClr val="747474"/>
              </a:solidFill>
              <a:latin typeface="Helvetica Neue"/>
              <a:ea typeface="Helvetica Neue"/>
              <a:cs typeface="Helvetica Neue"/>
              <a:sym typeface="Helvetica Neue"/>
            </a:endParaRPr>
          </a:p>
        </p:txBody>
      </p:sp>
      <p:sp>
        <p:nvSpPr>
          <p:cNvPr id="220" name="Google Shape;22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7"/>
          <p:cNvSpPr/>
          <p:nvPr/>
        </p:nvSpPr>
        <p:spPr>
          <a:xfrm>
            <a:off x="7317759" y="2362623"/>
            <a:ext cx="914400" cy="914400"/>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 name="Google Shape;227;p7"/>
          <p:cNvSpPr txBox="1"/>
          <p:nvPr>
            <p:ph type="title"/>
          </p:nvPr>
        </p:nvSpPr>
        <p:spPr>
          <a:xfrm>
            <a:off x="543170" y="353436"/>
            <a:ext cx="10843633" cy="10116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The Advantage of a Clean Dataset</a:t>
            </a:r>
            <a:endParaRPr b="1">
              <a:highlight>
                <a:srgbClr val="FFFF00"/>
              </a:highlight>
              <a:latin typeface="Helvetica Neue"/>
              <a:ea typeface="Helvetica Neue"/>
              <a:cs typeface="Helvetica Neue"/>
              <a:sym typeface="Helvetica Neue"/>
            </a:endParaRPr>
          </a:p>
        </p:txBody>
      </p:sp>
      <p:pic>
        <p:nvPicPr>
          <p:cNvPr id="228" name="Google Shape;228;p7"/>
          <p:cNvPicPr preferRelativeResize="0"/>
          <p:nvPr/>
        </p:nvPicPr>
        <p:blipFill rotWithShape="1">
          <a:blip r:embed="rId3">
            <a:alphaModFix/>
          </a:blip>
          <a:srcRect b="0" l="0" r="0" t="0"/>
          <a:stretch/>
        </p:blipFill>
        <p:spPr>
          <a:xfrm>
            <a:off x="1753659" y="1781556"/>
            <a:ext cx="1554312" cy="2473329"/>
          </a:xfrm>
          <a:prstGeom prst="rect">
            <a:avLst/>
          </a:prstGeom>
          <a:noFill/>
          <a:ln>
            <a:noFill/>
          </a:ln>
        </p:spPr>
      </p:pic>
      <p:sp>
        <p:nvSpPr>
          <p:cNvPr id="229" name="Google Shape;229;p7"/>
          <p:cNvSpPr txBox="1"/>
          <p:nvPr/>
        </p:nvSpPr>
        <p:spPr>
          <a:xfrm>
            <a:off x="2091334" y="1732757"/>
            <a:ext cx="11002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i="0" lang="en-US" sz="1800" u="none" cap="none" strike="noStrike">
                <a:solidFill>
                  <a:srgbClr val="000000"/>
                </a:solidFill>
                <a:latin typeface="Calibri"/>
                <a:ea typeface="Calibri"/>
                <a:cs typeface="Calibri"/>
                <a:sym typeface="Calibri"/>
              </a:rPr>
              <a:t>Raw Data</a:t>
            </a:r>
            <a:endParaRPr/>
          </a:p>
        </p:txBody>
      </p:sp>
      <p:sp>
        <p:nvSpPr>
          <p:cNvPr id="230" name="Google Shape;230;p7"/>
          <p:cNvSpPr txBox="1"/>
          <p:nvPr/>
        </p:nvSpPr>
        <p:spPr>
          <a:xfrm>
            <a:off x="7946180" y="1257631"/>
            <a:ext cx="167590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u="none" cap="none" strike="noStrike">
                <a:solidFill>
                  <a:srgbClr val="000000"/>
                </a:solidFill>
                <a:latin typeface="Calibri"/>
                <a:ea typeface="Calibri"/>
                <a:cs typeface="Calibri"/>
                <a:sym typeface="Calibri"/>
              </a:rPr>
              <a:t> Segmentation</a:t>
            </a:r>
            <a:endParaRPr sz="1800">
              <a:solidFill>
                <a:schemeClr val="dk1"/>
              </a:solidFill>
              <a:latin typeface="Arial"/>
              <a:ea typeface="Arial"/>
              <a:cs typeface="Arial"/>
              <a:sym typeface="Arial"/>
            </a:endParaRPr>
          </a:p>
        </p:txBody>
      </p:sp>
      <p:pic>
        <p:nvPicPr>
          <p:cNvPr id="231" name="Google Shape;231;p7"/>
          <p:cNvPicPr preferRelativeResize="0"/>
          <p:nvPr/>
        </p:nvPicPr>
        <p:blipFill rotWithShape="1">
          <a:blip r:embed="rId4">
            <a:alphaModFix/>
          </a:blip>
          <a:srcRect b="0" l="0" r="0" t="0"/>
          <a:stretch/>
        </p:blipFill>
        <p:spPr>
          <a:xfrm>
            <a:off x="798871" y="5389807"/>
            <a:ext cx="7863348" cy="1112571"/>
          </a:xfrm>
          <a:prstGeom prst="rect">
            <a:avLst/>
          </a:prstGeom>
          <a:noFill/>
          <a:ln>
            <a:noFill/>
          </a:ln>
        </p:spPr>
      </p:pic>
      <p:pic>
        <p:nvPicPr>
          <p:cNvPr id="232" name="Google Shape;232;p7"/>
          <p:cNvPicPr preferRelativeResize="0"/>
          <p:nvPr/>
        </p:nvPicPr>
        <p:blipFill rotWithShape="1">
          <a:blip r:embed="rId5">
            <a:alphaModFix/>
          </a:blip>
          <a:srcRect b="0" l="0" r="0" t="0"/>
          <a:stretch/>
        </p:blipFill>
        <p:spPr>
          <a:xfrm>
            <a:off x="8662219" y="5369996"/>
            <a:ext cx="2822488" cy="1131674"/>
          </a:xfrm>
          <a:prstGeom prst="rect">
            <a:avLst/>
          </a:prstGeom>
          <a:noFill/>
          <a:ln>
            <a:noFill/>
          </a:ln>
        </p:spPr>
      </p:pic>
      <p:sp>
        <p:nvSpPr>
          <p:cNvPr id="233" name="Google Shape;233;p7"/>
          <p:cNvSpPr txBox="1"/>
          <p:nvPr/>
        </p:nvSpPr>
        <p:spPr>
          <a:xfrm>
            <a:off x="9236151" y="3183317"/>
            <a:ext cx="220284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Effort Distribution:</a:t>
            </a:r>
            <a:br>
              <a:rPr lang="en-US" sz="1600">
                <a:solidFill>
                  <a:schemeClr val="dk1"/>
                </a:solidFill>
                <a:latin typeface="Helvetica Neue"/>
                <a:ea typeface="Helvetica Neue"/>
                <a:cs typeface="Helvetica Neue"/>
                <a:sym typeface="Helvetica Neue"/>
              </a:rPr>
            </a:br>
            <a:r>
              <a:rPr lang="en-US" sz="1600">
                <a:solidFill>
                  <a:schemeClr val="dk1"/>
                </a:solidFill>
                <a:latin typeface="Helvetica Neue"/>
                <a:ea typeface="Helvetica Neue"/>
                <a:cs typeface="Helvetica Neue"/>
                <a:sym typeface="Helvetica Neue"/>
              </a:rPr>
              <a:t>10% Data Preparation</a:t>
            </a:r>
            <a:br>
              <a:rPr lang="en-US" sz="1600">
                <a:solidFill>
                  <a:schemeClr val="dk1"/>
                </a:solidFill>
                <a:latin typeface="Helvetica Neue"/>
                <a:ea typeface="Helvetica Neue"/>
                <a:cs typeface="Helvetica Neue"/>
                <a:sym typeface="Helvetica Neue"/>
              </a:rPr>
            </a:br>
            <a:r>
              <a:rPr lang="en-US" sz="1600">
                <a:solidFill>
                  <a:schemeClr val="dk1"/>
                </a:solidFill>
                <a:latin typeface="Helvetica Neue"/>
                <a:ea typeface="Helvetica Neue"/>
                <a:cs typeface="Helvetica Neue"/>
                <a:sym typeface="Helvetica Neue"/>
              </a:rPr>
              <a:t>90% Model Creation</a:t>
            </a:r>
            <a:endParaRPr/>
          </a:p>
        </p:txBody>
      </p:sp>
      <p:sp>
        <p:nvSpPr>
          <p:cNvPr id="234" name="Google Shape;234;p7"/>
          <p:cNvSpPr txBox="1"/>
          <p:nvPr/>
        </p:nvSpPr>
        <p:spPr>
          <a:xfrm>
            <a:off x="251677" y="2462875"/>
            <a:ext cx="259604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COSEG Dataset</a:t>
            </a:r>
            <a:endParaRPr/>
          </a:p>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Human Body Dataset</a:t>
            </a:r>
            <a:endParaRPr/>
          </a:p>
        </p:txBody>
      </p:sp>
      <p:pic>
        <p:nvPicPr>
          <p:cNvPr descr="Green Thumbs Up Mug" id="235" name="Google Shape;235;p7"/>
          <p:cNvPicPr preferRelativeResize="0"/>
          <p:nvPr/>
        </p:nvPicPr>
        <p:blipFill rotWithShape="1">
          <a:blip r:embed="rId6">
            <a:alphaModFix/>
          </a:blip>
          <a:srcRect b="0" l="0" r="0" t="0"/>
          <a:stretch/>
        </p:blipFill>
        <p:spPr>
          <a:xfrm>
            <a:off x="10073463" y="2516057"/>
            <a:ext cx="539968" cy="539968"/>
          </a:xfrm>
          <a:prstGeom prst="rect">
            <a:avLst/>
          </a:prstGeom>
          <a:noFill/>
          <a:ln>
            <a:noFill/>
          </a:ln>
        </p:spPr>
      </p:pic>
      <p:sp>
        <p:nvSpPr>
          <p:cNvPr id="236" name="Google Shape;236;p7"/>
          <p:cNvSpPr txBox="1"/>
          <p:nvPr/>
        </p:nvSpPr>
        <p:spPr>
          <a:xfrm>
            <a:off x="2641317" y="4415982"/>
            <a:ext cx="711790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33"/>
                </a:solidFill>
                <a:highlight>
                  <a:srgbClr val="FFFFFF"/>
                </a:highlight>
                <a:latin typeface="Helvetica Neue"/>
                <a:ea typeface="Helvetica Neue"/>
                <a:cs typeface="Helvetica Neue"/>
                <a:sym typeface="Helvetica Neue"/>
              </a:rPr>
              <a:t>A well-curated dataset shortens data prep and shifts focus to the complex task of model development and enhancement</a:t>
            </a:r>
            <a:r>
              <a:rPr b="1" lang="en-US" sz="1800">
                <a:solidFill>
                  <a:srgbClr val="0D0D0D"/>
                </a:solidFill>
                <a:highlight>
                  <a:srgbClr val="FFFFFF"/>
                </a:highlight>
                <a:latin typeface="Helvetica Neue"/>
                <a:ea typeface="Helvetica Neue"/>
                <a:cs typeface="Helvetica Neue"/>
                <a:sym typeface="Helvetica Neue"/>
              </a:rPr>
              <a:t>.</a:t>
            </a:r>
            <a:endParaRPr b="1" sz="1800">
              <a:solidFill>
                <a:schemeClr val="dk1"/>
              </a:solidFill>
              <a:highlight>
                <a:srgbClr val="FFFF00"/>
              </a:highlight>
              <a:latin typeface="Helvetica Neue"/>
              <a:ea typeface="Helvetica Neue"/>
              <a:cs typeface="Helvetica Neue"/>
              <a:sym typeface="Helvetica Neue"/>
            </a:endParaRPr>
          </a:p>
        </p:txBody>
      </p:sp>
      <p:grpSp>
        <p:nvGrpSpPr>
          <p:cNvPr id="237" name="Google Shape;237;p7"/>
          <p:cNvGrpSpPr/>
          <p:nvPr/>
        </p:nvGrpSpPr>
        <p:grpSpPr>
          <a:xfrm>
            <a:off x="3852718" y="1571211"/>
            <a:ext cx="4722346" cy="2071076"/>
            <a:chOff x="3432888" y="1725618"/>
            <a:chExt cx="4722346" cy="2071076"/>
          </a:xfrm>
        </p:grpSpPr>
        <p:pic>
          <p:nvPicPr>
            <p:cNvPr id="238" name="Google Shape;238;p7"/>
            <p:cNvPicPr preferRelativeResize="0"/>
            <p:nvPr/>
          </p:nvPicPr>
          <p:blipFill rotWithShape="1">
            <a:blip r:embed="rId7">
              <a:alphaModFix/>
            </a:blip>
            <a:srcRect b="0" l="0" r="0" t="0"/>
            <a:stretch/>
          </p:blipFill>
          <p:spPr>
            <a:xfrm>
              <a:off x="3432888" y="1935963"/>
              <a:ext cx="4695101" cy="1860731"/>
            </a:xfrm>
            <a:prstGeom prst="rect">
              <a:avLst/>
            </a:prstGeom>
            <a:noFill/>
            <a:ln>
              <a:noFill/>
            </a:ln>
          </p:spPr>
        </p:pic>
        <p:sp>
          <p:nvSpPr>
            <p:cNvPr id="239" name="Google Shape;239;p7"/>
            <p:cNvSpPr/>
            <p:nvPr/>
          </p:nvSpPr>
          <p:spPr>
            <a:xfrm>
              <a:off x="7240834" y="2423971"/>
              <a:ext cx="914400" cy="1005029"/>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 name="Google Shape;240;p7"/>
            <p:cNvSpPr/>
            <p:nvPr/>
          </p:nvSpPr>
          <p:spPr>
            <a:xfrm>
              <a:off x="6791385" y="1725618"/>
              <a:ext cx="914400" cy="1005029"/>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241" name="Google Shape;241;p7"/>
          <p:cNvPicPr preferRelativeResize="0"/>
          <p:nvPr/>
        </p:nvPicPr>
        <p:blipFill rotWithShape="1">
          <a:blip r:embed="rId8">
            <a:alphaModFix/>
          </a:blip>
          <a:srcRect b="0" l="0" r="0" t="0"/>
          <a:stretch/>
        </p:blipFill>
        <p:spPr>
          <a:xfrm>
            <a:off x="7872302" y="1654781"/>
            <a:ext cx="1336663" cy="2473329"/>
          </a:xfrm>
          <a:prstGeom prst="rect">
            <a:avLst/>
          </a:prstGeom>
          <a:noFill/>
          <a:ln>
            <a:noFill/>
          </a:ln>
        </p:spPr>
      </p:pic>
      <p:sp>
        <p:nvSpPr>
          <p:cNvPr id="242" name="Google Shape;24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3" name="Google Shape;243;p7"/>
          <p:cNvSpPr/>
          <p:nvPr/>
        </p:nvSpPr>
        <p:spPr>
          <a:xfrm>
            <a:off x="1049311" y="6205928"/>
            <a:ext cx="704348" cy="295742"/>
          </a:xfrm>
          <a:prstGeom prst="rect">
            <a:avLst/>
          </a:prstGeom>
          <a:no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 name="Google Shape;244;p7"/>
          <p:cNvSpPr/>
          <p:nvPr/>
        </p:nvSpPr>
        <p:spPr>
          <a:xfrm>
            <a:off x="8784134" y="6205928"/>
            <a:ext cx="704348" cy="295742"/>
          </a:xfrm>
          <a:prstGeom prst="rect">
            <a:avLst/>
          </a:prstGeom>
          <a:no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D0D0D"/>
              </a:buClr>
              <a:buSzPts val="4400"/>
              <a:buFont typeface="Helvetica Neue"/>
              <a:buNone/>
            </a:pPr>
            <a:r>
              <a:rPr b="1" i="0" lang="en-US">
                <a:solidFill>
                  <a:srgbClr val="0D0D0D"/>
                </a:solidFill>
                <a:highlight>
                  <a:srgbClr val="FFFFFF"/>
                </a:highlight>
                <a:latin typeface="Helvetica Neue"/>
                <a:ea typeface="Helvetica Neue"/>
                <a:cs typeface="Helvetica Neue"/>
                <a:sym typeface="Helvetica Neue"/>
              </a:rPr>
              <a:t>The Critical Role of Ground Truth and Metadata in Model Success</a:t>
            </a:r>
            <a:endParaRPr b="1">
              <a:latin typeface="Helvetica Neue"/>
              <a:ea typeface="Helvetica Neue"/>
              <a:cs typeface="Helvetica Neue"/>
              <a:sym typeface="Helvetica Neue"/>
            </a:endParaRPr>
          </a:p>
        </p:txBody>
      </p:sp>
      <p:pic>
        <p:nvPicPr>
          <p:cNvPr id="251" name="Google Shape;251;p8"/>
          <p:cNvPicPr preferRelativeResize="0"/>
          <p:nvPr/>
        </p:nvPicPr>
        <p:blipFill rotWithShape="1">
          <a:blip r:embed="rId3">
            <a:alphaModFix/>
          </a:blip>
          <a:srcRect b="0" l="0" r="0" t="0"/>
          <a:stretch/>
        </p:blipFill>
        <p:spPr>
          <a:xfrm>
            <a:off x="2547444" y="2167595"/>
            <a:ext cx="4952047" cy="1962563"/>
          </a:xfrm>
          <a:prstGeom prst="rect">
            <a:avLst/>
          </a:prstGeom>
          <a:noFill/>
          <a:ln>
            <a:noFill/>
          </a:ln>
        </p:spPr>
      </p:pic>
      <p:sp>
        <p:nvSpPr>
          <p:cNvPr id="252" name="Google Shape;252;p8"/>
          <p:cNvSpPr txBox="1"/>
          <p:nvPr/>
        </p:nvSpPr>
        <p:spPr>
          <a:xfrm>
            <a:off x="9764465" y="2491521"/>
            <a:ext cx="1423386" cy="369332"/>
          </a:xfrm>
          <a:prstGeom prst="rect">
            <a:avLst/>
          </a:prstGeom>
          <a:noFill/>
          <a:ln cap="flat" cmpd="sng" w="158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1800"/>
              <a:buFont typeface="Helvetica Neue"/>
              <a:buNone/>
            </a:pPr>
            <a:r>
              <a:rPr b="1" i="0" lang="en-US" sz="1800" u="none" cap="none" strike="noStrike">
                <a:solidFill>
                  <a:schemeClr val="dk2"/>
                </a:solidFill>
                <a:latin typeface="Helvetica Neue"/>
                <a:ea typeface="Helvetica Neue"/>
                <a:cs typeface="Helvetica Neue"/>
                <a:sym typeface="Helvetica Neue"/>
              </a:rPr>
              <a:t>plant</a:t>
            </a:r>
            <a:endParaRPr b="0" i="0" sz="1800" u="none" cap="none" strike="noStrike">
              <a:solidFill>
                <a:schemeClr val="dk2"/>
              </a:solidFill>
              <a:latin typeface="Helvetica Neue"/>
              <a:ea typeface="Helvetica Neue"/>
              <a:cs typeface="Helvetica Neue"/>
              <a:sym typeface="Helvetica Neue"/>
            </a:endParaRPr>
          </a:p>
        </p:txBody>
      </p:sp>
      <p:sp>
        <p:nvSpPr>
          <p:cNvPr id="253" name="Google Shape;253;p8"/>
          <p:cNvSpPr txBox="1"/>
          <p:nvPr/>
        </p:nvSpPr>
        <p:spPr>
          <a:xfrm>
            <a:off x="7477066" y="2468667"/>
            <a:ext cx="19850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u="none" cap="none" strike="noStrike">
                <a:solidFill>
                  <a:srgbClr val="000000"/>
                </a:solidFill>
                <a:latin typeface="Helvetica Neue"/>
                <a:ea typeface="Helvetica Neue"/>
                <a:cs typeface="Helvetica Neue"/>
                <a:sym typeface="Helvetica Neue"/>
              </a:rPr>
              <a:t>Classification</a:t>
            </a:r>
            <a:endParaRPr sz="1800">
              <a:solidFill>
                <a:schemeClr val="dk1"/>
              </a:solidFill>
              <a:latin typeface="Helvetica Neue"/>
              <a:ea typeface="Helvetica Neue"/>
              <a:cs typeface="Helvetica Neue"/>
              <a:sym typeface="Helvetica Neue"/>
            </a:endParaRPr>
          </a:p>
        </p:txBody>
      </p:sp>
      <p:sp>
        <p:nvSpPr>
          <p:cNvPr id="254" name="Google Shape;254;p8"/>
          <p:cNvSpPr txBox="1"/>
          <p:nvPr/>
        </p:nvSpPr>
        <p:spPr>
          <a:xfrm>
            <a:off x="7424642" y="3246646"/>
            <a:ext cx="22199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800" u="none" cap="none" strike="noStrike">
                <a:solidFill>
                  <a:srgbClr val="000000"/>
                </a:solidFill>
                <a:latin typeface="Helvetica Neue"/>
                <a:ea typeface="Helvetica Neue"/>
                <a:cs typeface="Helvetica Neue"/>
                <a:sym typeface="Helvetica Neue"/>
              </a:rPr>
              <a:t> Shape matching</a:t>
            </a:r>
            <a:endParaRPr/>
          </a:p>
        </p:txBody>
      </p:sp>
      <p:sp>
        <p:nvSpPr>
          <p:cNvPr id="255" name="Google Shape;255;p8"/>
          <p:cNvSpPr txBox="1"/>
          <p:nvPr/>
        </p:nvSpPr>
        <p:spPr>
          <a:xfrm>
            <a:off x="1384008" y="1974414"/>
            <a:ext cx="169763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ModelNet40</a:t>
            </a:r>
            <a:endParaRPr/>
          </a:p>
        </p:txBody>
      </p:sp>
      <p:pic>
        <p:nvPicPr>
          <p:cNvPr descr="Can You Fail the SAT?" id="256" name="Google Shape;256;p8"/>
          <p:cNvPicPr preferRelativeResize="0"/>
          <p:nvPr/>
        </p:nvPicPr>
        <p:blipFill rotWithShape="1">
          <a:blip r:embed="rId4">
            <a:alphaModFix/>
          </a:blip>
          <a:srcRect b="0" l="0" r="0" t="0"/>
          <a:stretch/>
        </p:blipFill>
        <p:spPr>
          <a:xfrm>
            <a:off x="3670390" y="4613085"/>
            <a:ext cx="500797" cy="553368"/>
          </a:xfrm>
          <a:prstGeom prst="rect">
            <a:avLst/>
          </a:prstGeom>
          <a:noFill/>
          <a:ln>
            <a:noFill/>
          </a:ln>
        </p:spPr>
      </p:pic>
      <p:sp>
        <p:nvSpPr>
          <p:cNvPr id="257" name="Google Shape;257;p8"/>
          <p:cNvSpPr txBox="1"/>
          <p:nvPr/>
        </p:nvSpPr>
        <p:spPr>
          <a:xfrm>
            <a:off x="6750916" y="4290427"/>
            <a:ext cx="2042547" cy="1354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2</a:t>
            </a:r>
            <a:r>
              <a:rPr b="1" baseline="30000" lang="en-US" sz="1600">
                <a:solidFill>
                  <a:srgbClr val="1F5C99"/>
                </a:solidFill>
                <a:latin typeface="Helvetica Neue"/>
                <a:ea typeface="Helvetica Neue"/>
                <a:cs typeface="Helvetica Neue"/>
                <a:sym typeface="Helvetica Neue"/>
              </a:rPr>
              <a:t>nd</a:t>
            </a:r>
            <a:r>
              <a:rPr b="1" lang="en-US" sz="1600">
                <a:solidFill>
                  <a:srgbClr val="1F5C99"/>
                </a:solidFill>
                <a:latin typeface="Helvetica Neue"/>
                <a:ea typeface="Helvetica Neue"/>
                <a:cs typeface="Helvetica Neue"/>
                <a:sym typeface="Helvetica Neue"/>
              </a:rPr>
              <a:t> Phase</a:t>
            </a:r>
            <a:endParaRPr/>
          </a:p>
          <a:p>
            <a:pPr indent="0" lvl="0" marL="0" marR="0" rtl="0" algn="l">
              <a:spcBef>
                <a:spcPts val="0"/>
              </a:spcBef>
              <a:spcAft>
                <a:spcPts val="0"/>
              </a:spcAft>
              <a:buNone/>
            </a:pPr>
            <a:r>
              <a:rPr lang="en-US" sz="1600">
                <a:solidFill>
                  <a:schemeClr val="dk1"/>
                </a:solidFill>
                <a:latin typeface="Helvetica Neue"/>
                <a:ea typeface="Helvetica Neue"/>
                <a:cs typeface="Helvetica Neue"/>
                <a:sym typeface="Helvetica Neue"/>
              </a:rPr>
              <a:t>Effort Distribution:</a:t>
            </a:r>
            <a:br>
              <a:rPr lang="en-US" sz="1600">
                <a:solidFill>
                  <a:schemeClr val="dk1"/>
                </a:solidFill>
                <a:latin typeface="Helvetica Neue"/>
                <a:ea typeface="Helvetica Neue"/>
                <a:cs typeface="Helvetica Neue"/>
                <a:sym typeface="Helvetica Neue"/>
              </a:rPr>
            </a:br>
            <a:r>
              <a:rPr lang="en-US" sz="1600">
                <a:solidFill>
                  <a:schemeClr val="dk1"/>
                </a:solidFill>
                <a:latin typeface="Helvetica Neue"/>
                <a:ea typeface="Helvetica Neue"/>
                <a:cs typeface="Helvetica Neue"/>
                <a:sym typeface="Helvetica Neue"/>
              </a:rPr>
              <a:t>2% Data</a:t>
            </a:r>
            <a:br>
              <a:rPr lang="en-US" sz="1600">
                <a:solidFill>
                  <a:schemeClr val="dk1"/>
                </a:solidFill>
                <a:latin typeface="Helvetica Neue"/>
                <a:ea typeface="Helvetica Neue"/>
                <a:cs typeface="Helvetica Neue"/>
                <a:sym typeface="Helvetica Neue"/>
              </a:rPr>
            </a:br>
            <a:r>
              <a:rPr lang="en-US" sz="1600">
                <a:solidFill>
                  <a:schemeClr val="dk1"/>
                </a:solidFill>
                <a:latin typeface="Helvetica Neue"/>
                <a:ea typeface="Helvetica Neue"/>
                <a:cs typeface="Helvetica Neue"/>
                <a:sym typeface="Helvetica Neue"/>
              </a:rPr>
              <a:t>98% Model Creation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Can You Fail the SAT?" id="258" name="Google Shape;258;p8"/>
          <p:cNvPicPr preferRelativeResize="0"/>
          <p:nvPr/>
        </p:nvPicPr>
        <p:blipFill rotWithShape="1">
          <a:blip r:embed="rId4">
            <a:alphaModFix/>
          </a:blip>
          <a:srcRect b="0" l="0" r="0" t="0"/>
          <a:stretch/>
        </p:blipFill>
        <p:spPr>
          <a:xfrm>
            <a:off x="8942915" y="4586278"/>
            <a:ext cx="519195" cy="573696"/>
          </a:xfrm>
          <a:prstGeom prst="rect">
            <a:avLst/>
          </a:prstGeom>
          <a:noFill/>
          <a:ln>
            <a:noFill/>
          </a:ln>
        </p:spPr>
      </p:pic>
      <p:sp>
        <p:nvSpPr>
          <p:cNvPr id="259" name="Google Shape;259;p8"/>
          <p:cNvSpPr txBox="1"/>
          <p:nvPr/>
        </p:nvSpPr>
        <p:spPr>
          <a:xfrm>
            <a:off x="1348546" y="5802704"/>
            <a:ext cx="94949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333333"/>
                </a:solidFill>
                <a:highlight>
                  <a:srgbClr val="FFFFFF"/>
                </a:highlight>
                <a:latin typeface="Helvetica Neue"/>
                <a:ea typeface="Helvetica Neue"/>
                <a:cs typeface="Helvetica Neue"/>
                <a:sym typeface="Helvetica Neue"/>
              </a:rPr>
              <a:t>The success of model development relies heavily on the quality of ground truth data.</a:t>
            </a:r>
            <a:endParaRPr/>
          </a:p>
        </p:txBody>
      </p:sp>
      <p:sp>
        <p:nvSpPr>
          <p:cNvPr id="260" name="Google Shape;260;p8"/>
          <p:cNvSpPr/>
          <p:nvPr/>
        </p:nvSpPr>
        <p:spPr>
          <a:xfrm>
            <a:off x="6377817" y="2314020"/>
            <a:ext cx="428107" cy="355003"/>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lant in a pot&#10;&#10;Description automatically generated" id="261" name="Google Shape;261;p8"/>
          <p:cNvPicPr preferRelativeResize="0"/>
          <p:nvPr/>
        </p:nvPicPr>
        <p:blipFill rotWithShape="1">
          <a:blip r:embed="rId5">
            <a:alphaModFix/>
          </a:blip>
          <a:srcRect b="10443" l="23771" r="20059" t="12652"/>
          <a:stretch/>
        </p:blipFill>
        <p:spPr>
          <a:xfrm>
            <a:off x="10060486" y="2994286"/>
            <a:ext cx="831344" cy="1060670"/>
          </a:xfrm>
          <a:prstGeom prst="rect">
            <a:avLst/>
          </a:prstGeom>
          <a:noFill/>
          <a:ln>
            <a:noFill/>
          </a:ln>
        </p:spPr>
      </p:pic>
      <p:pic>
        <p:nvPicPr>
          <p:cNvPr descr="A plant in a pot&#10;&#10;Description automatically generated" id="262" name="Google Shape;262;p8"/>
          <p:cNvPicPr preferRelativeResize="0"/>
          <p:nvPr/>
        </p:nvPicPr>
        <p:blipFill rotWithShape="1">
          <a:blip r:embed="rId6">
            <a:alphaModFix/>
          </a:blip>
          <a:srcRect b="28605" l="0" r="0" t="20247"/>
          <a:stretch/>
        </p:blipFill>
        <p:spPr>
          <a:xfrm>
            <a:off x="797355" y="2428212"/>
            <a:ext cx="2159983" cy="1200330"/>
          </a:xfrm>
          <a:prstGeom prst="rect">
            <a:avLst/>
          </a:prstGeom>
          <a:noFill/>
          <a:ln>
            <a:noFill/>
          </a:ln>
        </p:spPr>
      </p:pic>
      <p:sp>
        <p:nvSpPr>
          <p:cNvPr id="263" name="Google Shape;263;p8"/>
          <p:cNvSpPr txBox="1"/>
          <p:nvPr/>
        </p:nvSpPr>
        <p:spPr>
          <a:xfrm>
            <a:off x="1195692" y="4230996"/>
            <a:ext cx="2202847"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1F5C99"/>
                </a:solidFill>
                <a:latin typeface="Helvetica Neue"/>
                <a:ea typeface="Helvetica Neue"/>
                <a:cs typeface="Helvetica Neue"/>
                <a:sym typeface="Helvetica Neue"/>
              </a:rPr>
              <a:t>1</a:t>
            </a:r>
            <a:r>
              <a:rPr b="1" baseline="30000" lang="en-US" sz="1600">
                <a:solidFill>
                  <a:srgbClr val="1F5C99"/>
                </a:solidFill>
                <a:latin typeface="Helvetica Neue"/>
                <a:ea typeface="Helvetica Neue"/>
                <a:cs typeface="Helvetica Neue"/>
                <a:sym typeface="Helvetica Neue"/>
              </a:rPr>
              <a:t>st</a:t>
            </a:r>
            <a:r>
              <a:rPr b="1" lang="en-US" sz="1600">
                <a:solidFill>
                  <a:srgbClr val="1F5C99"/>
                </a:solidFill>
                <a:latin typeface="Helvetica Neue"/>
                <a:ea typeface="Helvetica Neue"/>
                <a:cs typeface="Helvetica Neue"/>
                <a:sym typeface="Helvetica Neue"/>
              </a:rPr>
              <a:t> Phase</a:t>
            </a:r>
            <a:endParaRPr/>
          </a:p>
          <a:p>
            <a:pPr indent="0" lvl="0" marL="0" marR="0" rtl="0" algn="l">
              <a:spcBef>
                <a:spcPts val="0"/>
              </a:spcBef>
              <a:spcAft>
                <a:spcPts val="0"/>
              </a:spcAft>
              <a:buNone/>
            </a:pPr>
            <a:r>
              <a:rPr lang="en-US" sz="1600">
                <a:solidFill>
                  <a:schemeClr val="dk1"/>
                </a:solidFill>
                <a:latin typeface="Helvetica Neue"/>
                <a:ea typeface="Helvetica Neue"/>
                <a:cs typeface="Helvetica Neue"/>
                <a:sym typeface="Helvetica Neue"/>
              </a:rPr>
              <a:t>Effort Distribution:</a:t>
            </a:r>
            <a:br>
              <a:rPr lang="en-US" sz="1600">
                <a:solidFill>
                  <a:schemeClr val="dk1"/>
                </a:solidFill>
                <a:latin typeface="Helvetica Neue"/>
                <a:ea typeface="Helvetica Neue"/>
                <a:cs typeface="Helvetica Neue"/>
                <a:sym typeface="Helvetica Neue"/>
              </a:rPr>
            </a:br>
            <a:r>
              <a:rPr lang="en-US" sz="1600">
                <a:solidFill>
                  <a:schemeClr val="dk1"/>
                </a:solidFill>
                <a:latin typeface="Helvetica Neue"/>
                <a:ea typeface="Helvetica Neue"/>
                <a:cs typeface="Helvetica Neue"/>
                <a:sym typeface="Helvetica Neue"/>
              </a:rPr>
              <a:t>10% Data Preparation</a:t>
            </a:r>
            <a:br>
              <a:rPr lang="en-US" sz="1600">
                <a:solidFill>
                  <a:schemeClr val="dk1"/>
                </a:solidFill>
                <a:latin typeface="Helvetica Neue"/>
                <a:ea typeface="Helvetica Neue"/>
                <a:cs typeface="Helvetica Neue"/>
                <a:sym typeface="Helvetica Neue"/>
              </a:rPr>
            </a:br>
            <a:r>
              <a:rPr lang="en-US" sz="1600">
                <a:solidFill>
                  <a:schemeClr val="dk1"/>
                </a:solidFill>
                <a:latin typeface="Helvetica Neue"/>
                <a:ea typeface="Helvetica Neue"/>
                <a:cs typeface="Helvetica Neue"/>
                <a:sym typeface="Helvetica Neue"/>
              </a:rPr>
              <a:t>90% Model Creation</a:t>
            </a:r>
            <a:endParaRPr/>
          </a:p>
        </p:txBody>
      </p:sp>
      <p:sp>
        <p:nvSpPr>
          <p:cNvPr id="264" name="Google Shape;26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b="1" lang="en-US">
                <a:latin typeface="Helvetica Neue"/>
                <a:ea typeface="Helvetica Neue"/>
                <a:cs typeface="Helvetica Neue"/>
                <a:sym typeface="Helvetica Neue"/>
              </a:rPr>
              <a:t>Model Prediction</a:t>
            </a:r>
            <a:endParaRPr/>
          </a:p>
        </p:txBody>
      </p:sp>
      <p:sp>
        <p:nvSpPr>
          <p:cNvPr id="271" name="Google Shape;271;p9"/>
          <p:cNvSpPr txBox="1"/>
          <p:nvPr>
            <p:ph idx="1" type="body"/>
          </p:nvPr>
        </p:nvSpPr>
        <p:spPr>
          <a:xfrm>
            <a:off x="749968" y="1517712"/>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5C99"/>
              </a:buClr>
              <a:buSzPts val="2000"/>
              <a:buFont typeface="Arial"/>
              <a:buChar char="•"/>
            </a:pPr>
            <a:r>
              <a:rPr b="1" lang="en-US" sz="2000">
                <a:solidFill>
                  <a:srgbClr val="1F5C99"/>
                </a:solidFill>
                <a:latin typeface="Helvetica Neue"/>
                <a:ea typeface="Helvetica Neue"/>
                <a:cs typeface="Helvetica Neue"/>
                <a:sym typeface="Helvetica Neue"/>
              </a:rPr>
              <a:t>Test Set</a:t>
            </a:r>
            <a:endParaRPr b="0" i="0" sz="1800">
              <a:solidFill>
                <a:srgbClr val="0D0D0D"/>
              </a:solidFill>
              <a:highlight>
                <a:srgbClr val="FFFFFF"/>
              </a:highlight>
              <a:latin typeface="Helvetica Neue"/>
              <a:ea typeface="Helvetica Neue"/>
              <a:cs typeface="Helvetica Neue"/>
              <a:sym typeface="Helvetica Neue"/>
            </a:endParaRPr>
          </a:p>
          <a:p>
            <a:pPr indent="-285750" lvl="1" marL="742950" rtl="0" algn="l">
              <a:lnSpc>
                <a:spcPct val="90000"/>
              </a:lnSpc>
              <a:spcBef>
                <a:spcPts val="500"/>
              </a:spcBef>
              <a:spcAft>
                <a:spcPts val="0"/>
              </a:spcAft>
              <a:buClr>
                <a:srgbClr val="0D0D0D"/>
              </a:buClr>
              <a:buSzPts val="1800"/>
              <a:buFont typeface="Arial"/>
              <a:buChar char="•"/>
            </a:pPr>
            <a:r>
              <a:rPr b="0" i="0" lang="en-US" sz="1800">
                <a:solidFill>
                  <a:srgbClr val="0D0D0D"/>
                </a:solidFill>
                <a:highlight>
                  <a:srgbClr val="FFFFFF"/>
                </a:highlight>
                <a:latin typeface="Helvetica Neue"/>
                <a:ea typeface="Helvetica Neue"/>
                <a:cs typeface="Helvetica Neue"/>
                <a:sym typeface="Helvetica Neue"/>
              </a:rPr>
              <a:t>20 labeled samples in the "Flowerpot" class.</a:t>
            </a:r>
            <a:endParaRPr/>
          </a:p>
          <a:p>
            <a:pPr indent="-228600" lvl="0" marL="228600" rtl="0" algn="l">
              <a:lnSpc>
                <a:spcPct val="90000"/>
              </a:lnSpc>
              <a:spcBef>
                <a:spcPts val="1000"/>
              </a:spcBef>
              <a:spcAft>
                <a:spcPts val="0"/>
              </a:spcAft>
              <a:buClr>
                <a:srgbClr val="1F5C99"/>
              </a:buClr>
              <a:buSzPts val="2000"/>
              <a:buFont typeface="Arial"/>
              <a:buChar char="•"/>
            </a:pPr>
            <a:r>
              <a:rPr b="1" lang="en-US" sz="2000">
                <a:solidFill>
                  <a:srgbClr val="1F5C99"/>
                </a:solidFill>
                <a:latin typeface="Helvetica Neue"/>
                <a:ea typeface="Helvetica Neue"/>
                <a:cs typeface="Helvetica Neue"/>
                <a:sym typeface="Helvetica Neue"/>
              </a:rPr>
              <a:t>Model Predictions</a:t>
            </a:r>
            <a:endParaRPr b="0" i="0" sz="1800">
              <a:solidFill>
                <a:srgbClr val="0D0D0D"/>
              </a:solidFill>
              <a:highlight>
                <a:srgbClr val="FFFFFF"/>
              </a:highlight>
              <a:latin typeface="Helvetica Neue"/>
              <a:ea typeface="Helvetica Neue"/>
              <a:cs typeface="Helvetica Neue"/>
              <a:sym typeface="Helvetica Neue"/>
            </a:endParaRPr>
          </a:p>
          <a:p>
            <a:pPr indent="-285750" lvl="1" marL="742950" rtl="0" algn="l">
              <a:lnSpc>
                <a:spcPct val="90000"/>
              </a:lnSpc>
              <a:spcBef>
                <a:spcPts val="500"/>
              </a:spcBef>
              <a:spcAft>
                <a:spcPts val="0"/>
              </a:spcAft>
              <a:buClr>
                <a:srgbClr val="0D0D0D"/>
              </a:buClr>
              <a:buSzPts val="1800"/>
              <a:buFont typeface="Arial"/>
              <a:buChar char="•"/>
            </a:pPr>
            <a:r>
              <a:rPr b="0" i="0" lang="en-US" sz="1800">
                <a:solidFill>
                  <a:srgbClr val="0D0D0D"/>
                </a:solidFill>
                <a:highlight>
                  <a:srgbClr val="FFFFFF"/>
                </a:highlight>
                <a:latin typeface="Helvetica Neue"/>
                <a:ea typeface="Helvetica Neue"/>
                <a:cs typeface="Helvetica Neue"/>
                <a:sym typeface="Helvetica Neue"/>
              </a:rPr>
              <a:t>All Flowerpot test samples were misclassified as:</a:t>
            </a:r>
            <a:endParaRPr/>
          </a:p>
          <a:p>
            <a:pPr indent="-228600" lvl="2" marL="1143000" rtl="0" algn="l">
              <a:lnSpc>
                <a:spcPct val="90000"/>
              </a:lnSpc>
              <a:spcBef>
                <a:spcPts val="500"/>
              </a:spcBef>
              <a:spcAft>
                <a:spcPts val="0"/>
              </a:spcAft>
              <a:buClr>
                <a:srgbClr val="0D0D0D"/>
              </a:buClr>
              <a:buSzPts val="1800"/>
              <a:buFont typeface="Arial"/>
              <a:buChar char="•"/>
            </a:pPr>
            <a:r>
              <a:rPr b="0" i="0" lang="en-US" sz="1800">
                <a:solidFill>
                  <a:srgbClr val="0D0D0D"/>
                </a:solidFill>
                <a:highlight>
                  <a:srgbClr val="FFFFFF"/>
                </a:highlight>
                <a:latin typeface="Helvetica Neue"/>
                <a:ea typeface="Helvetica Neue"/>
                <a:cs typeface="Helvetica Neue"/>
                <a:sym typeface="Helvetica Neue"/>
              </a:rPr>
              <a:t>Bowl: 25%</a:t>
            </a:r>
            <a:endParaRPr/>
          </a:p>
          <a:p>
            <a:pPr indent="-228600" lvl="2" marL="1143000" rtl="0" algn="l">
              <a:lnSpc>
                <a:spcPct val="90000"/>
              </a:lnSpc>
              <a:spcBef>
                <a:spcPts val="500"/>
              </a:spcBef>
              <a:spcAft>
                <a:spcPts val="0"/>
              </a:spcAft>
              <a:buClr>
                <a:srgbClr val="0D0D0D"/>
              </a:buClr>
              <a:buSzPts val="1800"/>
              <a:buFont typeface="Arial"/>
              <a:buChar char="•"/>
            </a:pPr>
            <a:r>
              <a:rPr b="0" i="0" lang="en-US" sz="1800">
                <a:solidFill>
                  <a:srgbClr val="0D0D0D"/>
                </a:solidFill>
                <a:highlight>
                  <a:srgbClr val="FFFFFF"/>
                </a:highlight>
                <a:latin typeface="Helvetica Neue"/>
                <a:ea typeface="Helvetica Neue"/>
                <a:cs typeface="Helvetica Neue"/>
                <a:sym typeface="Helvetica Neue"/>
              </a:rPr>
              <a:t>Cup:  25%</a:t>
            </a:r>
            <a:endParaRPr/>
          </a:p>
          <a:p>
            <a:pPr indent="-228600" lvl="2" marL="1143000" rtl="0" algn="l">
              <a:lnSpc>
                <a:spcPct val="90000"/>
              </a:lnSpc>
              <a:spcBef>
                <a:spcPts val="500"/>
              </a:spcBef>
              <a:spcAft>
                <a:spcPts val="0"/>
              </a:spcAft>
              <a:buClr>
                <a:srgbClr val="0D0D0D"/>
              </a:buClr>
              <a:buSzPts val="1800"/>
              <a:buFont typeface="Arial"/>
              <a:buChar char="•"/>
            </a:pPr>
            <a:r>
              <a:rPr b="0" i="0" lang="en-US" sz="1800">
                <a:solidFill>
                  <a:srgbClr val="0D0D0D"/>
                </a:solidFill>
                <a:highlight>
                  <a:srgbClr val="FFFFFF"/>
                </a:highlight>
                <a:latin typeface="Helvetica Neue"/>
                <a:ea typeface="Helvetica Neue"/>
                <a:cs typeface="Helvetica Neue"/>
                <a:sym typeface="Helvetica Neue"/>
              </a:rPr>
              <a:t>Plant: 25%</a:t>
            </a:r>
            <a:endParaRPr/>
          </a:p>
          <a:p>
            <a:pPr indent="-228600" lvl="2" marL="1143000" rtl="0" algn="l">
              <a:lnSpc>
                <a:spcPct val="90000"/>
              </a:lnSpc>
              <a:spcBef>
                <a:spcPts val="500"/>
              </a:spcBef>
              <a:spcAft>
                <a:spcPts val="0"/>
              </a:spcAft>
              <a:buClr>
                <a:srgbClr val="0D0D0D"/>
              </a:buClr>
              <a:buSzPts val="1800"/>
              <a:buFont typeface="Arial"/>
              <a:buChar char="•"/>
            </a:pPr>
            <a:r>
              <a:rPr b="0" i="0" lang="en-US" sz="1800">
                <a:solidFill>
                  <a:srgbClr val="0D0D0D"/>
                </a:solidFill>
                <a:highlight>
                  <a:srgbClr val="FFFFFF"/>
                </a:highlight>
                <a:latin typeface="Helvetica Neue"/>
                <a:ea typeface="Helvetica Neue"/>
                <a:cs typeface="Helvetica Neue"/>
                <a:sym typeface="Helvetica Neue"/>
              </a:rPr>
              <a:t>Vase: 25%</a:t>
            </a:r>
            <a:endParaRPr sz="1800">
              <a:latin typeface="Helvetica Neue"/>
              <a:ea typeface="Helvetica Neue"/>
              <a:cs typeface="Helvetica Neue"/>
              <a:sym typeface="Helvetica Neue"/>
            </a:endParaRPr>
          </a:p>
          <a:p>
            <a:pPr indent="-158750" lvl="1" marL="685800" rtl="0" algn="l">
              <a:lnSpc>
                <a:spcPct val="90000"/>
              </a:lnSpc>
              <a:spcBef>
                <a:spcPts val="500"/>
              </a:spcBef>
              <a:spcAft>
                <a:spcPts val="0"/>
              </a:spcAft>
              <a:buClr>
                <a:schemeClr val="dk1"/>
              </a:buClr>
              <a:buSzPts val="1100"/>
              <a:buNone/>
            </a:pPr>
            <a:r>
              <a:t/>
            </a:r>
            <a:endParaRPr sz="1100">
              <a:latin typeface="Helvetica Neue"/>
              <a:ea typeface="Helvetica Neue"/>
              <a:cs typeface="Helvetica Neue"/>
              <a:sym typeface="Helvetica Neue"/>
            </a:endParaRPr>
          </a:p>
          <a:p>
            <a:pPr indent="-76200" lvl="1" marL="685800" rtl="0" algn="l">
              <a:lnSpc>
                <a:spcPct val="90000"/>
              </a:lnSpc>
              <a:spcBef>
                <a:spcPts val="500"/>
              </a:spcBef>
              <a:spcAft>
                <a:spcPts val="0"/>
              </a:spcAft>
              <a:buClr>
                <a:schemeClr val="dk1"/>
              </a:buClr>
              <a:buSzPts val="2400"/>
              <a:buNone/>
            </a:pPr>
            <a:r>
              <a:t/>
            </a:r>
            <a:endParaRPr>
              <a:latin typeface="Helvetica Neue"/>
              <a:ea typeface="Helvetica Neue"/>
              <a:cs typeface="Helvetica Neue"/>
              <a:sym typeface="Helvetica Neue"/>
            </a:endParaRPr>
          </a:p>
          <a:p>
            <a:pPr indent="-50800" lvl="0" marL="228600" rtl="0" algn="l">
              <a:lnSpc>
                <a:spcPct val="90000"/>
              </a:lnSpc>
              <a:spcBef>
                <a:spcPts val="1000"/>
              </a:spcBef>
              <a:spcAft>
                <a:spcPts val="0"/>
              </a:spcAft>
              <a:buClr>
                <a:schemeClr val="dk1"/>
              </a:buClr>
              <a:buSzPts val="2800"/>
              <a:buNone/>
            </a:pPr>
            <a:r>
              <a:t/>
            </a:r>
            <a:endParaRPr>
              <a:latin typeface="Helvetica Neue"/>
              <a:ea typeface="Helvetica Neue"/>
              <a:cs typeface="Helvetica Neue"/>
              <a:sym typeface="Helvetica Neue"/>
            </a:endParaRPr>
          </a:p>
        </p:txBody>
      </p:sp>
      <p:pic>
        <p:nvPicPr>
          <p:cNvPr descr="A plant in a pot&#10;&#10;Description automatically generated" id="272" name="Google Shape;272;p9"/>
          <p:cNvPicPr preferRelativeResize="0"/>
          <p:nvPr/>
        </p:nvPicPr>
        <p:blipFill rotWithShape="1">
          <a:blip r:embed="rId3">
            <a:alphaModFix/>
          </a:blip>
          <a:srcRect b="12197" l="25001" r="25624" t="14045"/>
          <a:stretch/>
        </p:blipFill>
        <p:spPr>
          <a:xfrm>
            <a:off x="1706413" y="4699876"/>
            <a:ext cx="1204878" cy="1679700"/>
          </a:xfrm>
          <a:prstGeom prst="rect">
            <a:avLst/>
          </a:prstGeom>
          <a:noFill/>
          <a:ln>
            <a:noFill/>
          </a:ln>
        </p:spPr>
      </p:pic>
      <p:pic>
        <p:nvPicPr>
          <p:cNvPr descr="A grey vase with lines in it&#10;&#10;Description automatically generated" id="273" name="Google Shape;273;p9"/>
          <p:cNvPicPr preferRelativeResize="0"/>
          <p:nvPr/>
        </p:nvPicPr>
        <p:blipFill rotWithShape="1">
          <a:blip r:embed="rId4">
            <a:alphaModFix/>
          </a:blip>
          <a:srcRect b="4144" l="21092" r="15575" t="17448"/>
          <a:stretch/>
        </p:blipFill>
        <p:spPr>
          <a:xfrm>
            <a:off x="9157656" y="4892827"/>
            <a:ext cx="1292664" cy="1486749"/>
          </a:xfrm>
          <a:prstGeom prst="rect">
            <a:avLst/>
          </a:prstGeom>
          <a:noFill/>
          <a:ln>
            <a:noFill/>
          </a:ln>
        </p:spPr>
      </p:pic>
      <p:pic>
        <p:nvPicPr>
          <p:cNvPr id="274" name="Google Shape;274;p9"/>
          <p:cNvPicPr preferRelativeResize="0"/>
          <p:nvPr/>
        </p:nvPicPr>
        <p:blipFill rotWithShape="1">
          <a:blip r:embed="rId5">
            <a:alphaModFix/>
          </a:blip>
          <a:srcRect b="20590" l="24276" r="23218" t="25395"/>
          <a:stretch/>
        </p:blipFill>
        <p:spPr>
          <a:xfrm>
            <a:off x="4178586" y="5081292"/>
            <a:ext cx="1322699" cy="1251152"/>
          </a:xfrm>
          <a:prstGeom prst="rect">
            <a:avLst/>
          </a:prstGeom>
          <a:noFill/>
          <a:ln>
            <a:noFill/>
          </a:ln>
        </p:spPr>
      </p:pic>
      <p:pic>
        <p:nvPicPr>
          <p:cNvPr descr="A tree in a pot&#10;&#10;Description automatically generated" id="275" name="Google Shape;275;p9"/>
          <p:cNvPicPr preferRelativeResize="0"/>
          <p:nvPr/>
        </p:nvPicPr>
        <p:blipFill rotWithShape="1">
          <a:blip r:embed="rId6">
            <a:alphaModFix/>
          </a:blip>
          <a:srcRect b="17512" l="30864" r="32404" t="23845"/>
          <a:stretch/>
        </p:blipFill>
        <p:spPr>
          <a:xfrm>
            <a:off x="7694131" y="4100657"/>
            <a:ext cx="1498113" cy="2231788"/>
          </a:xfrm>
          <a:prstGeom prst="rect">
            <a:avLst/>
          </a:prstGeom>
          <a:noFill/>
          <a:ln>
            <a:noFill/>
          </a:ln>
        </p:spPr>
      </p:pic>
      <p:pic>
        <p:nvPicPr>
          <p:cNvPr descr="A black and white drawing of a vase&#10;&#10;Description automatically generated" id="276" name="Google Shape;276;p9"/>
          <p:cNvPicPr preferRelativeResize="0"/>
          <p:nvPr/>
        </p:nvPicPr>
        <p:blipFill rotWithShape="1">
          <a:blip r:embed="rId7">
            <a:alphaModFix/>
          </a:blip>
          <a:srcRect b="13181" l="27896" r="26300" t="10904"/>
          <a:stretch/>
        </p:blipFill>
        <p:spPr>
          <a:xfrm>
            <a:off x="749968" y="4684678"/>
            <a:ext cx="1071813" cy="1652377"/>
          </a:xfrm>
          <a:prstGeom prst="rect">
            <a:avLst/>
          </a:prstGeom>
          <a:noFill/>
          <a:ln>
            <a:noFill/>
          </a:ln>
        </p:spPr>
      </p:pic>
      <p:pic>
        <p:nvPicPr>
          <p:cNvPr descr="A wireframe of a bowl&#10;&#10;Description automatically generated" id="277" name="Google Shape;277;p9"/>
          <p:cNvPicPr preferRelativeResize="0"/>
          <p:nvPr/>
        </p:nvPicPr>
        <p:blipFill rotWithShape="1">
          <a:blip r:embed="rId8">
            <a:alphaModFix/>
          </a:blip>
          <a:srcRect b="16531" l="12927" r="15526" t="11179"/>
          <a:stretch/>
        </p:blipFill>
        <p:spPr>
          <a:xfrm>
            <a:off x="2960063" y="5146840"/>
            <a:ext cx="1204878" cy="1129524"/>
          </a:xfrm>
          <a:prstGeom prst="rect">
            <a:avLst/>
          </a:prstGeom>
          <a:noFill/>
          <a:ln>
            <a:noFill/>
          </a:ln>
        </p:spPr>
      </p:pic>
      <p:pic>
        <p:nvPicPr>
          <p:cNvPr descr="A plant in a pot&#10;&#10;Description automatically generated" id="278" name="Google Shape;278;p9"/>
          <p:cNvPicPr preferRelativeResize="0"/>
          <p:nvPr/>
        </p:nvPicPr>
        <p:blipFill rotWithShape="1">
          <a:blip r:embed="rId9">
            <a:alphaModFix/>
          </a:blip>
          <a:srcRect b="8730" l="18495" r="15502" t="6295"/>
          <a:stretch/>
        </p:blipFill>
        <p:spPr>
          <a:xfrm>
            <a:off x="6320180" y="4637556"/>
            <a:ext cx="1435572" cy="1681710"/>
          </a:xfrm>
          <a:prstGeom prst="rect">
            <a:avLst/>
          </a:prstGeom>
          <a:noFill/>
          <a:ln>
            <a:noFill/>
          </a:ln>
        </p:spPr>
      </p:pic>
      <p:pic>
        <p:nvPicPr>
          <p:cNvPr descr="A grey vase with a round top&#10;&#10;Description automatically generated" id="279" name="Google Shape;279;p9"/>
          <p:cNvPicPr preferRelativeResize="0"/>
          <p:nvPr/>
        </p:nvPicPr>
        <p:blipFill rotWithShape="1">
          <a:blip r:embed="rId10">
            <a:alphaModFix/>
          </a:blip>
          <a:srcRect b="14907" l="32341" r="32173" t="6306"/>
          <a:stretch/>
        </p:blipFill>
        <p:spPr>
          <a:xfrm>
            <a:off x="5556706" y="4926783"/>
            <a:ext cx="694001" cy="1392483"/>
          </a:xfrm>
          <a:prstGeom prst="rect">
            <a:avLst/>
          </a:prstGeom>
          <a:noFill/>
          <a:ln>
            <a:noFill/>
          </a:ln>
        </p:spPr>
      </p:pic>
      <p:pic>
        <p:nvPicPr>
          <p:cNvPr descr="A vase with flowers in it&#10;&#10;Description automatically generated" id="280" name="Google Shape;280;p9"/>
          <p:cNvPicPr preferRelativeResize="0"/>
          <p:nvPr/>
        </p:nvPicPr>
        <p:blipFill rotWithShape="1">
          <a:blip r:embed="rId11">
            <a:alphaModFix/>
          </a:blip>
          <a:srcRect b="12532" l="35390" r="34552" t="6430"/>
          <a:stretch/>
        </p:blipFill>
        <p:spPr>
          <a:xfrm>
            <a:off x="10330526" y="3146192"/>
            <a:ext cx="1266169" cy="3173074"/>
          </a:xfrm>
          <a:prstGeom prst="rect">
            <a:avLst/>
          </a:prstGeom>
          <a:noFill/>
          <a:ln>
            <a:noFill/>
          </a:ln>
        </p:spPr>
      </p:pic>
      <p:sp>
        <p:nvSpPr>
          <p:cNvPr id="281" name="Google Shape;28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2024-04-10T11:05:12Z</dcterms:created>
  <dc:creator>Shakibajahromi,Bahareh</dc:creator>
</cp:coreProperties>
</file>