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313850"/>
  <p:embeddedFontLst>
    <p:embeddedFont>
      <p:font typeface="Libre Baskerville"/>
      <p:regular r:id="rId15"/>
      <p:bold r:id="rId16"/>
      <p:italic r:id="rId17"/>
    </p:embeddedFont>
    <p:embeddedFont>
      <p:font typeface="Century Gothic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2" roundtripDataSignature="AMtx7mg9B/QRtTMYvJJuINJnrreLQ+Vx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ibreBaskerville-regular.fntdata"/><Relationship Id="rId14" Type="http://schemas.openxmlformats.org/officeDocument/2006/relationships/slide" Target="slides/slide9.xml"/><Relationship Id="rId17" Type="http://schemas.openxmlformats.org/officeDocument/2006/relationships/font" Target="fonts/LibreBaskerville-italic.fntdata"/><Relationship Id="rId16" Type="http://schemas.openxmlformats.org/officeDocument/2006/relationships/font" Target="fonts/LibreBaskerville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enturyGothic-bold.fntdata"/><Relationship Id="rId6" Type="http://schemas.openxmlformats.org/officeDocument/2006/relationships/slide" Target="slides/slide1.xml"/><Relationship Id="rId18" Type="http://schemas.openxmlformats.org/officeDocument/2006/relationships/font" Target="fonts/CenturyGothi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" name="Google Shape;32;p1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" name="Google Shape;45;p2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" name="Google Shape;46;p2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894631568_0_4:notes"/>
          <p:cNvSpPr txBox="1"/>
          <p:nvPr>
            <p:ph idx="1" type="body"/>
          </p:nvPr>
        </p:nvSpPr>
        <p:spPr>
          <a:xfrm>
            <a:off x="685800" y="4424085"/>
            <a:ext cx="5486400" cy="4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1968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g11894631568_0_4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" name="Google Shape;62;p10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540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0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" name="Google Shape;70;p11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" name="Google Shape;71;p11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3" name="Google Shape;83;p12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100">
                <a:latin typeface="Libre Baskerville"/>
                <a:ea typeface="Libre Baskerville"/>
                <a:cs typeface="Libre Baskerville"/>
                <a:sym typeface="Libre Baskerville"/>
              </a:rPr>
              <a:t>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2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2" name="Google Shape;92;p13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3" name="Google Shape;93;p13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3" name="Google Shape;103;p14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4" name="Google Shape;104;p14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:notes"/>
          <p:cNvSpPr/>
          <p:nvPr>
            <p:ph idx="2" type="sldImg"/>
          </p:nvPr>
        </p:nvSpPr>
        <p:spPr>
          <a:xfrm>
            <a:off x="327025" y="700088"/>
            <a:ext cx="6203950" cy="34909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7" name="Google Shape;117;p15:notes"/>
          <p:cNvSpPr txBox="1"/>
          <p:nvPr>
            <p:ph idx="1" type="body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8" name="Google Shape;118;p15:notes"/>
          <p:cNvSpPr txBox="1"/>
          <p:nvPr>
            <p:ph idx="12" type="sldNum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type="title"/>
          </p:nvPr>
        </p:nvSpPr>
        <p:spPr>
          <a:xfrm>
            <a:off x="457200" y="7774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" type="body"/>
          </p:nvPr>
        </p:nvSpPr>
        <p:spPr>
          <a:xfrm>
            <a:off x="457200" y="1771650"/>
            <a:ext cx="82296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/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"/>
          <p:cNvSpPr txBox="1"/>
          <p:nvPr>
            <p:ph idx="1" type="body"/>
          </p:nvPr>
        </p:nvSpPr>
        <p:spPr>
          <a:xfrm>
            <a:off x="457200" y="1749028"/>
            <a:ext cx="4038600" cy="310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" name="Google Shape;18;p7"/>
          <p:cNvSpPr txBox="1"/>
          <p:nvPr>
            <p:ph idx="2" type="body"/>
          </p:nvPr>
        </p:nvSpPr>
        <p:spPr>
          <a:xfrm>
            <a:off x="4648200" y="1749028"/>
            <a:ext cx="4038600" cy="310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b="1" sz="40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/>
          <p:nvPr>
            <p:ph type="title"/>
          </p:nvPr>
        </p:nvSpPr>
        <p:spPr>
          <a:xfrm>
            <a:off x="420688" y="641510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1" type="body"/>
          </p:nvPr>
        </p:nvSpPr>
        <p:spPr>
          <a:xfrm>
            <a:off x="3575050" y="920884"/>
            <a:ext cx="5111750" cy="40511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" name="Google Shape;25;p8"/>
          <p:cNvSpPr txBox="1"/>
          <p:nvPr>
            <p:ph idx="2" type="body"/>
          </p:nvPr>
        </p:nvSpPr>
        <p:spPr>
          <a:xfrm>
            <a:off x="420688" y="1601629"/>
            <a:ext cx="3008313" cy="31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/>
          <p:nvPr>
            <p:ph type="title"/>
          </p:nvPr>
        </p:nvSpPr>
        <p:spPr>
          <a:xfrm>
            <a:off x="1792288" y="3829050"/>
            <a:ext cx="5486400" cy="4257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/>
          <p:nvPr>
            <p:ph idx="2" type="pic"/>
          </p:nvPr>
        </p:nvSpPr>
        <p:spPr>
          <a:xfrm>
            <a:off x="1792288" y="685800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9"/>
          <p:cNvSpPr txBox="1"/>
          <p:nvPr>
            <p:ph idx="1" type="body"/>
          </p:nvPr>
        </p:nvSpPr>
        <p:spPr>
          <a:xfrm>
            <a:off x="1792288" y="4254817"/>
            <a:ext cx="5486400" cy="602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"/>
          <p:cNvSpPr txBox="1"/>
          <p:nvPr>
            <p:ph idx="1" type="body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arxiv.org/abs/1803.09010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19.png"/><Relationship Id="rId7" Type="http://schemas.openxmlformats.org/officeDocument/2006/relationships/image" Target="../media/image16.jpg"/><Relationship Id="rId8" Type="http://schemas.openxmlformats.org/officeDocument/2006/relationships/hyperlink" Target="https://youtu.be/ns9_39gAQ5E?si=yM81cbRWM3AMnCt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7458" y="4726154"/>
            <a:ext cx="1701578" cy="33798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"/>
          <p:cNvSpPr txBox="1"/>
          <p:nvPr>
            <p:ph type="title"/>
          </p:nvPr>
        </p:nvSpPr>
        <p:spPr>
          <a:xfrm>
            <a:off x="0" y="1605797"/>
            <a:ext cx="6711698" cy="45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3600"/>
              <a:buFont typeface="Arial"/>
              <a:buNone/>
            </a:pPr>
            <a:r>
              <a:rPr lang="en-US" sz="3600">
                <a:latin typeface="Century Gothic"/>
                <a:ea typeface="Century Gothic"/>
                <a:cs typeface="Century Gothic"/>
                <a:sym typeface="Century Gothic"/>
              </a:rPr>
              <a:t>Curating Human-Robotics Training Datasets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1"/>
          <p:cNvSpPr txBox="1"/>
          <p:nvPr/>
        </p:nvSpPr>
        <p:spPr>
          <a:xfrm>
            <a:off x="457201" y="1836751"/>
            <a:ext cx="5001767" cy="855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5700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1"/>
          <p:cNvSpPr txBox="1"/>
          <p:nvPr/>
        </p:nvSpPr>
        <p:spPr>
          <a:xfrm>
            <a:off x="1193370" y="2571750"/>
            <a:ext cx="4515666" cy="1868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4443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AI-Ready Data: Navigating the Dynamic Frontier of Metadata and Ontologies 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April 15 2024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Maria Esteva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Texas Advanced Computing Center </a:t>
            </a:r>
            <a:endParaRPr b="0" i="0" sz="25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98989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788E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"/>
          <p:cNvSpPr txBox="1"/>
          <p:nvPr/>
        </p:nvSpPr>
        <p:spPr>
          <a:xfrm>
            <a:off x="5327374" y="2743200"/>
            <a:ext cx="3364276" cy="1486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788E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322" y="4606864"/>
            <a:ext cx="574516" cy="50803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"/>
          <p:cNvSpPr txBox="1"/>
          <p:nvPr/>
        </p:nvSpPr>
        <p:spPr>
          <a:xfrm>
            <a:off x="1534603" y="4625982"/>
            <a:ext cx="1701578" cy="461665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GCR-Community Embedded Robotics</a:t>
            </a:r>
            <a:endParaRPr/>
          </a:p>
        </p:txBody>
      </p:sp>
      <p:sp>
        <p:nvSpPr>
          <p:cNvPr id="41" name="Google Shape;41;p1"/>
          <p:cNvSpPr txBox="1"/>
          <p:nvPr/>
        </p:nvSpPr>
        <p:spPr>
          <a:xfrm>
            <a:off x="6711697" y="4625982"/>
            <a:ext cx="1637174" cy="461665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Living and Working with Robots</a:t>
            </a:r>
            <a:endParaRPr/>
          </a:p>
        </p:txBody>
      </p:sp>
      <p:pic>
        <p:nvPicPr>
          <p:cNvPr id="42" name="Google Shape;4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1509" y="1239122"/>
            <a:ext cx="2257549" cy="30081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building with people walking&#10;&#10;Description automatically generated with medium confidence" id="48" name="Google Shape;4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494" y="429184"/>
            <a:ext cx="7999012" cy="31022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" y="3346704"/>
            <a:ext cx="7562088" cy="172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1894631568_0_4"/>
          <p:cNvSpPr txBox="1"/>
          <p:nvPr>
            <p:ph type="title"/>
          </p:nvPr>
        </p:nvSpPr>
        <p:spPr>
          <a:xfrm>
            <a:off x="137160" y="484632"/>
            <a:ext cx="8942832" cy="873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ct val="74074"/>
              <a:buFont typeface="Arial"/>
              <a:buNone/>
            </a:pPr>
            <a:r>
              <a:rPr lang="en-US" sz="3600">
                <a:latin typeface="Century Gothic"/>
                <a:ea typeface="Century Gothic"/>
                <a:cs typeface="Century Gothic"/>
                <a:sym typeface="Century Gothic"/>
              </a:rPr>
              <a:t>Curation Challenges for H-R Training Data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g11894631568_0_4"/>
          <p:cNvSpPr txBox="1"/>
          <p:nvPr/>
        </p:nvSpPr>
        <p:spPr>
          <a:xfrm>
            <a:off x="252310" y="1472540"/>
            <a:ext cx="3235041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Ethics and human participants.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quality.</a:t>
            </a:r>
            <a:endParaRPr/>
          </a:p>
          <a:p>
            <a:pPr indent="-285750" lvl="6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documentation.</a:t>
            </a:r>
            <a:endParaRPr/>
          </a:p>
          <a:p>
            <a:pPr indent="-285750" lvl="6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Large data publication and access.</a:t>
            </a:r>
            <a:endParaRPr/>
          </a:p>
        </p:txBody>
      </p:sp>
      <p:pic>
        <p:nvPicPr>
          <p:cNvPr id="56" name="Google Shape;56;g11894631568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7164" y="1326862"/>
            <a:ext cx="5433015" cy="11112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7" name="Google Shape;57;g11894631568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392" y="2655450"/>
            <a:ext cx="1863525" cy="14693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A robot with legs and a body on a floor&#10;&#10;Description automatically generated" id="58" name="Google Shape;58;g11894631568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7351" y="2748582"/>
            <a:ext cx="2784403" cy="12619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9" name="Google Shape;59;g11894631568_0_4"/>
          <p:cNvSpPr txBox="1"/>
          <p:nvPr/>
        </p:nvSpPr>
        <p:spPr>
          <a:xfrm>
            <a:off x="252310" y="4320998"/>
            <a:ext cx="66599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E36C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Shape the design of data and metadata, and the systems that we create to represent, preserve and provide access</a:t>
            </a:r>
            <a:r>
              <a:rPr b="0" i="0" lang="en-US" sz="1400" u="none" cap="none" strike="noStrik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278969" y="627719"/>
            <a:ext cx="8407831" cy="8702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Ethics and Human Participants Data</a:t>
            </a:r>
            <a:endParaRPr/>
          </a:p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123985" y="1497926"/>
            <a:ext cx="6028841" cy="3384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75630"/>
              <a:buChar char="•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Robots are deployed in social settings.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88235"/>
              <a:buChar char="–"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Lack of protocol for studies conducted in the “wild.”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88235"/>
              <a:buChar char="–"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Incidental participants can opt-out.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75630"/>
              <a:buChar char="•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 disciplinary views about sharing human subjects’ data.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88235"/>
              <a:buChar char="–"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 PII risks of different data types in a dataset. 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88235"/>
              <a:buChar char="–"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Informed consent for sharing individual data types.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88235"/>
              <a:buNone/>
            </a:pPr>
            <a:r>
              <a:t/>
            </a:r>
            <a:endParaRPr i="1" sz="240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9056" y="1637411"/>
            <a:ext cx="2137744" cy="255143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619932"/>
            <a:ext cx="8229600" cy="728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Data Quality</a:t>
            </a:r>
            <a:endParaRPr/>
          </a:p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185980" y="1348353"/>
            <a:ext cx="4584929" cy="3795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Diverse meanings.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User feedback.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Domain specific practices.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Data quality statement.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Completeness of multi-modal datasets.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Data annotation. 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Qualitative coding.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Dataset performance and use cases.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Link to research software.</a:t>
            </a:r>
            <a:endParaRPr/>
          </a:p>
          <a:p>
            <a:pPr indent="0" lvl="1" marL="5715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5715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/>
          </a:p>
        </p:txBody>
      </p:sp>
      <p:sp>
        <p:nvSpPr>
          <p:cNvPr id="75" name="Google Shape;75;p11"/>
          <p:cNvSpPr/>
          <p:nvPr/>
        </p:nvSpPr>
        <p:spPr>
          <a:xfrm>
            <a:off x="5136719" y="765550"/>
            <a:ext cx="1797803" cy="1711351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5340618" y="2666600"/>
            <a:ext cx="1507211" cy="153838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6714787" y="1875779"/>
            <a:ext cx="1402304" cy="139194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1"/>
          <p:cNvSpPr/>
          <p:nvPr/>
        </p:nvSpPr>
        <p:spPr>
          <a:xfrm>
            <a:off x="6934522" y="3401174"/>
            <a:ext cx="1507211" cy="1538389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1"/>
          <p:cNvSpPr/>
          <p:nvPr/>
        </p:nvSpPr>
        <p:spPr>
          <a:xfrm>
            <a:off x="6987916" y="619932"/>
            <a:ext cx="1129175" cy="1122393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8203784" y="2883091"/>
            <a:ext cx="886109" cy="769257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Data Documentation</a:t>
            </a:r>
            <a:endParaRPr/>
          </a:p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201477" y="1394848"/>
            <a:ext cx="4602997" cy="3462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No standards for </a:t>
            </a:r>
            <a:r>
              <a:rPr lang="en-US"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H-R </a:t>
            </a: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datasets.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Trends in </a:t>
            </a:r>
            <a:r>
              <a:rPr lang="en-US"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robotics</a:t>
            </a: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 datasets representation.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Repository metadata is insufficient.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Modular data report.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41176"/>
              <a:buChar char="–"/>
            </a:pPr>
            <a:r>
              <a:rPr lang="en-US" sz="2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Datasheets for Datasets.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41176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Technical provenance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Extent of documentation.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41176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Relevant to the study.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41176"/>
              <a:buNone/>
            </a:pPr>
            <a:r>
              <a:t/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533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41176"/>
              <a:buNone/>
            </a:pPr>
            <a:r>
              <a:t/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ct val="137254"/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screenshot of a computer&#10;&#10;Description automatically generated" id="88" name="Google Shape;8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4474" y="1394848"/>
            <a:ext cx="4138049" cy="251839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2"/>
          <p:cNvSpPr txBox="1"/>
          <p:nvPr/>
        </p:nvSpPr>
        <p:spPr>
          <a:xfrm>
            <a:off x="5114442" y="4107051"/>
            <a:ext cx="37040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DROID dataset introduced in Github https://droid-dataset.github.io/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/>
          <p:nvPr>
            <p:ph type="title"/>
          </p:nvPr>
        </p:nvSpPr>
        <p:spPr>
          <a:xfrm>
            <a:off x="309966" y="457200"/>
            <a:ext cx="8376834" cy="1177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Large Data Publication and Access</a:t>
            </a:r>
            <a:endParaRPr/>
          </a:p>
        </p:txBody>
      </p:sp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0" y="1543792"/>
            <a:ext cx="4746171" cy="3599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Disciplinary practices.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9310"/>
              <a:buChar char="–"/>
            </a:pPr>
            <a:r>
              <a:rPr lang="en-US" sz="2900">
                <a:latin typeface="Century Gothic"/>
                <a:ea typeface="Century Gothic"/>
                <a:cs typeface="Century Gothic"/>
                <a:sym typeface="Century Gothic"/>
              </a:rPr>
              <a:t>Bundle: data, documentation, benchmarks, use cases, and code. 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9310"/>
              <a:buChar char="–"/>
            </a:pPr>
            <a:r>
              <a:rPr lang="en-US" sz="2900">
                <a:latin typeface="Century Gothic"/>
                <a:ea typeface="Century Gothic"/>
                <a:cs typeface="Century Gothic"/>
                <a:sym typeface="Century Gothic"/>
              </a:rPr>
              <a:t>Components are dispersed.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Institutional repositories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857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Storage and access limitations.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Hybrid storage approach.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857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Texas Data Repository and Texas ACC.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857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Still a compartmentalized system.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90000"/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4746171" y="1770681"/>
            <a:ext cx="2409371" cy="2914650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6317339" y="3009419"/>
            <a:ext cx="1157517" cy="998708"/>
          </a:xfrm>
          <a:prstGeom prst="roundRect">
            <a:avLst>
              <a:gd fmla="val 1666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E5B8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8075601" y="3009419"/>
            <a:ext cx="816426" cy="998708"/>
          </a:xfrm>
          <a:prstGeom prst="can">
            <a:avLst>
              <a:gd fmla="val 25000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7583713" y="3428944"/>
            <a:ext cx="261257" cy="15965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type="title"/>
          </p:nvPr>
        </p:nvSpPr>
        <p:spPr>
          <a:xfrm>
            <a:off x="263471" y="604434"/>
            <a:ext cx="8423329" cy="790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600">
                <a:latin typeface="Century Gothic"/>
                <a:ea typeface="Century Gothic"/>
                <a:cs typeface="Century Gothic"/>
                <a:sym typeface="Century Gothic"/>
              </a:rPr>
              <a:t>H-R Data and Metadata Model  </a:t>
            </a:r>
            <a:endParaRPr/>
          </a:p>
        </p:txBody>
      </p:sp>
      <p:pic>
        <p:nvPicPr>
          <p:cNvPr descr="A screenshot of a document&#10;&#10;Description automatically generated" id="107" name="Google Shape;107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6172" y="1434010"/>
            <a:ext cx="1823530" cy="170836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4"/>
          <p:cNvSpPr txBox="1"/>
          <p:nvPr/>
        </p:nvSpPr>
        <p:spPr>
          <a:xfrm>
            <a:off x="2084299" y="3321571"/>
            <a:ext cx="362546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 individual studies.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Metadata elements emerge.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system to retrieve data in context.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 Language Model to interrogate datasets. </a:t>
            </a: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152462" y="1574188"/>
            <a:ext cx="2107000" cy="1643435"/>
          </a:xfrm>
          <a:prstGeom prst="roundRect">
            <a:avLst>
              <a:gd fmla="val 1666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422027" y="2823114"/>
            <a:ext cx="1567870" cy="1113941"/>
          </a:xfrm>
          <a:prstGeom prst="roundRect">
            <a:avLst>
              <a:gd fmla="val 16667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2084298" y="1341285"/>
            <a:ext cx="2786742" cy="1800945"/>
          </a:xfrm>
          <a:prstGeom prst="roundRect">
            <a:avLst>
              <a:gd fmla="val 16667" name="adj"/>
            </a:avLst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EO4J Database Query Tutorial" id="112" name="Google Shape;11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9332" y="2779828"/>
            <a:ext cx="2540000" cy="14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/>
        </p:nvSpPr>
        <p:spPr>
          <a:xfrm>
            <a:off x="5811864" y="4706566"/>
            <a:ext cx="2874936" cy="436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5979333" y="4221432"/>
            <a:ext cx="287493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many sessions has the experiment? How many robots are in session 2? Show me session’s 2 video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r>
              <a:rPr b="0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View Demo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>
            <p:ph type="title"/>
          </p:nvPr>
        </p:nvSpPr>
        <p:spPr>
          <a:xfrm>
            <a:off x="301658" y="457200"/>
            <a:ext cx="8385142" cy="8123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600">
                <a:latin typeface="Century Gothic"/>
                <a:ea typeface="Century Gothic"/>
                <a:cs typeface="Century Gothic"/>
                <a:sym typeface="Century Gothic"/>
              </a:rPr>
              <a:t>Ongoing Work</a:t>
            </a:r>
            <a:endParaRPr/>
          </a:p>
        </p:txBody>
      </p:sp>
      <p:sp>
        <p:nvSpPr>
          <p:cNvPr id="121" name="Google Shape;121;p15"/>
          <p:cNvSpPr txBox="1"/>
          <p:nvPr>
            <p:ph idx="1" type="body"/>
          </p:nvPr>
        </p:nvSpPr>
        <p:spPr>
          <a:xfrm>
            <a:off x="1" y="1366578"/>
            <a:ext cx="4989795" cy="3319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Data dictionary consensus: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Consolidation of terms.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How do we describe… a robot?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Knowledge system: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Infrastructure. 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Find convergence.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AI ready metadata to improve description and understanding of H-R systems.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ct val="80357"/>
              <a:buNone/>
            </a:pPr>
            <a:r>
              <a:t/>
            </a:r>
            <a:endParaRPr/>
          </a:p>
        </p:txBody>
      </p:sp>
      <p:pic>
        <p:nvPicPr>
          <p:cNvPr descr="A screenshot of a computer&#10;&#10;Description automatically generated" id="122" name="Google Shape;12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3783" y="960423"/>
            <a:ext cx="3851305" cy="32226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6-9 White Backgroud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