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Old Standard TT"/>
      <p:regular r:id="rId28"/>
      <p:bold r:id="rId29"/>
      <p: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948B88-21A2-4500-83F3-6B1DBD730253}">
  <a:tblStyle styleId="{76948B88-21A2-4500-83F3-6B1DBD73025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OldStandardTT-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ldStandardTT-bold.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OldStandardTT-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atacommons.tdai.osu.edu/dataset.xhtml?persistentId=doi:10.5072/FK2/QOHJGD" TargetMode="External"/><Relationship Id="rId3" Type="http://schemas.openxmlformats.org/officeDocument/2006/relationships/hyperlink" Target="https://datacommons.tdai.osu.edu/dataset.xhtml?persistentId=doi:10.5072/FK2/ZIFDTJ" TargetMode="External"/><Relationship Id="rId4" Type="http://schemas.openxmlformats.org/officeDocument/2006/relationships/hyperlink" Target="https://bgnn.tulane.edu/hdrweb/hdr/imagemetadata/" TargetMode="External"/><Relationship Id="rId5" Type="http://schemas.openxmlformats.org/officeDocument/2006/relationships/hyperlink" Target="https://datacommons.tdai.osu.edu/dataset.xhtml?persistentId=doi:10.5072/FK2/KLN3C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cc21ead409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cc21ead409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cbf5a6c85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cbf5a6c85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cbf5a6c85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cbf5a6c85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cbf5a6c85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cbf5a6c85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cbf5a6c85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cbf5a6c85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cbf5a6c85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cbf5a6c85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cc21ead40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cc21ead40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cc21ead409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cc21ead409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cbf5a6c85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cbf5a6c85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bc1daf5865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bc1daf5865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cbf5a6c85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cbf5a6c85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8ff91d0b37_0_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8ff91d0b37_0_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cc21ead409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cc21ead409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8ff91d0b37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8ff91d0b37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8ff91d0b3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8ff91d0b3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8ff91d0b37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8ff91d0b37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an generic workflow for using image data with machine learning. Generally, we find that researchers want to select images, download images, process images, and analyze the outputs. The things they want to store are the inputs and outputs, but maybe not the intermediate parts. They want to select the images themselves, and we recommend writing a script so that it is reproducible, and they want to create custom code to analyze the results. The first processing step of a machine learning workflow on images usually starts with some sort of object detection and processing to create a cropped image, followed by another machine learning process, like segmentation, classification, or landmarking.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input files are stored on the OSU data commons. We have three currently: Image metadata (OPEN: </a:t>
            </a:r>
            <a:r>
              <a:rPr lang="en" u="sng">
                <a:solidFill>
                  <a:schemeClr val="hlink"/>
                </a:solidFill>
                <a:hlinkClick r:id="rId2"/>
              </a:rPr>
              <a:t>https://datacommons.tdai.osu.edu/dataset.xhtml?persistentId=doi:10.5072/FK2/QOHJGD</a:t>
            </a:r>
            <a:r>
              <a:rPr lang="en"/>
              <a:t>), Image Quality Metadata (OPEN: </a:t>
            </a:r>
            <a:r>
              <a:rPr lang="en" u="sng">
                <a:solidFill>
                  <a:schemeClr val="hlink"/>
                </a:solidFill>
                <a:hlinkClick r:id="rId3"/>
              </a:rPr>
              <a:t>https://datacommons.tdai.osu.edu/dataset.xhtml?persistentId=doi:10.5072/FK2/ZIFDTJ</a:t>
            </a:r>
            <a:r>
              <a:rPr lang="en"/>
              <a:t>), both of which were originally downloaded from here (OPEN: </a:t>
            </a:r>
            <a:r>
              <a:rPr lang="en" u="sng">
                <a:solidFill>
                  <a:schemeClr val="hlink"/>
                </a:solidFill>
                <a:hlinkClick r:id="rId4"/>
              </a:rPr>
              <a:t>https://bgnn.tulane.edu/hdrweb/hdr/imagemetadata/</a:t>
            </a:r>
            <a:r>
              <a:rPr lang="en"/>
              <a:t>); and Burress et al. 2017, which we’re using to help trim the dataset down to a study sample set (OPEN: </a:t>
            </a:r>
            <a:r>
              <a:rPr lang="en" u="sng">
                <a:solidFill>
                  <a:schemeClr val="hlink"/>
                </a:solidFill>
                <a:hlinkClick r:id="rId5"/>
              </a:rPr>
              <a:t>https://datacommons.tdai.osu.edu/dataset.xhtml?persistentId=doi:10.5072/FK2/KLN3CS</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not yet saved the outputs, but will before publication.</a:t>
            </a:r>
            <a:endParaRPr/>
          </a:p>
          <a:p>
            <a:pPr indent="0" lvl="0" marL="0" rtl="0" algn="l">
              <a:spcBef>
                <a:spcPts val="0"/>
              </a:spcBef>
              <a:spcAft>
                <a:spcPts val="0"/>
              </a:spcAft>
              <a:buNone/>
            </a:pPr>
            <a:br>
              <a:rPr lang="en"/>
            </a:b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8ff91d0b37_0_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8ff91d0b37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split these up into two workflows:</a:t>
            </a:r>
            <a:endParaRPr/>
          </a:p>
          <a:p>
            <a:pPr indent="0" lvl="0" marL="0" rtl="0" algn="l">
              <a:spcBef>
                <a:spcPts val="0"/>
              </a:spcBef>
              <a:spcAft>
                <a:spcPts val="0"/>
              </a:spcAft>
              <a:buNone/>
            </a:pPr>
            <a:r>
              <a:rPr lang="en"/>
              <a:t>The core workflow [CLICK], which contains the components and rules that are more general than the case study. For example, generally someone wanting to use the minnow image dataset will want to download images, they may want to use the drexel code to generate metadata, may want to modify it by creating a new version of the drexel_metadata_formatter, and may want to crop the image, and may want to use the segmentation model. What a new project will want to do themselves is select the images to download and analyze the outputs.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minnow trait repo calls the general workflow as well as the researcher’s own scripts. The fish use case, where we limited to minnows, is used to illustrate this workflow.</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bc1daf58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bc1daf58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split these up into two workflows:</a:t>
            </a:r>
            <a:endParaRPr/>
          </a:p>
          <a:p>
            <a:pPr indent="0" lvl="0" marL="0" rtl="0" algn="l">
              <a:spcBef>
                <a:spcPts val="0"/>
              </a:spcBef>
              <a:spcAft>
                <a:spcPts val="0"/>
              </a:spcAft>
              <a:buNone/>
            </a:pPr>
            <a:r>
              <a:rPr lang="en"/>
              <a:t>The core workflow [CLICK], which contains the components and rules that are more general than the case study. For example, generally someone wanting to use the minnow image dataset will want to download images, they may want to use the drexel code to generate metadata, may want to modify it by creating a new version of the drexel_metadata_formatter, and may want to crop the image, and may want to use the segmentation model. What a new project will want to do themselves is select the images to download and analyze the outputs.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minnow trait repo calls the general workflow as well as the researcher’s own scripts. The fish use case, where we limited to minnows, is used to illustrate this workflow.</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8d45b644fb_4_9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8d45b644fb_4_9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bc1daf5865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bc1daf586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0.jp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github.com/hdr-bgnn/BGNN_Core_Workflow" TargetMode="External"/><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github.com/hdr-bgnn/BGNN_Core_Workflow" TargetMode="External"/><Relationship Id="rId4" Type="http://schemas.openxmlformats.org/officeDocument/2006/relationships/hyperlink" Target="https://github.com/hdr-bgnn/Minnow_Segmented_Traits" TargetMode="External"/><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410800"/>
            <a:ext cx="8118600" cy="2157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FAIR, Modular and Reproducible ML Workflows for Domain Scientists:</a:t>
            </a:r>
            <a:br>
              <a:rPr lang="en"/>
            </a:br>
            <a:r>
              <a:rPr lang="en"/>
              <a:t>An Imageomics Case Study</a:t>
            </a:r>
            <a:endParaRPr/>
          </a:p>
        </p:txBody>
      </p:sp>
      <p:sp>
        <p:nvSpPr>
          <p:cNvPr id="60" name="Google Shape;60;p13"/>
          <p:cNvSpPr txBox="1"/>
          <p:nvPr>
            <p:ph idx="1" type="subTitle"/>
          </p:nvPr>
        </p:nvSpPr>
        <p:spPr>
          <a:xfrm>
            <a:off x="512700" y="3764439"/>
            <a:ext cx="8118600" cy="7875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 Meghan Balk • </a:t>
            </a:r>
            <a:r>
              <a:rPr lang="en" u="sng"/>
              <a:t>Hilmar Lapp</a:t>
            </a:r>
            <a:r>
              <a:rPr lang="en"/>
              <a:t> • John Bradley </a:t>
            </a:r>
            <a:endParaRPr/>
          </a:p>
          <a:p>
            <a:pPr indent="0" lvl="0" marL="0" rtl="0" algn="ctr">
              <a:spcBef>
                <a:spcPts val="0"/>
              </a:spcBef>
              <a:spcAft>
                <a:spcPts val="0"/>
              </a:spcAft>
              <a:buNone/>
            </a:pPr>
            <a:r>
              <a:rPr lang="en"/>
              <a:t> and the Imageomics Team</a:t>
            </a:r>
            <a:endParaRPr/>
          </a:p>
        </p:txBody>
      </p:sp>
      <p:pic>
        <p:nvPicPr>
          <p:cNvPr id="61" name="Google Shape;61;p13"/>
          <p:cNvPicPr preferRelativeResize="0"/>
          <p:nvPr/>
        </p:nvPicPr>
        <p:blipFill>
          <a:blip r:embed="rId3">
            <a:alphaModFix/>
          </a:blip>
          <a:stretch>
            <a:fillRect/>
          </a:stretch>
        </p:blipFill>
        <p:spPr>
          <a:xfrm>
            <a:off x="8060313" y="4216400"/>
            <a:ext cx="918963" cy="787499"/>
          </a:xfrm>
          <a:prstGeom prst="rect">
            <a:avLst/>
          </a:prstGeom>
          <a:noFill/>
          <a:ln>
            <a:noFill/>
          </a:ln>
        </p:spPr>
      </p:pic>
      <p:pic>
        <p:nvPicPr>
          <p:cNvPr id="62" name="Google Shape;62;p13"/>
          <p:cNvPicPr preferRelativeResize="0"/>
          <p:nvPr/>
        </p:nvPicPr>
        <p:blipFill>
          <a:blip r:embed="rId4">
            <a:alphaModFix/>
          </a:blip>
          <a:stretch>
            <a:fillRect/>
          </a:stretch>
        </p:blipFill>
        <p:spPr>
          <a:xfrm>
            <a:off x="103474" y="4150674"/>
            <a:ext cx="918948" cy="9189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2"/>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Role of Metadata &amp; Ontologies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3"/>
          <p:cNvSpPr txBox="1"/>
          <p:nvPr>
            <p:ph type="title"/>
          </p:nvPr>
        </p:nvSpPr>
        <p:spPr>
          <a:xfrm>
            <a:off x="109800" y="1373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FAIR workflows should have FAIR components</a:t>
            </a:r>
            <a:endParaRPr>
              <a:latin typeface="Arial"/>
              <a:ea typeface="Arial"/>
              <a:cs typeface="Arial"/>
              <a:sym typeface="Arial"/>
            </a:endParaRPr>
          </a:p>
        </p:txBody>
      </p:sp>
      <p:graphicFrame>
        <p:nvGraphicFramePr>
          <p:cNvPr id="208" name="Google Shape;208;p23"/>
          <p:cNvGraphicFramePr/>
          <p:nvPr/>
        </p:nvGraphicFramePr>
        <p:xfrm>
          <a:off x="-96925" y="793750"/>
          <a:ext cx="3000000" cy="3000000"/>
        </p:xfrm>
        <a:graphic>
          <a:graphicData uri="http://schemas.openxmlformats.org/drawingml/2006/table">
            <a:tbl>
              <a:tblPr>
                <a:noFill/>
                <a:tableStyleId>{76948B88-21A2-4500-83F3-6B1DBD730253}</a:tableStyleId>
              </a:tblPr>
              <a:tblGrid>
                <a:gridCol w="1051875"/>
                <a:gridCol w="663350"/>
                <a:gridCol w="1459375"/>
                <a:gridCol w="1478325"/>
                <a:gridCol w="1487800"/>
                <a:gridCol w="1478325"/>
                <a:gridCol w="1478325"/>
              </a:tblGrid>
              <a:tr h="310825">
                <a:tc rowSpan="2">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Principle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Levels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gridSpan="2">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Data and Metadata</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hMerge="1"/>
                <a:tc gridSpan="2">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Software</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 </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ML Models</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191550">
                <a:tc vMerge="1"/>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Wilkinson et al. 2016</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Barker et al. 2022</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r>
              <a:tr h="668600">
                <a:tc rowSpan="3">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Findable</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Data and metadata are assigned a globally unique identifier</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All metadata and data are available with the archives, which have a globally unique identifier (Table 1)</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Assigned a globally unique identifier</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All software have a globally unique identifier for their archive (Table 1)</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ML models are given a unique identifier and are versioned (Table 1)</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668600">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1.1</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Components of software representing levels of granularity are assigned distinct identifiers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Every release is given a new DOI by the archive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Revision included in DOI citation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549350">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1.2</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Different versions of the software are assigned distinct identifiers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Each version is given a unique identifier using Semantic Versioning</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Identifiable by commit hash from version control</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aphicFrame>
        <p:nvGraphicFramePr>
          <p:cNvPr id="213" name="Google Shape;213;p24"/>
          <p:cNvGraphicFramePr/>
          <p:nvPr/>
        </p:nvGraphicFramePr>
        <p:xfrm>
          <a:off x="-93300" y="-14450"/>
          <a:ext cx="3000000" cy="3000000"/>
        </p:xfrm>
        <a:graphic>
          <a:graphicData uri="http://schemas.openxmlformats.org/drawingml/2006/table">
            <a:tbl>
              <a:tblPr>
                <a:noFill/>
                <a:tableStyleId>{76948B88-21A2-4500-83F3-6B1DBD730253}</a:tableStyleId>
              </a:tblPr>
              <a:tblGrid>
                <a:gridCol w="850575"/>
                <a:gridCol w="545150"/>
                <a:gridCol w="1795150"/>
                <a:gridCol w="1485900"/>
                <a:gridCol w="1495425"/>
                <a:gridCol w="1485900"/>
                <a:gridCol w="1485900"/>
              </a:tblGrid>
              <a:tr h="476250">
                <a:tc rowSpan="2">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Principle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Levels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gridSpan="2">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Data and Metadata</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hMerge="1"/>
                <a:tc gridSpan="2">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Software</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 </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ML Models</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314325">
                <a:tc vMerge="1"/>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Wilkinson et al. 2016</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Barker et al. 2022</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r>
              <a:tr h="990600">
                <a:tc rowSpan="3">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F</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I</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N</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D</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A</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B</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L</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E</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Data are described by rich metadata</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All data items have associated metadata with the archive and in their repository</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Described by rich metadata</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All software have associated metadata in the archive and in their repository</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All models have associated metadata in the repository in the form of rich model cards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819150">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Metadata clearly and explicitly include the identifier of data or software they describe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Metadata includes provenance for training and base models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1857375">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Data and metadata are registered in a searchable resource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All image metadata are hosted by Fish-AIR, which is searchable, and they are in an archive; all image data are hosted by Fish-AIR, which is searchable, and retrievable from their metadata files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Metadata are FAIR, searchable, and indexable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Software container images are in the GitHub container registry</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Models are in Hugging Face repository, which is searchable by various model attributes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graphicFrame>
        <p:nvGraphicFramePr>
          <p:cNvPr id="218" name="Google Shape;218;p25"/>
          <p:cNvGraphicFramePr/>
          <p:nvPr/>
        </p:nvGraphicFramePr>
        <p:xfrm>
          <a:off x="0" y="152400"/>
          <a:ext cx="3000000" cy="3000000"/>
        </p:xfrm>
        <a:graphic>
          <a:graphicData uri="http://schemas.openxmlformats.org/drawingml/2006/table">
            <a:tbl>
              <a:tblPr>
                <a:noFill/>
                <a:tableStyleId>{76948B88-21A2-4500-83F3-6B1DBD730253}</a:tableStyleId>
              </a:tblPr>
              <a:tblGrid>
                <a:gridCol w="711475"/>
                <a:gridCol w="601750"/>
                <a:gridCol w="1820500"/>
                <a:gridCol w="1590675"/>
                <a:gridCol w="1419225"/>
                <a:gridCol w="1485900"/>
                <a:gridCol w="1514475"/>
              </a:tblGrid>
              <a:tr h="344200">
                <a:tc rowSpan="2">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Principle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Levels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gridSpan="2">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Data and Metadata</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hMerge="1"/>
                <a:tc gridSpan="2">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Software</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 </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ML Models</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314325">
                <a:tc vMerge="1"/>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Wilkinson et al. 2016</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Barker et al. 2022</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r>
              <a:tr h="1343025">
                <a:tc rowSpan="4">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A</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C</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C</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E</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S</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S</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I</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B</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L</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E</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Data and metadata are retrievable by identifier using a standardized communications protocol</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We bring in metadata and data from the archive using its unique identifier and import using WM and config file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Retrievable by identifier using a standardized communications protocol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Code from GitHub and container images are recruited using unique identifiers and container version by the workflow definition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Models and their weights are retrievable by a unique identifier by the workflow definition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647700">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1.1</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Protocol is open, free, universally implementable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Fish-AIR (repository) and Zenodo (archive) use HTTP(S) GET</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Protocol is HTTPS or Git version control</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819150">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1.2</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Protocol allows for authentication and authorisation, when necessary</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736600">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Metadata are accessible, even when data or software are no longer available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We have created a download to retrieve data and software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graphicFrame>
        <p:nvGraphicFramePr>
          <p:cNvPr id="223" name="Google Shape;223;p26"/>
          <p:cNvGraphicFramePr/>
          <p:nvPr/>
        </p:nvGraphicFramePr>
        <p:xfrm>
          <a:off x="0" y="50800"/>
          <a:ext cx="3000000" cy="3000000"/>
        </p:xfrm>
        <a:graphic>
          <a:graphicData uri="http://schemas.openxmlformats.org/drawingml/2006/table">
            <a:tbl>
              <a:tblPr>
                <a:noFill/>
                <a:tableStyleId>{76948B88-21A2-4500-83F3-6B1DBD730253}</a:tableStyleId>
              </a:tblPr>
              <a:tblGrid>
                <a:gridCol w="587300"/>
                <a:gridCol w="555700"/>
                <a:gridCol w="1370575"/>
                <a:gridCol w="2398900"/>
                <a:gridCol w="1218975"/>
                <a:gridCol w="1412925"/>
                <a:gridCol w="1599600"/>
              </a:tblGrid>
              <a:tr h="476250">
                <a:tc rowSpan="2">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Prin-</a:t>
                      </a:r>
                      <a:br>
                        <a:rPr lang="en" sz="1200">
                          <a:latin typeface="Times New Roman"/>
                          <a:ea typeface="Times New Roman"/>
                          <a:cs typeface="Times New Roman"/>
                          <a:sym typeface="Times New Roman"/>
                        </a:rPr>
                      </a:br>
                      <a:r>
                        <a:rPr lang="en" sz="1200">
                          <a:latin typeface="Times New Roman"/>
                          <a:ea typeface="Times New Roman"/>
                          <a:cs typeface="Times New Roman"/>
                          <a:sym typeface="Times New Roman"/>
                        </a:rPr>
                        <a:t>ciple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Levels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gridSpan="2">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Data and Metadata</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hMerge="1"/>
                <a:tc gridSpan="2">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Software</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 </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ML Models</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314325">
                <a:tc vMerge="1"/>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Wilkinson et al. 2016</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Barker et al. 2022</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r>
              <a:tr h="1171575">
                <a:tc rowSpan="3">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I</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N</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T</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E</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R</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O</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P</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E</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R</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A</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B</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L</a:t>
                      </a:r>
                      <a:br>
                        <a:rPr b="1" lang="en" sz="1200">
                          <a:latin typeface="Times New Roman"/>
                          <a:ea typeface="Times New Roman"/>
                          <a:cs typeface="Times New Roman"/>
                          <a:sym typeface="Times New Roman"/>
                        </a:rPr>
                      </a:br>
                      <a:r>
                        <a:rPr b="1" lang="en" sz="1200">
                          <a:latin typeface="Times New Roman"/>
                          <a:ea typeface="Times New Roman"/>
                          <a:cs typeface="Times New Roman"/>
                          <a:sym typeface="Times New Roman"/>
                        </a:rPr>
                        <a:t>E</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Data and metadata use a formal, accessible, shared language for knowledge representation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Metadata in a csv file that is readable; image data are retrieved from a URL</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Reads, writes, and exchanges data in a way that meets domain-relevant community standards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We read in and use the software through a WM that is available to the community and used in biological research</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Models are in PyTorch format</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1335650">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Data and metadata use vocabularies that follow FAIR principles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Vocabularies for metadata determined by the community (for the fish image metadata) or are from </a:t>
                      </a:r>
                      <a:r>
                        <a:rPr lang="en" sz="1200">
                          <a:solidFill>
                            <a:schemeClr val="dk1"/>
                          </a:solidFill>
                          <a:latin typeface="Times New Roman"/>
                          <a:ea typeface="Times New Roman"/>
                          <a:cs typeface="Times New Roman"/>
                          <a:sym typeface="Times New Roman"/>
                        </a:rPr>
                        <a:t>Dublin Core (DC), </a:t>
                      </a:r>
                      <a:r>
                        <a:rPr lang="en" sz="1200">
                          <a:latin typeface="Times New Roman"/>
                          <a:ea typeface="Times New Roman"/>
                          <a:cs typeface="Times New Roman"/>
                          <a:sym typeface="Times New Roman"/>
                        </a:rPr>
                        <a:t>Darwin Core (DwC), and Audiovisual Core (AC) and other biodiversity standards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965350">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Data and metadata includes qualified references to other data and metadata</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Metadata references the image data by URL; some metadata vocabularies from DwC</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Includes qualified references to other objects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gridSpan="2">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Software dependencies enumerated in requirement definitions (i.e., for python, R, external repositories, model weights, and all container images).</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c h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graphicFrame>
        <p:nvGraphicFramePr>
          <p:cNvPr id="228" name="Google Shape;228;p27"/>
          <p:cNvGraphicFramePr/>
          <p:nvPr/>
        </p:nvGraphicFramePr>
        <p:xfrm>
          <a:off x="0" y="457200"/>
          <a:ext cx="3000000" cy="3000000"/>
        </p:xfrm>
        <a:graphic>
          <a:graphicData uri="http://schemas.openxmlformats.org/drawingml/2006/table">
            <a:tbl>
              <a:tblPr>
                <a:noFill/>
                <a:tableStyleId>{76948B88-21A2-4500-83F3-6B1DBD730253}</a:tableStyleId>
              </a:tblPr>
              <a:tblGrid>
                <a:gridCol w="749375"/>
                <a:gridCol w="580550"/>
                <a:gridCol w="1698050"/>
                <a:gridCol w="1696425"/>
                <a:gridCol w="1419225"/>
                <a:gridCol w="1485900"/>
                <a:gridCol w="1514475"/>
              </a:tblGrid>
              <a:tr h="476250">
                <a:tc rowSpan="2">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Principle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Levels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gridSpan="2">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Data and Metadata</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hMerge="1"/>
                <a:tc gridSpan="2">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Software</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 </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ML Models</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314325">
                <a:tc vMerge="1"/>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Wilkinson et al. 2016</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Barker et al. 2022</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r>
              <a:tr h="1857375">
                <a:tc rowSpan="2">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R</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E</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U</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S</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A</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B</a:t>
                      </a:r>
                      <a:br>
                        <a:rPr b="1" lang="en" sz="1200">
                          <a:latin typeface="Times New Roman"/>
                          <a:ea typeface="Times New Roman"/>
                          <a:cs typeface="Times New Roman"/>
                          <a:sym typeface="Times New Roman"/>
                        </a:rPr>
                      </a:br>
                      <a:r>
                        <a:rPr b="1" lang="en" sz="1200">
                          <a:latin typeface="Times New Roman"/>
                          <a:ea typeface="Times New Roman"/>
                          <a:cs typeface="Times New Roman"/>
                          <a:sym typeface="Times New Roman"/>
                        </a:rPr>
                        <a:t>L</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E</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Data and metadata are richly described with a plurality of accurate and relevant attributes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Fish-AIR has image metadata and vocabulary documentation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Richly described with a plurality of accurate and relevant attributes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Software metadata includes authors/attribution, licensing, release version and data, mention other dependencies where necessary, and rich, informal descriptions (e.g., README files)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Rich metadata descriptions in the form of model cards, includes authors/attributions, licensing, and versioning in the form of commit hashes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819150">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1.1</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Data and metadata are released with a clear and accessible data usage license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All components, repositories, and archives have a license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Released with a clear and accessible data usage license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All software, repositories, and archives have a license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All models have a license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aphicFrame>
        <p:nvGraphicFramePr>
          <p:cNvPr id="233" name="Google Shape;233;p28"/>
          <p:cNvGraphicFramePr/>
          <p:nvPr/>
        </p:nvGraphicFramePr>
        <p:xfrm>
          <a:off x="0" y="457200"/>
          <a:ext cx="3000000" cy="3000000"/>
        </p:xfrm>
        <a:graphic>
          <a:graphicData uri="http://schemas.openxmlformats.org/drawingml/2006/table">
            <a:tbl>
              <a:tblPr>
                <a:noFill/>
                <a:tableStyleId>{76948B88-21A2-4500-83F3-6B1DBD730253}</a:tableStyleId>
              </a:tblPr>
              <a:tblGrid>
                <a:gridCol w="749375"/>
                <a:gridCol w="580550"/>
                <a:gridCol w="1698050"/>
                <a:gridCol w="1696425"/>
                <a:gridCol w="1419225"/>
                <a:gridCol w="1485900"/>
                <a:gridCol w="1514475"/>
              </a:tblGrid>
              <a:tr h="476250">
                <a:tc rowSpan="2">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Principle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rowSpan="2">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Levels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gridSpan="2">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Data and Metadata</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hMerge="1"/>
                <a:tc gridSpan="2">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Software</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 </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ML Models</a:t>
                      </a:r>
                      <a:endParaRPr b="1"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314325">
                <a:tc vMerge="1"/>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Wilkinson et al. 2016</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Barker et al. 2022</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Our Application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r>
              <a:tr h="1504950">
                <a:tc rowSpan="2">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R</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E</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U</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S</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A</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B</a:t>
                      </a:r>
                      <a:br>
                        <a:rPr b="1" lang="en" sz="1200">
                          <a:latin typeface="Times New Roman"/>
                          <a:ea typeface="Times New Roman"/>
                          <a:cs typeface="Times New Roman"/>
                          <a:sym typeface="Times New Roman"/>
                        </a:rPr>
                      </a:br>
                      <a:r>
                        <a:rPr b="1" lang="en" sz="1200">
                          <a:latin typeface="Times New Roman"/>
                          <a:ea typeface="Times New Roman"/>
                          <a:cs typeface="Times New Roman"/>
                          <a:sym typeface="Times New Roman"/>
                        </a:rPr>
                        <a:t>L</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E</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1.2</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Data and metadata are associated with detailed provenance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All image metadata include information of the hosting and data-governing institution</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Associated with detailed provenance</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All repositories, container images, and archived snapshots include information about authors and versioning; all GitHub repositories have CITATION.cff files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Metadata describes the software and data used to train the models to produce the weights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r h="1333500">
                <a:tc vMerge="1"/>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1.3</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Data and metadata meets domain-relevant standards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Image metadata format and vocabulary use domain-relevant standards (i.e., CSV, XML, DwC); image data use standard formats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Meets domain-relevant standards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Container images are dockerized and reusable by Singularity in HPC environments; YAML files define code dependencies</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Model cards are a Hugging Face standard, and PyTorch is a ML standard</a:t>
                      </a:r>
                      <a:endParaRPr sz="1200">
                        <a:latin typeface="Times New Roman"/>
                        <a:ea typeface="Times New Roman"/>
                        <a:cs typeface="Times New Roman"/>
                        <a:sym typeface="Times New Roman"/>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Takeaways:</a:t>
            </a:r>
            <a:endParaRPr>
              <a:latin typeface="Arial"/>
              <a:ea typeface="Arial"/>
              <a:cs typeface="Arial"/>
              <a:sym typeface="Arial"/>
            </a:endParaRPr>
          </a:p>
        </p:txBody>
      </p:sp>
      <p:pic>
        <p:nvPicPr>
          <p:cNvPr id="239" name="Google Shape;239;p29"/>
          <p:cNvPicPr preferRelativeResize="0"/>
          <p:nvPr/>
        </p:nvPicPr>
        <p:blipFill>
          <a:blip r:embed="rId3">
            <a:alphaModFix/>
          </a:blip>
          <a:stretch>
            <a:fillRect/>
          </a:stretch>
        </p:blipFill>
        <p:spPr>
          <a:xfrm>
            <a:off x="8060313" y="4216400"/>
            <a:ext cx="918963" cy="787499"/>
          </a:xfrm>
          <a:prstGeom prst="rect">
            <a:avLst/>
          </a:prstGeom>
          <a:noFill/>
          <a:ln>
            <a:noFill/>
          </a:ln>
        </p:spPr>
      </p:pic>
      <p:sp>
        <p:nvSpPr>
          <p:cNvPr id="240" name="Google Shape;240;p29"/>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Arial"/>
              <a:buChar char="●"/>
            </a:pPr>
            <a:r>
              <a:rPr lang="en">
                <a:latin typeface="Arial"/>
                <a:ea typeface="Arial"/>
                <a:cs typeface="Arial"/>
                <a:sym typeface="Arial"/>
              </a:rPr>
              <a:t>Metadata, and therefore metadata vocabularies and ontologies are foundational to achieving FAIR products</a:t>
            </a:r>
            <a:endParaRPr>
              <a:latin typeface="Arial"/>
              <a:ea typeface="Arial"/>
              <a:cs typeface="Arial"/>
              <a:sym typeface="Arial"/>
            </a:endParaRPr>
          </a:p>
          <a:p>
            <a:pPr indent="-342900" lvl="0" marL="457200" rtl="0" algn="l">
              <a:spcBef>
                <a:spcPts val="1000"/>
              </a:spcBef>
              <a:spcAft>
                <a:spcPts val="0"/>
              </a:spcAft>
              <a:buSzPts val="1800"/>
              <a:buFont typeface="Arial"/>
              <a:buChar char="●"/>
            </a:pPr>
            <a:r>
              <a:rPr lang="en">
                <a:latin typeface="Arial"/>
                <a:ea typeface="Arial"/>
                <a:cs typeface="Arial"/>
                <a:sym typeface="Arial"/>
              </a:rPr>
              <a:t>In contrast to data and software, the foundations for FAIR ML models are only just emerging</a:t>
            </a:r>
            <a:r>
              <a:rPr lang="en">
                <a:latin typeface="Arial"/>
                <a:ea typeface="Arial"/>
                <a:cs typeface="Arial"/>
                <a:sym typeface="Arial"/>
              </a:rPr>
              <a:t>:</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FAIR checklist</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Metadata standards and vocabularies</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Format standards promoting interoperability</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Model commons</a:t>
            </a:r>
            <a:endParaRPr>
              <a:latin typeface="Arial"/>
              <a:ea typeface="Arial"/>
              <a:cs typeface="Arial"/>
              <a:sym typeface="Arial"/>
            </a:endParaRPr>
          </a:p>
          <a:p>
            <a:pPr indent="-342900" lvl="0" marL="457200" rtl="0" algn="l">
              <a:spcBef>
                <a:spcPts val="1000"/>
              </a:spcBef>
              <a:spcAft>
                <a:spcPts val="1200"/>
              </a:spcAft>
              <a:buSzPts val="1800"/>
              <a:buFont typeface="Arial"/>
              <a:buChar char="●"/>
            </a:pPr>
            <a:r>
              <a:rPr lang="en">
                <a:latin typeface="Arial"/>
                <a:ea typeface="Arial"/>
                <a:cs typeface="Arial"/>
                <a:sym typeface="Arial"/>
              </a:rPr>
              <a:t>FAIR and Reproducible ML </a:t>
            </a:r>
            <a:r>
              <a:rPr i="1" lang="en">
                <a:latin typeface="Arial"/>
                <a:ea typeface="Arial"/>
                <a:cs typeface="Arial"/>
                <a:sym typeface="Arial"/>
              </a:rPr>
              <a:t>w</a:t>
            </a:r>
            <a:r>
              <a:rPr i="1" lang="en">
                <a:latin typeface="Arial"/>
                <a:ea typeface="Arial"/>
                <a:cs typeface="Arial"/>
                <a:sym typeface="Arial"/>
              </a:rPr>
              <a:t>orkflows</a:t>
            </a:r>
            <a:r>
              <a:rPr lang="en">
                <a:latin typeface="Arial"/>
                <a:ea typeface="Arial"/>
                <a:cs typeface="Arial"/>
                <a:sym typeface="Arial"/>
              </a:rPr>
              <a:t> are another step behind</a:t>
            </a:r>
            <a:endParaRPr>
              <a:latin typeface="Arial"/>
              <a:ea typeface="Arial"/>
              <a:cs typeface="Arial"/>
              <a:sym typeface="Arial"/>
            </a:endParaRPr>
          </a:p>
        </p:txBody>
      </p:sp>
      <p:pic>
        <p:nvPicPr>
          <p:cNvPr id="241" name="Google Shape;241;p29"/>
          <p:cNvPicPr preferRelativeResize="0"/>
          <p:nvPr/>
        </p:nvPicPr>
        <p:blipFill>
          <a:blip r:embed="rId4">
            <a:alphaModFix/>
          </a:blip>
          <a:stretch>
            <a:fillRect/>
          </a:stretch>
        </p:blipFill>
        <p:spPr>
          <a:xfrm>
            <a:off x="103474" y="4150674"/>
            <a:ext cx="918948" cy="9189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0"/>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Challenges &amp; Opportunities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1"/>
          <p:cNvSpPr txBox="1"/>
          <p:nvPr>
            <p:ph type="title"/>
          </p:nvPr>
        </p:nvSpPr>
        <p:spPr>
          <a:xfrm>
            <a:off x="311700" y="1882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Some suggestions for a FAIRR ML workflow checklist</a:t>
            </a:r>
            <a:endParaRPr>
              <a:latin typeface="Arial"/>
              <a:ea typeface="Arial"/>
              <a:cs typeface="Arial"/>
              <a:sym typeface="Arial"/>
            </a:endParaRPr>
          </a:p>
        </p:txBody>
      </p:sp>
      <p:sp>
        <p:nvSpPr>
          <p:cNvPr id="252" name="Google Shape;252;p31"/>
          <p:cNvSpPr txBox="1"/>
          <p:nvPr>
            <p:ph idx="1" type="body"/>
          </p:nvPr>
        </p:nvSpPr>
        <p:spPr>
          <a:xfrm>
            <a:off x="311700" y="801475"/>
            <a:ext cx="8520600" cy="4193100"/>
          </a:xfrm>
          <a:prstGeom prst="rect">
            <a:avLst/>
          </a:prstGeom>
        </p:spPr>
        <p:txBody>
          <a:bodyPr anchorCtr="0" anchor="t" bIns="91425" lIns="91425" spcFirstLastPara="1" rIns="91425" wrap="square" tIns="91425">
            <a:normAutofit fontScale="77500" lnSpcReduction="20000"/>
          </a:bodyPr>
          <a:lstStyle/>
          <a:p>
            <a:pPr indent="-317182" lvl="0" marL="457200" rtl="0" algn="l">
              <a:spcBef>
                <a:spcPts val="0"/>
              </a:spcBef>
              <a:spcAft>
                <a:spcPts val="0"/>
              </a:spcAft>
              <a:buSzPct val="100000"/>
              <a:buFont typeface="Arial"/>
              <a:buChar char="●"/>
            </a:pPr>
            <a:r>
              <a:rPr lang="en">
                <a:latin typeface="Arial"/>
                <a:ea typeface="Arial"/>
                <a:cs typeface="Arial"/>
                <a:sym typeface="Arial"/>
              </a:rPr>
              <a:t>Workflow definition</a:t>
            </a:r>
            <a:endParaRPr>
              <a:latin typeface="Arial"/>
              <a:ea typeface="Arial"/>
              <a:cs typeface="Arial"/>
              <a:sym typeface="Arial"/>
            </a:endParaRPr>
          </a:p>
          <a:p>
            <a:pPr indent="-297497" lvl="1" marL="914400" rtl="0" algn="l">
              <a:spcBef>
                <a:spcPts val="0"/>
              </a:spcBef>
              <a:spcAft>
                <a:spcPts val="0"/>
              </a:spcAft>
              <a:buSzPct val="100000"/>
              <a:buFont typeface="Arial"/>
              <a:buChar char="○"/>
            </a:pPr>
            <a:r>
              <a:rPr lang="en">
                <a:latin typeface="Arial"/>
                <a:ea typeface="Arial"/>
                <a:cs typeface="Arial"/>
                <a:sym typeface="Arial"/>
              </a:rPr>
              <a:t>Under version control and in an open repository</a:t>
            </a:r>
            <a:endParaRPr>
              <a:latin typeface="Arial"/>
              <a:ea typeface="Arial"/>
              <a:cs typeface="Arial"/>
              <a:sym typeface="Arial"/>
            </a:endParaRPr>
          </a:p>
          <a:p>
            <a:pPr indent="-297497" lvl="1" marL="914400" rtl="0" algn="l">
              <a:spcBef>
                <a:spcPts val="0"/>
              </a:spcBef>
              <a:spcAft>
                <a:spcPts val="0"/>
              </a:spcAft>
              <a:buSzPct val="100000"/>
              <a:buFont typeface="Arial"/>
              <a:buChar char="○"/>
            </a:pPr>
            <a:r>
              <a:rPr lang="en">
                <a:latin typeface="Arial"/>
                <a:ea typeface="Arial"/>
                <a:cs typeface="Arial"/>
                <a:sym typeface="Arial"/>
              </a:rPr>
              <a:t>Uses releases following semantic versioning for naming.</a:t>
            </a:r>
            <a:endParaRPr>
              <a:latin typeface="Arial"/>
              <a:ea typeface="Arial"/>
              <a:cs typeface="Arial"/>
              <a:sym typeface="Arial"/>
            </a:endParaRPr>
          </a:p>
          <a:p>
            <a:pPr indent="-317182" lvl="0" marL="457200" rtl="0" algn="l">
              <a:spcBef>
                <a:spcPts val="0"/>
              </a:spcBef>
              <a:spcAft>
                <a:spcPts val="0"/>
              </a:spcAft>
              <a:buSzPct val="100000"/>
              <a:buFont typeface="Arial"/>
              <a:buChar char="●"/>
            </a:pPr>
            <a:r>
              <a:rPr lang="en">
                <a:latin typeface="Arial"/>
                <a:ea typeface="Arial"/>
                <a:cs typeface="Arial"/>
                <a:sym typeface="Arial"/>
              </a:rPr>
              <a:t>Workflow components (tools, component workflows, etc) are FAIR:</a:t>
            </a:r>
            <a:endParaRPr>
              <a:latin typeface="Arial"/>
              <a:ea typeface="Arial"/>
              <a:cs typeface="Arial"/>
              <a:sym typeface="Arial"/>
            </a:endParaRPr>
          </a:p>
          <a:p>
            <a:pPr indent="-297497" lvl="1" marL="914400" rtl="0" algn="l">
              <a:spcBef>
                <a:spcPts val="0"/>
              </a:spcBef>
              <a:spcAft>
                <a:spcPts val="0"/>
              </a:spcAft>
              <a:buSzPct val="100000"/>
              <a:buFont typeface="Arial"/>
              <a:buChar char="○"/>
            </a:pPr>
            <a:r>
              <a:rPr lang="en">
                <a:latin typeface="Arial"/>
                <a:ea typeface="Arial"/>
                <a:cs typeface="Arial"/>
                <a:sym typeface="Arial"/>
              </a:rPr>
              <a:t>Under version control in an open repository;</a:t>
            </a:r>
            <a:endParaRPr>
              <a:latin typeface="Arial"/>
              <a:ea typeface="Arial"/>
              <a:cs typeface="Arial"/>
              <a:sym typeface="Arial"/>
            </a:endParaRPr>
          </a:p>
          <a:p>
            <a:pPr indent="-297497" lvl="1" marL="914400" rtl="0" algn="l">
              <a:spcBef>
                <a:spcPts val="0"/>
              </a:spcBef>
              <a:spcAft>
                <a:spcPts val="0"/>
              </a:spcAft>
              <a:buSzPct val="100000"/>
              <a:buFont typeface="Arial"/>
              <a:buChar char="○"/>
            </a:pPr>
            <a:r>
              <a:rPr lang="en">
                <a:latin typeface="Arial"/>
                <a:ea typeface="Arial"/>
                <a:cs typeface="Arial"/>
                <a:sym typeface="Arial"/>
              </a:rPr>
              <a:t>Associated with a globally unique identifier, and identified by version, ideally using releases following semantic versioning for naming</a:t>
            </a:r>
            <a:endParaRPr>
              <a:latin typeface="Arial"/>
              <a:ea typeface="Arial"/>
              <a:cs typeface="Arial"/>
              <a:sym typeface="Arial"/>
            </a:endParaRPr>
          </a:p>
          <a:p>
            <a:pPr indent="-297497" lvl="1" marL="914400" rtl="0" algn="l">
              <a:spcBef>
                <a:spcPts val="0"/>
              </a:spcBef>
              <a:spcAft>
                <a:spcPts val="0"/>
              </a:spcAft>
              <a:buSzPct val="100000"/>
              <a:buFont typeface="Arial"/>
              <a:buChar char="○"/>
            </a:pPr>
            <a:r>
              <a:rPr lang="en">
                <a:latin typeface="Arial"/>
                <a:ea typeface="Arial"/>
                <a:cs typeface="Arial"/>
                <a:sym typeface="Arial"/>
              </a:rPr>
              <a:t>Installable automatically by the workflow execution engine (published container image, or conda environment dependencies formally defined)</a:t>
            </a:r>
            <a:endParaRPr>
              <a:latin typeface="Arial"/>
              <a:ea typeface="Arial"/>
              <a:cs typeface="Arial"/>
              <a:sym typeface="Arial"/>
            </a:endParaRPr>
          </a:p>
          <a:p>
            <a:pPr indent="-297497" lvl="1" marL="914400" rtl="0" algn="l">
              <a:spcBef>
                <a:spcPts val="0"/>
              </a:spcBef>
              <a:spcAft>
                <a:spcPts val="0"/>
              </a:spcAft>
              <a:buSzPct val="100000"/>
              <a:buFont typeface="Arial"/>
              <a:buChar char="○"/>
            </a:pPr>
            <a:r>
              <a:rPr lang="en">
                <a:latin typeface="Arial"/>
                <a:ea typeface="Arial"/>
                <a:cs typeface="Arial"/>
                <a:sym typeface="Arial"/>
              </a:rPr>
              <a:t>Associated with metadata for provenance, citation etc. </a:t>
            </a:r>
            <a:endParaRPr>
              <a:latin typeface="Arial"/>
              <a:ea typeface="Arial"/>
              <a:cs typeface="Arial"/>
              <a:sym typeface="Arial"/>
            </a:endParaRPr>
          </a:p>
          <a:p>
            <a:pPr indent="-317182" lvl="0" marL="457200" rtl="0" algn="l">
              <a:spcBef>
                <a:spcPts val="0"/>
              </a:spcBef>
              <a:spcAft>
                <a:spcPts val="0"/>
              </a:spcAft>
              <a:buSzPct val="100000"/>
              <a:buFont typeface="Arial"/>
              <a:buChar char="●"/>
            </a:pPr>
            <a:r>
              <a:rPr lang="en">
                <a:latin typeface="Arial"/>
                <a:ea typeface="Arial"/>
                <a:cs typeface="Arial"/>
                <a:sym typeface="Arial"/>
              </a:rPr>
              <a:t>Data inputs are FAIR:</a:t>
            </a:r>
            <a:endParaRPr>
              <a:latin typeface="Arial"/>
              <a:ea typeface="Arial"/>
              <a:cs typeface="Arial"/>
              <a:sym typeface="Arial"/>
            </a:endParaRPr>
          </a:p>
          <a:p>
            <a:pPr indent="-297497" lvl="1" marL="914400" rtl="0" algn="l">
              <a:spcBef>
                <a:spcPts val="0"/>
              </a:spcBef>
              <a:spcAft>
                <a:spcPts val="0"/>
              </a:spcAft>
              <a:buSzPct val="100000"/>
              <a:buFont typeface="Arial"/>
              <a:buChar char="○"/>
            </a:pPr>
            <a:r>
              <a:rPr lang="en">
                <a:latin typeface="Arial"/>
                <a:ea typeface="Arial"/>
                <a:cs typeface="Arial"/>
                <a:sym typeface="Arial"/>
              </a:rPr>
              <a:t>Published under a common open content license (or at least one that permits free reuse for research)</a:t>
            </a:r>
            <a:endParaRPr>
              <a:latin typeface="Arial"/>
              <a:ea typeface="Arial"/>
              <a:cs typeface="Arial"/>
              <a:sym typeface="Arial"/>
            </a:endParaRPr>
          </a:p>
          <a:p>
            <a:pPr indent="-297497" lvl="1" marL="914400" rtl="0" algn="l">
              <a:spcBef>
                <a:spcPts val="0"/>
              </a:spcBef>
              <a:spcAft>
                <a:spcPts val="0"/>
              </a:spcAft>
              <a:buSzPct val="100000"/>
              <a:buFont typeface="Arial"/>
              <a:buChar char="○"/>
            </a:pPr>
            <a:r>
              <a:rPr lang="en">
                <a:latin typeface="Arial"/>
                <a:ea typeface="Arial"/>
                <a:cs typeface="Arial"/>
                <a:sym typeface="Arial"/>
              </a:rPr>
              <a:t>Available through fully automatable download, i.e., requiring no authentication or authorization steps that cannot be fully automated</a:t>
            </a:r>
            <a:endParaRPr>
              <a:latin typeface="Arial"/>
              <a:ea typeface="Arial"/>
              <a:cs typeface="Arial"/>
              <a:sym typeface="Arial"/>
            </a:endParaRPr>
          </a:p>
          <a:p>
            <a:pPr indent="-297497" lvl="1" marL="914400" rtl="0" algn="l">
              <a:spcBef>
                <a:spcPts val="0"/>
              </a:spcBef>
              <a:spcAft>
                <a:spcPts val="0"/>
              </a:spcAft>
              <a:buSzPct val="100000"/>
              <a:buFont typeface="Arial"/>
              <a:buChar char="○"/>
            </a:pPr>
            <a:r>
              <a:rPr lang="en">
                <a:latin typeface="Arial"/>
                <a:ea typeface="Arial"/>
                <a:cs typeface="Arial"/>
                <a:sym typeface="Arial"/>
              </a:rPr>
              <a:t>Associated with a globally unique identifier, and identified by version;</a:t>
            </a:r>
            <a:endParaRPr>
              <a:latin typeface="Arial"/>
              <a:ea typeface="Arial"/>
              <a:cs typeface="Arial"/>
              <a:sym typeface="Arial"/>
            </a:endParaRPr>
          </a:p>
          <a:p>
            <a:pPr indent="-297497" lvl="1" marL="914400" rtl="0" algn="l">
              <a:spcBef>
                <a:spcPts val="0"/>
              </a:spcBef>
              <a:spcAft>
                <a:spcPts val="0"/>
              </a:spcAft>
              <a:buSzPct val="100000"/>
              <a:buFont typeface="Arial"/>
              <a:buChar char="○"/>
            </a:pPr>
            <a:r>
              <a:rPr lang="en">
                <a:latin typeface="Arial"/>
                <a:ea typeface="Arial"/>
                <a:cs typeface="Arial"/>
                <a:sym typeface="Arial"/>
              </a:rPr>
              <a:t>Available in an interoperable and reusable standard format;</a:t>
            </a:r>
            <a:endParaRPr>
              <a:latin typeface="Arial"/>
              <a:ea typeface="Arial"/>
              <a:cs typeface="Arial"/>
              <a:sym typeface="Arial"/>
            </a:endParaRPr>
          </a:p>
          <a:p>
            <a:pPr indent="-297497" lvl="1" marL="914400" rtl="0" algn="l">
              <a:spcBef>
                <a:spcPts val="0"/>
              </a:spcBef>
              <a:spcAft>
                <a:spcPts val="0"/>
              </a:spcAft>
              <a:buSzPct val="100000"/>
              <a:buFont typeface="Arial"/>
              <a:buChar char="○"/>
            </a:pPr>
            <a:r>
              <a:rPr lang="en">
                <a:latin typeface="Arial"/>
                <a:ea typeface="Arial"/>
                <a:cs typeface="Arial"/>
                <a:sym typeface="Arial"/>
              </a:rPr>
              <a:t>Associated with provenance, citation, and other metadata using standard vocabularies and format.</a:t>
            </a:r>
            <a:endParaRPr>
              <a:latin typeface="Arial"/>
              <a:ea typeface="Arial"/>
              <a:cs typeface="Arial"/>
              <a:sym typeface="Arial"/>
            </a:endParaRPr>
          </a:p>
          <a:p>
            <a:pPr indent="-317182" lvl="0" marL="457200" rtl="0" algn="l">
              <a:spcBef>
                <a:spcPts val="0"/>
              </a:spcBef>
              <a:spcAft>
                <a:spcPts val="0"/>
              </a:spcAft>
              <a:buSzPct val="100000"/>
              <a:buFont typeface="Arial"/>
              <a:buChar char="●"/>
            </a:pPr>
            <a:r>
              <a:rPr lang="en">
                <a:latin typeface="Arial"/>
                <a:ea typeface="Arial"/>
                <a:cs typeface="Arial"/>
                <a:sym typeface="Arial"/>
              </a:rPr>
              <a:t>ML Models are FAIR:</a:t>
            </a:r>
            <a:endParaRPr>
              <a:latin typeface="Arial"/>
              <a:ea typeface="Arial"/>
              <a:cs typeface="Arial"/>
              <a:sym typeface="Arial"/>
            </a:endParaRPr>
          </a:p>
          <a:p>
            <a:pPr indent="-297497" lvl="1" marL="914400" rtl="0" algn="l">
              <a:spcBef>
                <a:spcPts val="0"/>
              </a:spcBef>
              <a:spcAft>
                <a:spcPts val="0"/>
              </a:spcAft>
              <a:buSzPct val="100000"/>
              <a:buFont typeface="Arial"/>
              <a:buChar char="○"/>
            </a:pPr>
            <a:r>
              <a:rPr lang="en">
                <a:latin typeface="Arial"/>
                <a:ea typeface="Arial"/>
                <a:cs typeface="Arial"/>
                <a:sym typeface="Arial"/>
              </a:rPr>
              <a:t>Under version control in an open repository such as HF;</a:t>
            </a:r>
            <a:endParaRPr>
              <a:latin typeface="Arial"/>
              <a:ea typeface="Arial"/>
              <a:cs typeface="Arial"/>
              <a:sym typeface="Arial"/>
            </a:endParaRPr>
          </a:p>
          <a:p>
            <a:pPr indent="-297497" lvl="1" marL="914400" rtl="0" algn="l">
              <a:spcBef>
                <a:spcPts val="0"/>
              </a:spcBef>
              <a:spcAft>
                <a:spcPts val="0"/>
              </a:spcAft>
              <a:buSzPct val="100000"/>
              <a:buFont typeface="Arial"/>
              <a:buChar char="○"/>
            </a:pPr>
            <a:r>
              <a:rPr lang="en">
                <a:latin typeface="Arial"/>
                <a:ea typeface="Arial"/>
                <a:cs typeface="Arial"/>
                <a:sym typeface="Arial"/>
              </a:rPr>
              <a:t>Identified by the workflow by version, ideally using releases following semantic versioning;</a:t>
            </a:r>
            <a:endParaRPr>
              <a:latin typeface="Arial"/>
              <a:ea typeface="Arial"/>
              <a:cs typeface="Arial"/>
              <a:sym typeface="Arial"/>
            </a:endParaRPr>
          </a:p>
          <a:p>
            <a:pPr indent="-297497" lvl="1" marL="914400" rtl="0" algn="l">
              <a:spcBef>
                <a:spcPts val="0"/>
              </a:spcBef>
              <a:spcAft>
                <a:spcPts val="0"/>
              </a:spcAft>
              <a:buSzPct val="100000"/>
              <a:buFont typeface="Arial"/>
              <a:buChar char="○"/>
            </a:pPr>
            <a:r>
              <a:rPr lang="en">
                <a:latin typeface="Arial"/>
                <a:ea typeface="Arial"/>
                <a:cs typeface="Arial"/>
                <a:sym typeface="Arial"/>
              </a:rPr>
              <a:t>Available under an open license;</a:t>
            </a:r>
            <a:endParaRPr>
              <a:latin typeface="Arial"/>
              <a:ea typeface="Arial"/>
              <a:cs typeface="Arial"/>
              <a:sym typeface="Arial"/>
            </a:endParaRPr>
          </a:p>
          <a:p>
            <a:pPr indent="-297497" lvl="1" marL="914400" rtl="0" algn="l">
              <a:spcBef>
                <a:spcPts val="0"/>
              </a:spcBef>
              <a:spcAft>
                <a:spcPts val="0"/>
              </a:spcAft>
              <a:buSzPct val="100000"/>
              <a:buFont typeface="Arial"/>
              <a:buChar char="○"/>
            </a:pPr>
            <a:r>
              <a:rPr lang="en">
                <a:latin typeface="Arial"/>
                <a:ea typeface="Arial"/>
                <a:cs typeface="Arial"/>
                <a:sym typeface="Arial"/>
              </a:rPr>
              <a:t>Available in a standard interoperable format (e.g., PyTorch)</a:t>
            </a:r>
            <a:endParaRPr>
              <a:latin typeface="Arial"/>
              <a:ea typeface="Arial"/>
              <a:cs typeface="Arial"/>
              <a:sym typeface="Arial"/>
            </a:endParaRPr>
          </a:p>
          <a:p>
            <a:pPr indent="-297497" lvl="1" marL="914400" rtl="0" algn="l">
              <a:spcBef>
                <a:spcPts val="0"/>
              </a:spcBef>
              <a:spcAft>
                <a:spcPts val="0"/>
              </a:spcAft>
              <a:buSzPct val="100000"/>
              <a:buFont typeface="Arial"/>
              <a:buChar char="○"/>
            </a:pPr>
            <a:r>
              <a:rPr lang="en">
                <a:latin typeface="Arial"/>
                <a:ea typeface="Arial"/>
                <a:cs typeface="Arial"/>
                <a:sym typeface="Arial"/>
              </a:rPr>
              <a:t>Associated with metadata, ideally in the form of Model Cards, and including provenance, citation, etc</a:t>
            </a:r>
            <a:endParaRPr>
              <a:latin typeface="Arial"/>
              <a:ea typeface="Arial"/>
              <a:cs typeface="Arial"/>
              <a:sym typeface="Arial"/>
            </a:endParaRPr>
          </a:p>
        </p:txBody>
      </p:sp>
      <p:pic>
        <p:nvPicPr>
          <p:cNvPr id="253" name="Google Shape;253;p31"/>
          <p:cNvPicPr preferRelativeResize="0"/>
          <p:nvPr/>
        </p:nvPicPr>
        <p:blipFill>
          <a:blip r:embed="rId3">
            <a:alphaModFix/>
          </a:blip>
          <a:stretch>
            <a:fillRect/>
          </a:stretch>
        </p:blipFill>
        <p:spPr>
          <a:xfrm>
            <a:off x="8060313" y="4216400"/>
            <a:ext cx="918963" cy="787499"/>
          </a:xfrm>
          <a:prstGeom prst="rect">
            <a:avLst/>
          </a:prstGeom>
          <a:noFill/>
          <a:ln>
            <a:noFill/>
          </a:ln>
        </p:spPr>
      </p:pic>
      <p:pic>
        <p:nvPicPr>
          <p:cNvPr id="254" name="Google Shape;254;p31"/>
          <p:cNvPicPr preferRelativeResize="0"/>
          <p:nvPr/>
        </p:nvPicPr>
        <p:blipFill>
          <a:blip r:embed="rId4">
            <a:alphaModFix/>
          </a:blip>
          <a:stretch>
            <a:fillRect/>
          </a:stretch>
        </p:blipFill>
        <p:spPr>
          <a:xfrm>
            <a:off x="103474" y="4150674"/>
            <a:ext cx="918948" cy="9189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Scope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2"/>
          <p:cNvSpPr txBox="1"/>
          <p:nvPr>
            <p:ph type="title"/>
          </p:nvPr>
        </p:nvSpPr>
        <p:spPr>
          <a:xfrm>
            <a:off x="6501350" y="2420475"/>
            <a:ext cx="2510100" cy="2386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Arial"/>
                <a:ea typeface="Arial"/>
                <a:cs typeface="Arial"/>
                <a:sym typeface="Arial"/>
              </a:rPr>
              <a:t>Connect with national and international community efforts</a:t>
            </a:r>
            <a:endParaRPr>
              <a:latin typeface="Arial"/>
              <a:ea typeface="Arial"/>
              <a:cs typeface="Arial"/>
              <a:sym typeface="Arial"/>
            </a:endParaRPr>
          </a:p>
        </p:txBody>
      </p:sp>
      <p:pic>
        <p:nvPicPr>
          <p:cNvPr id="260" name="Google Shape;260;p32"/>
          <p:cNvPicPr preferRelativeResize="0"/>
          <p:nvPr/>
        </p:nvPicPr>
        <p:blipFill>
          <a:blip r:embed="rId3">
            <a:alphaModFix/>
          </a:blip>
          <a:stretch>
            <a:fillRect/>
          </a:stretch>
        </p:blipFill>
        <p:spPr>
          <a:xfrm>
            <a:off x="-58075" y="1354525"/>
            <a:ext cx="6559427" cy="3788975"/>
          </a:xfrm>
          <a:prstGeom prst="rect">
            <a:avLst/>
          </a:prstGeom>
          <a:noFill/>
          <a:ln>
            <a:noFill/>
          </a:ln>
        </p:spPr>
      </p:pic>
      <p:pic>
        <p:nvPicPr>
          <p:cNvPr id="261" name="Google Shape;261;p32"/>
          <p:cNvPicPr preferRelativeResize="0"/>
          <p:nvPr/>
        </p:nvPicPr>
        <p:blipFill>
          <a:blip r:embed="rId4">
            <a:alphaModFix/>
          </a:blip>
          <a:stretch>
            <a:fillRect/>
          </a:stretch>
        </p:blipFill>
        <p:spPr>
          <a:xfrm>
            <a:off x="1961025" y="47400"/>
            <a:ext cx="7138123" cy="2129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Acknowledgements</a:t>
            </a:r>
            <a:endParaRPr>
              <a:latin typeface="Arial"/>
              <a:ea typeface="Arial"/>
              <a:cs typeface="Arial"/>
              <a:sym typeface="Arial"/>
            </a:endParaRPr>
          </a:p>
        </p:txBody>
      </p:sp>
      <p:sp>
        <p:nvSpPr>
          <p:cNvPr id="267" name="Google Shape;267;p33"/>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Arial"/>
              <a:buChar char="●"/>
            </a:pPr>
            <a:r>
              <a:rPr lang="en">
                <a:latin typeface="Arial"/>
                <a:ea typeface="Arial"/>
                <a:cs typeface="Arial"/>
                <a:sym typeface="Arial"/>
              </a:rPr>
              <a:t>Biology-Guided Neural Networks Teams</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Drexel: Jane Greenberg, Joel Pepper, David Breen, Kevin Karnani</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VT: Anuj Karpatne, M. Maruf</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Tulane: Hank Bart, Yasin Bakis, Bahadir Altintas, Xiaojun Wang, Dom Jebbia</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NEON: Paula Mabee, Chris Florian, Thibault Tabarin</a:t>
            </a:r>
            <a:endParaRPr>
              <a:latin typeface="Arial"/>
              <a:ea typeface="Arial"/>
              <a:cs typeface="Arial"/>
              <a:sym typeface="Arial"/>
            </a:endParaRPr>
          </a:p>
          <a:p>
            <a:pPr indent="0" lvl="0" marL="457200" rtl="0" algn="l">
              <a:spcBef>
                <a:spcPts val="1200"/>
              </a:spcBef>
              <a:spcAft>
                <a:spcPts val="0"/>
              </a:spcAft>
              <a:buNone/>
            </a:pPr>
            <a:r>
              <a:rPr lang="en">
                <a:latin typeface="Arial"/>
                <a:ea typeface="Arial"/>
                <a:cs typeface="Arial"/>
                <a:sym typeface="Arial"/>
              </a:rPr>
              <a:t>Balk et al, A FAIR and modular image-based workflow for knowledge discovery in the emerging field of imageomics. Methods in Ecology and Evolution, in press.</a:t>
            </a:r>
            <a:endParaRPr>
              <a:latin typeface="Arial"/>
              <a:ea typeface="Arial"/>
              <a:cs typeface="Arial"/>
              <a:sym typeface="Arial"/>
            </a:endParaRPr>
          </a:p>
          <a:p>
            <a:pPr indent="-342900" lvl="0" marL="457200" rtl="0" algn="l">
              <a:spcBef>
                <a:spcPts val="1200"/>
              </a:spcBef>
              <a:spcAft>
                <a:spcPts val="0"/>
              </a:spcAft>
              <a:buSzPts val="1800"/>
              <a:buFont typeface="Arial"/>
              <a:buChar char="●"/>
            </a:pPr>
            <a:r>
              <a:rPr lang="en">
                <a:latin typeface="Arial"/>
                <a:ea typeface="Arial"/>
                <a:cs typeface="Arial"/>
                <a:sym typeface="Arial"/>
              </a:rPr>
              <a:t>National Science Foundation</a:t>
            </a:r>
            <a:endParaRPr>
              <a:latin typeface="Arial"/>
              <a:ea typeface="Arial"/>
              <a:cs typeface="Arial"/>
              <a:sym typeface="Arial"/>
            </a:endParaRPr>
          </a:p>
        </p:txBody>
      </p:sp>
      <p:pic>
        <p:nvPicPr>
          <p:cNvPr id="268" name="Google Shape;268;p33"/>
          <p:cNvPicPr preferRelativeResize="0"/>
          <p:nvPr/>
        </p:nvPicPr>
        <p:blipFill>
          <a:blip r:embed="rId3">
            <a:alphaModFix/>
          </a:blip>
          <a:stretch>
            <a:fillRect/>
          </a:stretch>
        </p:blipFill>
        <p:spPr>
          <a:xfrm>
            <a:off x="8060313" y="4216400"/>
            <a:ext cx="918963" cy="787499"/>
          </a:xfrm>
          <a:prstGeom prst="rect">
            <a:avLst/>
          </a:prstGeom>
          <a:noFill/>
          <a:ln>
            <a:noFill/>
          </a:ln>
        </p:spPr>
      </p:pic>
      <p:pic>
        <p:nvPicPr>
          <p:cNvPr id="269" name="Google Shape;269;p33"/>
          <p:cNvPicPr preferRelativeResize="0"/>
          <p:nvPr/>
        </p:nvPicPr>
        <p:blipFill>
          <a:blip r:embed="rId4">
            <a:alphaModFix/>
          </a:blip>
          <a:stretch>
            <a:fillRect/>
          </a:stretch>
        </p:blipFill>
        <p:spPr>
          <a:xfrm>
            <a:off x="103474" y="4150674"/>
            <a:ext cx="918948" cy="9189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165750"/>
            <a:ext cx="8520600" cy="613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Arial"/>
                <a:ea typeface="Arial"/>
                <a:cs typeface="Arial"/>
                <a:sym typeface="Arial"/>
              </a:rPr>
              <a:t>FAIR and Reproducible W</a:t>
            </a:r>
            <a:r>
              <a:rPr lang="en">
                <a:latin typeface="Arial"/>
                <a:ea typeface="Arial"/>
                <a:cs typeface="Arial"/>
                <a:sym typeface="Arial"/>
              </a:rPr>
              <a:t>orkflows: Aims &amp; Benefits</a:t>
            </a:r>
            <a:endParaRPr>
              <a:latin typeface="Arial"/>
              <a:ea typeface="Arial"/>
              <a:cs typeface="Arial"/>
              <a:sym typeface="Arial"/>
            </a:endParaRPr>
          </a:p>
        </p:txBody>
      </p:sp>
      <p:sp>
        <p:nvSpPr>
          <p:cNvPr id="73" name="Google Shape;73;p15"/>
          <p:cNvSpPr txBox="1"/>
          <p:nvPr>
            <p:ph idx="1" type="body"/>
          </p:nvPr>
        </p:nvSpPr>
        <p:spPr>
          <a:xfrm>
            <a:off x="311700" y="836550"/>
            <a:ext cx="8520600" cy="3992100"/>
          </a:xfrm>
          <a:prstGeom prst="rect">
            <a:avLst/>
          </a:prstGeom>
        </p:spPr>
        <p:txBody>
          <a:bodyPr anchorCtr="0" anchor="t" bIns="91425" lIns="91425" spcFirstLastPara="1" rIns="91425" wrap="square" tIns="91425">
            <a:normAutofit fontScale="70000" lnSpcReduction="10000"/>
          </a:bodyPr>
          <a:lstStyle/>
          <a:p>
            <a:pPr indent="-335280" lvl="0" marL="457200" rtl="0" algn="l">
              <a:spcBef>
                <a:spcPts val="0"/>
              </a:spcBef>
              <a:spcAft>
                <a:spcPts val="0"/>
              </a:spcAft>
              <a:buClr>
                <a:schemeClr val="dk1"/>
              </a:buClr>
              <a:buSzPct val="100000"/>
              <a:buFont typeface="Arial"/>
              <a:buChar char="●"/>
            </a:pPr>
            <a:r>
              <a:rPr b="1" lang="en" sz="2400">
                <a:latin typeface="Arial"/>
                <a:ea typeface="Arial"/>
                <a:cs typeface="Arial"/>
                <a:sym typeface="Arial"/>
              </a:rPr>
              <a:t>Repeatability, r</a:t>
            </a:r>
            <a:r>
              <a:rPr b="1" lang="en" sz="2400">
                <a:solidFill>
                  <a:schemeClr val="dk1"/>
                </a:solidFill>
                <a:latin typeface="Arial"/>
                <a:ea typeface="Arial"/>
                <a:cs typeface="Arial"/>
                <a:sym typeface="Arial"/>
              </a:rPr>
              <a:t>eproducibility, and reuse</a:t>
            </a:r>
            <a:r>
              <a:rPr lang="en" sz="2400">
                <a:solidFill>
                  <a:schemeClr val="dk1"/>
                </a:solidFill>
                <a:latin typeface="Arial"/>
                <a:ea typeface="Arial"/>
                <a:cs typeface="Arial"/>
                <a:sym typeface="Arial"/>
              </a:rPr>
              <a:t> of workflows</a:t>
            </a:r>
            <a:endParaRPr sz="2400">
              <a:latin typeface="Arial"/>
              <a:ea typeface="Arial"/>
              <a:cs typeface="Arial"/>
              <a:sym typeface="Arial"/>
            </a:endParaRPr>
          </a:p>
          <a:p>
            <a:pPr indent="-335280" lvl="1" marL="914400" rtl="0" algn="l">
              <a:spcBef>
                <a:spcPts val="0"/>
              </a:spcBef>
              <a:spcAft>
                <a:spcPts val="0"/>
              </a:spcAft>
              <a:buClr>
                <a:schemeClr val="dk1"/>
              </a:buClr>
              <a:buSzPct val="100000"/>
              <a:buFont typeface="Arial"/>
              <a:buChar char="○"/>
            </a:pPr>
            <a:r>
              <a:rPr lang="en" sz="2400">
                <a:solidFill>
                  <a:schemeClr val="dk1"/>
                </a:solidFill>
                <a:latin typeface="Arial"/>
                <a:ea typeface="Arial"/>
                <a:cs typeface="Arial"/>
                <a:sym typeface="Arial"/>
              </a:rPr>
              <a:t>Automatically recreat</a:t>
            </a:r>
            <a:r>
              <a:rPr lang="en" sz="2400">
                <a:latin typeface="Arial"/>
                <a:ea typeface="Arial"/>
                <a:cs typeface="Arial"/>
                <a:sym typeface="Arial"/>
              </a:rPr>
              <a:t>e</a:t>
            </a:r>
            <a:r>
              <a:rPr lang="en" sz="2400">
                <a:solidFill>
                  <a:schemeClr val="dk1"/>
                </a:solidFill>
                <a:latin typeface="Arial"/>
                <a:ea typeface="Arial"/>
                <a:cs typeface="Arial"/>
                <a:sym typeface="Arial"/>
              </a:rPr>
              <a:t> the results end-to-end</a:t>
            </a:r>
            <a:endParaRPr sz="2400">
              <a:solidFill>
                <a:schemeClr val="dk1"/>
              </a:solidFill>
              <a:latin typeface="Arial"/>
              <a:ea typeface="Arial"/>
              <a:cs typeface="Arial"/>
              <a:sym typeface="Arial"/>
            </a:endParaRPr>
          </a:p>
          <a:p>
            <a:pPr indent="-335280" lvl="1" marL="914400" rtl="0" algn="l">
              <a:spcBef>
                <a:spcPts val="0"/>
              </a:spcBef>
              <a:spcAft>
                <a:spcPts val="0"/>
              </a:spcAft>
              <a:buClr>
                <a:schemeClr val="dk1"/>
              </a:buClr>
              <a:buSzPct val="100000"/>
              <a:buFont typeface="Arial"/>
              <a:buChar char="○"/>
            </a:pPr>
            <a:r>
              <a:rPr lang="en" sz="2400">
                <a:solidFill>
                  <a:schemeClr val="dk1"/>
                </a:solidFill>
                <a:latin typeface="Arial"/>
                <a:ea typeface="Arial"/>
                <a:cs typeface="Arial"/>
                <a:sym typeface="Arial"/>
              </a:rPr>
              <a:t>Document precisely how, in an standard declarat</a:t>
            </a:r>
            <a:r>
              <a:rPr lang="en" sz="2400">
                <a:latin typeface="Arial"/>
                <a:ea typeface="Arial"/>
                <a:cs typeface="Arial"/>
                <a:sym typeface="Arial"/>
              </a:rPr>
              <a:t>ive</a:t>
            </a:r>
            <a:r>
              <a:rPr lang="en" sz="2400">
                <a:solidFill>
                  <a:schemeClr val="dk1"/>
                </a:solidFill>
                <a:latin typeface="Arial"/>
                <a:ea typeface="Arial"/>
                <a:cs typeface="Arial"/>
                <a:sym typeface="Arial"/>
              </a:rPr>
              <a:t> </a:t>
            </a:r>
            <a:r>
              <a:rPr lang="en" sz="2400">
                <a:latin typeface="Arial"/>
                <a:ea typeface="Arial"/>
                <a:cs typeface="Arial"/>
                <a:sym typeface="Arial"/>
              </a:rPr>
              <a:t>and </a:t>
            </a:r>
            <a:r>
              <a:rPr lang="en" sz="2400">
                <a:solidFill>
                  <a:schemeClr val="dk1"/>
                </a:solidFill>
                <a:latin typeface="Arial"/>
                <a:ea typeface="Arial"/>
                <a:cs typeface="Arial"/>
                <a:sym typeface="Arial"/>
              </a:rPr>
              <a:t>executable </a:t>
            </a:r>
            <a:r>
              <a:rPr lang="en" sz="2400">
                <a:latin typeface="Arial"/>
                <a:ea typeface="Arial"/>
                <a:cs typeface="Arial"/>
                <a:sym typeface="Arial"/>
              </a:rPr>
              <a:t>format</a:t>
            </a:r>
            <a:endParaRPr sz="2400">
              <a:latin typeface="Arial"/>
              <a:ea typeface="Arial"/>
              <a:cs typeface="Arial"/>
              <a:sym typeface="Arial"/>
            </a:endParaRPr>
          </a:p>
          <a:p>
            <a:pPr indent="-335280" lvl="1" marL="914400" rtl="0" algn="l">
              <a:spcBef>
                <a:spcPts val="0"/>
              </a:spcBef>
              <a:spcAft>
                <a:spcPts val="0"/>
              </a:spcAft>
              <a:buSzPct val="100000"/>
              <a:buFont typeface="Arial"/>
              <a:buChar char="○"/>
            </a:pPr>
            <a:r>
              <a:rPr lang="en" sz="2400">
                <a:latin typeface="Arial"/>
                <a:ea typeface="Arial"/>
                <a:cs typeface="Arial"/>
                <a:sym typeface="Arial"/>
              </a:rPr>
              <a:t>Empower domain scientists to modify</a:t>
            </a:r>
            <a:endParaRPr sz="2400">
              <a:latin typeface="Arial"/>
              <a:ea typeface="Arial"/>
              <a:cs typeface="Arial"/>
              <a:sym typeface="Arial"/>
            </a:endParaRPr>
          </a:p>
          <a:p>
            <a:pPr indent="-335280" lvl="1" marL="914400" rtl="0" algn="l">
              <a:spcBef>
                <a:spcPts val="0"/>
              </a:spcBef>
              <a:spcAft>
                <a:spcPts val="0"/>
              </a:spcAft>
              <a:buSzPct val="100000"/>
              <a:buFont typeface="Arial"/>
              <a:buChar char="○"/>
            </a:pPr>
            <a:r>
              <a:rPr lang="en" sz="2400">
                <a:latin typeface="Arial"/>
                <a:ea typeface="Arial"/>
                <a:cs typeface="Arial"/>
                <a:sym typeface="Arial"/>
              </a:rPr>
              <a:t>Reuse of ML workflows, including as the core of domain science workflows</a:t>
            </a:r>
            <a:endParaRPr sz="900">
              <a:latin typeface="Arial"/>
              <a:ea typeface="Arial"/>
              <a:cs typeface="Arial"/>
              <a:sym typeface="Arial"/>
            </a:endParaRPr>
          </a:p>
          <a:p>
            <a:pPr indent="-335280" lvl="0" marL="457200" rtl="0" algn="l">
              <a:spcBef>
                <a:spcPts val="1000"/>
              </a:spcBef>
              <a:spcAft>
                <a:spcPts val="0"/>
              </a:spcAft>
              <a:buSzPct val="100000"/>
              <a:buFont typeface="Arial"/>
              <a:buChar char="●"/>
            </a:pPr>
            <a:r>
              <a:rPr b="1" lang="en" sz="2400">
                <a:latin typeface="Arial"/>
                <a:ea typeface="Arial"/>
                <a:cs typeface="Arial"/>
                <a:sym typeface="Arial"/>
              </a:rPr>
              <a:t>Interoperability</a:t>
            </a:r>
            <a:r>
              <a:rPr lang="en" sz="2400">
                <a:latin typeface="Arial"/>
                <a:ea typeface="Arial"/>
                <a:cs typeface="Arial"/>
                <a:sym typeface="Arial"/>
              </a:rPr>
              <a:t> across compute environments</a:t>
            </a:r>
            <a:endParaRPr sz="2400">
              <a:latin typeface="Arial"/>
              <a:ea typeface="Arial"/>
              <a:cs typeface="Arial"/>
              <a:sym typeface="Arial"/>
            </a:endParaRPr>
          </a:p>
          <a:p>
            <a:pPr indent="-335280" lvl="1" marL="914400" rtl="0" algn="l">
              <a:spcBef>
                <a:spcPts val="0"/>
              </a:spcBef>
              <a:spcAft>
                <a:spcPts val="0"/>
              </a:spcAft>
              <a:buSzPct val="100000"/>
              <a:buFont typeface="Arial"/>
              <a:buChar char="○"/>
            </a:pPr>
            <a:r>
              <a:rPr lang="en" sz="2400">
                <a:latin typeface="Arial"/>
                <a:ea typeface="Arial"/>
                <a:cs typeface="Arial"/>
                <a:sym typeface="Arial"/>
              </a:rPr>
              <a:t>HPC cluster, SC facility, Jetstream VMs, AWS, … </a:t>
            </a:r>
            <a:endParaRPr sz="800">
              <a:latin typeface="Arial"/>
              <a:ea typeface="Arial"/>
              <a:cs typeface="Arial"/>
              <a:sym typeface="Arial"/>
            </a:endParaRPr>
          </a:p>
          <a:p>
            <a:pPr indent="-335280" lvl="0" marL="457200" rtl="0" algn="l">
              <a:spcBef>
                <a:spcPts val="1000"/>
              </a:spcBef>
              <a:spcAft>
                <a:spcPts val="0"/>
              </a:spcAft>
              <a:buSzPct val="100000"/>
              <a:buFont typeface="Arial"/>
              <a:buChar char="●"/>
            </a:pPr>
            <a:r>
              <a:rPr lang="en" sz="2400">
                <a:latin typeface="Arial"/>
                <a:ea typeface="Arial"/>
                <a:cs typeface="Arial"/>
                <a:sym typeface="Arial"/>
              </a:rPr>
              <a:t>FAIR-R workflows p</a:t>
            </a:r>
            <a:r>
              <a:rPr lang="en" sz="2400">
                <a:solidFill>
                  <a:schemeClr val="dk1"/>
                </a:solidFill>
                <a:latin typeface="Arial"/>
                <a:ea typeface="Arial"/>
                <a:cs typeface="Arial"/>
                <a:sym typeface="Arial"/>
              </a:rPr>
              <a:t>romote </a:t>
            </a:r>
            <a:r>
              <a:rPr b="1" lang="en" sz="2400">
                <a:latin typeface="Arial"/>
                <a:ea typeface="Arial"/>
                <a:cs typeface="Arial"/>
                <a:sym typeface="Arial"/>
              </a:rPr>
              <a:t>FAIR and modular workflow </a:t>
            </a:r>
            <a:r>
              <a:rPr b="1" lang="en" sz="2400">
                <a:solidFill>
                  <a:schemeClr val="dk1"/>
                </a:solidFill>
                <a:latin typeface="Arial"/>
                <a:ea typeface="Arial"/>
                <a:cs typeface="Arial"/>
                <a:sym typeface="Arial"/>
              </a:rPr>
              <a:t>components</a:t>
            </a:r>
            <a:endParaRPr b="1" sz="2400">
              <a:solidFill>
                <a:schemeClr val="dk1"/>
              </a:solidFill>
              <a:latin typeface="Arial"/>
              <a:ea typeface="Arial"/>
              <a:cs typeface="Arial"/>
              <a:sym typeface="Arial"/>
            </a:endParaRPr>
          </a:p>
          <a:p>
            <a:pPr indent="-335280" lvl="1" marL="914400" rtl="0" algn="l">
              <a:spcBef>
                <a:spcPts val="0"/>
              </a:spcBef>
              <a:spcAft>
                <a:spcPts val="0"/>
              </a:spcAft>
              <a:buSzPct val="100000"/>
              <a:buFont typeface="Arial"/>
              <a:buChar char="○"/>
            </a:pPr>
            <a:r>
              <a:rPr lang="en" sz="2400">
                <a:latin typeface="Arial"/>
                <a:ea typeface="Arial"/>
                <a:cs typeface="Arial"/>
                <a:sym typeface="Arial"/>
              </a:rPr>
              <a:t>Reusability and interoperability of workflow components</a:t>
            </a:r>
            <a:endParaRPr sz="2400">
              <a:latin typeface="Arial"/>
              <a:ea typeface="Arial"/>
              <a:cs typeface="Arial"/>
              <a:sym typeface="Arial"/>
            </a:endParaRPr>
          </a:p>
          <a:p>
            <a:pPr indent="-335280" lvl="1" marL="914400" rtl="0" algn="l">
              <a:spcBef>
                <a:spcPts val="0"/>
              </a:spcBef>
              <a:spcAft>
                <a:spcPts val="0"/>
              </a:spcAft>
              <a:buSzPct val="100000"/>
              <a:buFont typeface="Arial"/>
              <a:buChar char="○"/>
            </a:pPr>
            <a:r>
              <a:rPr lang="en" sz="2400">
                <a:latin typeface="Arial"/>
                <a:ea typeface="Arial"/>
                <a:cs typeface="Arial"/>
                <a:sym typeface="Arial"/>
              </a:rPr>
              <a:t>Findable and accessible components:</a:t>
            </a:r>
            <a:endParaRPr sz="2400">
              <a:latin typeface="Arial"/>
              <a:ea typeface="Arial"/>
              <a:cs typeface="Arial"/>
              <a:sym typeface="Arial"/>
            </a:endParaRPr>
          </a:p>
          <a:p>
            <a:pPr indent="-335280" lvl="2" marL="1371600" rtl="0" algn="l">
              <a:spcBef>
                <a:spcPts val="0"/>
              </a:spcBef>
              <a:spcAft>
                <a:spcPts val="0"/>
              </a:spcAft>
              <a:buSzPct val="100000"/>
              <a:buFont typeface="Arial"/>
              <a:buChar char="■"/>
            </a:pPr>
            <a:r>
              <a:rPr lang="en" sz="2400">
                <a:latin typeface="Arial"/>
                <a:ea typeface="Arial"/>
                <a:cs typeface="Arial"/>
                <a:sym typeface="Arial"/>
              </a:rPr>
              <a:t>Container or package registries</a:t>
            </a:r>
            <a:endParaRPr sz="2400">
              <a:latin typeface="Arial"/>
              <a:ea typeface="Arial"/>
              <a:cs typeface="Arial"/>
              <a:sym typeface="Arial"/>
            </a:endParaRPr>
          </a:p>
          <a:p>
            <a:pPr indent="-335280" lvl="2" marL="1371600" rtl="0" algn="l">
              <a:spcBef>
                <a:spcPts val="0"/>
              </a:spcBef>
              <a:spcAft>
                <a:spcPts val="0"/>
              </a:spcAft>
              <a:buSzPct val="100000"/>
              <a:buFont typeface="Arial"/>
              <a:buChar char="■"/>
            </a:pPr>
            <a:r>
              <a:rPr lang="en" sz="2400">
                <a:latin typeface="Arial"/>
                <a:ea typeface="Arial"/>
                <a:cs typeface="Arial"/>
                <a:sym typeface="Arial"/>
              </a:rPr>
              <a:t>FAIR model, FAIR code, FAIR data &amp; metadata</a:t>
            </a:r>
            <a:endParaRPr sz="2400">
              <a:latin typeface="Arial"/>
              <a:ea typeface="Arial"/>
              <a:cs typeface="Arial"/>
              <a:sym typeface="Arial"/>
            </a:endParaRPr>
          </a:p>
          <a:p>
            <a:pPr indent="-335280" lvl="2" marL="1371600" rtl="0" algn="l">
              <a:spcBef>
                <a:spcPts val="0"/>
              </a:spcBef>
              <a:spcAft>
                <a:spcPts val="0"/>
              </a:spcAft>
              <a:buSzPct val="100000"/>
              <a:buFont typeface="Arial"/>
              <a:buChar char="■"/>
            </a:pPr>
            <a:r>
              <a:rPr lang="en" sz="2400">
                <a:latin typeface="Arial"/>
                <a:ea typeface="Arial"/>
                <a:cs typeface="Arial"/>
                <a:sym typeface="Arial"/>
              </a:rPr>
              <a:t>Findable &amp; accessible through open repositories</a:t>
            </a:r>
            <a:endParaRPr sz="2400">
              <a:latin typeface="Arial"/>
              <a:ea typeface="Arial"/>
              <a:cs typeface="Arial"/>
              <a:sym typeface="Arial"/>
            </a:endParaRPr>
          </a:p>
        </p:txBody>
      </p:sp>
      <p:pic>
        <p:nvPicPr>
          <p:cNvPr id="74" name="Google Shape;74;p15"/>
          <p:cNvPicPr preferRelativeResize="0"/>
          <p:nvPr/>
        </p:nvPicPr>
        <p:blipFill>
          <a:blip r:embed="rId3">
            <a:alphaModFix/>
          </a:blip>
          <a:stretch>
            <a:fillRect/>
          </a:stretch>
        </p:blipFill>
        <p:spPr>
          <a:xfrm>
            <a:off x="8060313" y="4216400"/>
            <a:ext cx="918963" cy="787499"/>
          </a:xfrm>
          <a:prstGeom prst="rect">
            <a:avLst/>
          </a:prstGeom>
          <a:noFill/>
          <a:ln>
            <a:noFill/>
          </a:ln>
        </p:spPr>
      </p:pic>
      <p:pic>
        <p:nvPicPr>
          <p:cNvPr id="75" name="Google Shape;75;p15"/>
          <p:cNvPicPr preferRelativeResize="0"/>
          <p:nvPr/>
        </p:nvPicPr>
        <p:blipFill>
          <a:blip r:embed="rId4">
            <a:alphaModFix/>
          </a:blip>
          <a:stretch>
            <a:fillRect/>
          </a:stretch>
        </p:blipFill>
        <p:spPr>
          <a:xfrm>
            <a:off x="103474" y="4150674"/>
            <a:ext cx="918948" cy="9189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266400" y="77725"/>
            <a:ext cx="8611200" cy="91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600">
                <a:latin typeface="Arial"/>
                <a:ea typeface="Arial"/>
                <a:cs typeface="Arial"/>
                <a:sym typeface="Arial"/>
              </a:rPr>
              <a:t>Metadata standards for FAIR and Reproducible Workflows And T</a:t>
            </a:r>
            <a:r>
              <a:rPr lang="en" sz="2600">
                <a:latin typeface="Arial"/>
                <a:ea typeface="Arial"/>
                <a:cs typeface="Arial"/>
                <a:sym typeface="Arial"/>
              </a:rPr>
              <a:t>heir </a:t>
            </a:r>
            <a:r>
              <a:rPr lang="en" sz="2600">
                <a:latin typeface="Arial"/>
                <a:ea typeface="Arial"/>
                <a:cs typeface="Arial"/>
                <a:sym typeface="Arial"/>
              </a:rPr>
              <a:t>Components Enable Ecosystems</a:t>
            </a:r>
            <a:endParaRPr sz="2600">
              <a:latin typeface="Arial"/>
              <a:ea typeface="Arial"/>
              <a:cs typeface="Arial"/>
              <a:sym typeface="Arial"/>
            </a:endParaRPr>
          </a:p>
        </p:txBody>
      </p:sp>
      <p:pic>
        <p:nvPicPr>
          <p:cNvPr id="81" name="Google Shape;81;p16"/>
          <p:cNvPicPr preferRelativeResize="0"/>
          <p:nvPr/>
        </p:nvPicPr>
        <p:blipFill>
          <a:blip r:embed="rId3">
            <a:alphaModFix/>
          </a:blip>
          <a:stretch>
            <a:fillRect/>
          </a:stretch>
        </p:blipFill>
        <p:spPr>
          <a:xfrm>
            <a:off x="8060313" y="4216400"/>
            <a:ext cx="918963" cy="787499"/>
          </a:xfrm>
          <a:prstGeom prst="rect">
            <a:avLst/>
          </a:prstGeom>
          <a:noFill/>
          <a:ln>
            <a:noFill/>
          </a:ln>
        </p:spPr>
      </p:pic>
      <p:pic>
        <p:nvPicPr>
          <p:cNvPr id="82" name="Google Shape;82;p16"/>
          <p:cNvPicPr preferRelativeResize="0"/>
          <p:nvPr/>
        </p:nvPicPr>
        <p:blipFill>
          <a:blip r:embed="rId4">
            <a:alphaModFix/>
          </a:blip>
          <a:stretch>
            <a:fillRect/>
          </a:stretch>
        </p:blipFill>
        <p:spPr>
          <a:xfrm>
            <a:off x="103474" y="4150674"/>
            <a:ext cx="918948" cy="918948"/>
          </a:xfrm>
          <a:prstGeom prst="rect">
            <a:avLst/>
          </a:prstGeom>
          <a:noFill/>
          <a:ln>
            <a:noFill/>
          </a:ln>
        </p:spPr>
      </p:pic>
      <p:pic>
        <p:nvPicPr>
          <p:cNvPr id="83" name="Google Shape;83;p16"/>
          <p:cNvPicPr preferRelativeResize="0"/>
          <p:nvPr/>
        </p:nvPicPr>
        <p:blipFill>
          <a:blip r:embed="rId5">
            <a:alphaModFix/>
          </a:blip>
          <a:stretch>
            <a:fillRect/>
          </a:stretch>
        </p:blipFill>
        <p:spPr>
          <a:xfrm>
            <a:off x="1051775" y="1140675"/>
            <a:ext cx="7040451" cy="3863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cxnSp>
        <p:nvCxnSpPr>
          <p:cNvPr id="88" name="Google Shape;88;p17"/>
          <p:cNvCxnSpPr/>
          <p:nvPr/>
        </p:nvCxnSpPr>
        <p:spPr>
          <a:xfrm flipH="1">
            <a:off x="6712475" y="3398050"/>
            <a:ext cx="50700" cy="831900"/>
          </a:xfrm>
          <a:prstGeom prst="straightConnector1">
            <a:avLst/>
          </a:prstGeom>
          <a:noFill/>
          <a:ln cap="flat" cmpd="sng" w="9525">
            <a:solidFill>
              <a:schemeClr val="dk1"/>
            </a:solidFill>
            <a:prstDash val="solid"/>
            <a:round/>
            <a:headEnd len="med" w="med" type="none"/>
            <a:tailEnd len="med" w="med" type="none"/>
          </a:ln>
        </p:spPr>
      </p:cxnSp>
      <p:cxnSp>
        <p:nvCxnSpPr>
          <p:cNvPr id="89" name="Google Shape;89;p17"/>
          <p:cNvCxnSpPr/>
          <p:nvPr/>
        </p:nvCxnSpPr>
        <p:spPr>
          <a:xfrm>
            <a:off x="5815125" y="3376275"/>
            <a:ext cx="243300" cy="853500"/>
          </a:xfrm>
          <a:prstGeom prst="straightConnector1">
            <a:avLst/>
          </a:prstGeom>
          <a:noFill/>
          <a:ln cap="flat" cmpd="sng" w="9525">
            <a:solidFill>
              <a:schemeClr val="dk1"/>
            </a:solidFill>
            <a:prstDash val="solid"/>
            <a:round/>
            <a:headEnd len="med" w="med" type="none"/>
            <a:tailEnd len="med" w="med" type="none"/>
          </a:ln>
        </p:spPr>
      </p:cxnSp>
      <p:cxnSp>
        <p:nvCxnSpPr>
          <p:cNvPr id="90" name="Google Shape;90;p17"/>
          <p:cNvCxnSpPr/>
          <p:nvPr/>
        </p:nvCxnSpPr>
        <p:spPr>
          <a:xfrm>
            <a:off x="5666200" y="3372625"/>
            <a:ext cx="192300" cy="773700"/>
          </a:xfrm>
          <a:prstGeom prst="straightConnector1">
            <a:avLst/>
          </a:prstGeom>
          <a:noFill/>
          <a:ln cap="flat" cmpd="sng" w="9525">
            <a:solidFill>
              <a:schemeClr val="dk1"/>
            </a:solidFill>
            <a:prstDash val="solid"/>
            <a:round/>
            <a:headEnd len="med" w="med" type="none"/>
            <a:tailEnd len="med" w="med" type="none"/>
          </a:ln>
        </p:spPr>
      </p:cxnSp>
      <p:cxnSp>
        <p:nvCxnSpPr>
          <p:cNvPr id="91" name="Google Shape;91;p17"/>
          <p:cNvCxnSpPr/>
          <p:nvPr/>
        </p:nvCxnSpPr>
        <p:spPr>
          <a:xfrm>
            <a:off x="4723775" y="3399675"/>
            <a:ext cx="48900" cy="739500"/>
          </a:xfrm>
          <a:prstGeom prst="straightConnector1">
            <a:avLst/>
          </a:prstGeom>
          <a:noFill/>
          <a:ln cap="flat" cmpd="sng" w="9525">
            <a:solidFill>
              <a:schemeClr val="dk1"/>
            </a:solidFill>
            <a:prstDash val="solid"/>
            <a:round/>
            <a:headEnd len="med" w="med" type="none"/>
            <a:tailEnd len="med" w="med" type="none"/>
          </a:ln>
        </p:spPr>
      </p:cxnSp>
      <p:cxnSp>
        <p:nvCxnSpPr>
          <p:cNvPr id="92" name="Google Shape;92;p17"/>
          <p:cNvCxnSpPr/>
          <p:nvPr/>
        </p:nvCxnSpPr>
        <p:spPr>
          <a:xfrm>
            <a:off x="4578500" y="3377875"/>
            <a:ext cx="600" cy="744600"/>
          </a:xfrm>
          <a:prstGeom prst="straightConnector1">
            <a:avLst/>
          </a:prstGeom>
          <a:noFill/>
          <a:ln cap="flat" cmpd="sng" w="9525">
            <a:solidFill>
              <a:schemeClr val="dk1"/>
            </a:solidFill>
            <a:prstDash val="solid"/>
            <a:round/>
            <a:headEnd len="med" w="med" type="none"/>
            <a:tailEnd len="med" w="med" type="none"/>
          </a:ln>
        </p:spPr>
      </p:cxnSp>
      <p:cxnSp>
        <p:nvCxnSpPr>
          <p:cNvPr id="93" name="Google Shape;93;p17"/>
          <p:cNvCxnSpPr/>
          <p:nvPr/>
        </p:nvCxnSpPr>
        <p:spPr>
          <a:xfrm flipH="1">
            <a:off x="3473750" y="3396050"/>
            <a:ext cx="193800" cy="726600"/>
          </a:xfrm>
          <a:prstGeom prst="straightConnector1">
            <a:avLst/>
          </a:prstGeom>
          <a:noFill/>
          <a:ln cap="flat" cmpd="sng" w="9525">
            <a:solidFill>
              <a:schemeClr val="dk1"/>
            </a:solidFill>
            <a:prstDash val="solid"/>
            <a:round/>
            <a:headEnd len="med" w="med" type="none"/>
            <a:tailEnd len="med" w="med" type="none"/>
          </a:ln>
        </p:spPr>
      </p:cxnSp>
      <p:cxnSp>
        <p:nvCxnSpPr>
          <p:cNvPr id="94" name="Google Shape;94;p17"/>
          <p:cNvCxnSpPr/>
          <p:nvPr/>
        </p:nvCxnSpPr>
        <p:spPr>
          <a:xfrm flipH="1">
            <a:off x="3202675" y="3399675"/>
            <a:ext cx="308700" cy="726600"/>
          </a:xfrm>
          <a:prstGeom prst="straightConnector1">
            <a:avLst/>
          </a:prstGeom>
          <a:noFill/>
          <a:ln cap="flat" cmpd="sng" w="9525">
            <a:solidFill>
              <a:schemeClr val="dk1"/>
            </a:solidFill>
            <a:prstDash val="solid"/>
            <a:round/>
            <a:headEnd len="med" w="med" type="none"/>
            <a:tailEnd len="med" w="med" type="none"/>
          </a:ln>
        </p:spPr>
      </p:cxnSp>
      <p:cxnSp>
        <p:nvCxnSpPr>
          <p:cNvPr id="95" name="Google Shape;95;p17"/>
          <p:cNvCxnSpPr/>
          <p:nvPr/>
        </p:nvCxnSpPr>
        <p:spPr>
          <a:xfrm flipH="1">
            <a:off x="2094850" y="3406950"/>
            <a:ext cx="584700" cy="719100"/>
          </a:xfrm>
          <a:prstGeom prst="straightConnector1">
            <a:avLst/>
          </a:prstGeom>
          <a:noFill/>
          <a:ln cap="flat" cmpd="sng" w="9525">
            <a:solidFill>
              <a:schemeClr val="dk1"/>
            </a:solidFill>
            <a:prstDash val="solid"/>
            <a:round/>
            <a:headEnd len="med" w="med" type="none"/>
            <a:tailEnd len="med" w="med" type="none"/>
          </a:ln>
        </p:spPr>
      </p:cxnSp>
      <p:sp>
        <p:nvSpPr>
          <p:cNvPr id="96" name="Google Shape;96;p1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Domain R</a:t>
            </a:r>
            <a:r>
              <a:rPr lang="en">
                <a:latin typeface="Arial"/>
                <a:ea typeface="Arial"/>
                <a:cs typeface="Arial"/>
                <a:sym typeface="Arial"/>
              </a:rPr>
              <a:t>esearcher Workflow: Conceptual</a:t>
            </a:r>
            <a:endParaRPr>
              <a:latin typeface="Arial"/>
              <a:ea typeface="Arial"/>
              <a:cs typeface="Arial"/>
              <a:sym typeface="Arial"/>
            </a:endParaRPr>
          </a:p>
        </p:txBody>
      </p:sp>
      <p:sp>
        <p:nvSpPr>
          <p:cNvPr id="97" name="Google Shape;97;p17"/>
          <p:cNvSpPr/>
          <p:nvPr/>
        </p:nvSpPr>
        <p:spPr>
          <a:xfrm>
            <a:off x="2650500" y="2823300"/>
            <a:ext cx="4112700" cy="719100"/>
          </a:xfrm>
          <a:prstGeom prst="roundRect">
            <a:avLst>
              <a:gd fmla="val 16667" name="adj"/>
            </a:avLst>
          </a:prstGeom>
          <a:solidFill>
            <a:srgbClr val="FFE599"/>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Get Images, image ML (object detection, object crop, segmentation, </a:t>
            </a:r>
            <a:r>
              <a:rPr lang="en"/>
              <a:t>quantification of </a:t>
            </a:r>
            <a:r>
              <a:rPr lang="en"/>
              <a:t>segments), output data</a:t>
            </a:r>
            <a:endParaRPr/>
          </a:p>
        </p:txBody>
      </p:sp>
      <p:sp>
        <p:nvSpPr>
          <p:cNvPr id="98" name="Google Shape;98;p17"/>
          <p:cNvSpPr/>
          <p:nvPr/>
        </p:nvSpPr>
        <p:spPr>
          <a:xfrm>
            <a:off x="6874350" y="2823300"/>
            <a:ext cx="1818600" cy="615600"/>
          </a:xfrm>
          <a:prstGeom prst="diamond">
            <a:avLst/>
          </a:prstGeom>
          <a:solidFill>
            <a:srgbClr val="D5A6B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Analyze Data</a:t>
            </a:r>
            <a:endParaRPr/>
          </a:p>
        </p:txBody>
      </p:sp>
      <p:sp>
        <p:nvSpPr>
          <p:cNvPr id="99" name="Google Shape;99;p17"/>
          <p:cNvSpPr/>
          <p:nvPr/>
        </p:nvSpPr>
        <p:spPr>
          <a:xfrm>
            <a:off x="2293950" y="2064075"/>
            <a:ext cx="1590300" cy="615600"/>
          </a:xfrm>
          <a:prstGeom prst="diamond">
            <a:avLst/>
          </a:prstGeom>
          <a:solidFill>
            <a:srgbClr val="D5A6B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Filter Images</a:t>
            </a:r>
            <a:endParaRPr/>
          </a:p>
          <a:p>
            <a:pPr indent="0" lvl="0" marL="0" rtl="0" algn="l">
              <a:spcBef>
                <a:spcPts val="0"/>
              </a:spcBef>
              <a:spcAft>
                <a:spcPts val="0"/>
              </a:spcAft>
              <a:buNone/>
            </a:pPr>
            <a:r>
              <a:t/>
            </a:r>
            <a:endParaRPr/>
          </a:p>
        </p:txBody>
      </p:sp>
      <p:sp>
        <p:nvSpPr>
          <p:cNvPr id="100" name="Google Shape;100;p17"/>
          <p:cNvSpPr/>
          <p:nvPr/>
        </p:nvSpPr>
        <p:spPr>
          <a:xfrm>
            <a:off x="6805200" y="3588350"/>
            <a:ext cx="1956900" cy="556500"/>
          </a:xfrm>
          <a:prstGeom prst="triangle">
            <a:avLst>
              <a:gd fmla="val 50000" name="adj"/>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Output Files</a:t>
            </a:r>
            <a:endParaRPr/>
          </a:p>
          <a:p>
            <a:pPr indent="0" lvl="0" marL="0" rtl="0" algn="ctr">
              <a:spcBef>
                <a:spcPts val="0"/>
              </a:spcBef>
              <a:spcAft>
                <a:spcPts val="0"/>
              </a:spcAft>
              <a:buNone/>
            </a:pPr>
            <a:r>
              <a:t/>
            </a:r>
            <a:endParaRPr/>
          </a:p>
        </p:txBody>
      </p:sp>
      <p:sp>
        <p:nvSpPr>
          <p:cNvPr id="101" name="Google Shape;101;p17"/>
          <p:cNvSpPr/>
          <p:nvPr/>
        </p:nvSpPr>
        <p:spPr>
          <a:xfrm>
            <a:off x="2538300" y="1358875"/>
            <a:ext cx="1101600" cy="615600"/>
          </a:xfrm>
          <a:prstGeom prst="roundRect">
            <a:avLst>
              <a:gd fmla="val 16667" name="adj"/>
            </a:avLst>
          </a:prstGeom>
          <a:solidFill>
            <a:srgbClr val="FFE599"/>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Download Metadata</a:t>
            </a:r>
            <a:endParaRPr/>
          </a:p>
        </p:txBody>
      </p:sp>
      <p:sp>
        <p:nvSpPr>
          <p:cNvPr id="102" name="Google Shape;102;p17"/>
          <p:cNvSpPr/>
          <p:nvPr/>
        </p:nvSpPr>
        <p:spPr>
          <a:xfrm>
            <a:off x="381900" y="1340550"/>
            <a:ext cx="1956900" cy="669600"/>
          </a:xfrm>
          <a:prstGeom prst="triangle">
            <a:avLst>
              <a:gd fmla="val 50000" name="adj"/>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Input Files</a:t>
            </a:r>
            <a:endParaRPr/>
          </a:p>
          <a:p>
            <a:pPr indent="0" lvl="0" marL="0" rtl="0" algn="ctr">
              <a:spcBef>
                <a:spcPts val="0"/>
              </a:spcBef>
              <a:spcAft>
                <a:spcPts val="0"/>
              </a:spcAft>
              <a:buNone/>
            </a:pPr>
            <a:r>
              <a:t/>
            </a:r>
            <a:endParaRPr/>
          </a:p>
        </p:txBody>
      </p:sp>
      <p:pic>
        <p:nvPicPr>
          <p:cNvPr id="103" name="Google Shape;103;p17"/>
          <p:cNvPicPr preferRelativeResize="0"/>
          <p:nvPr/>
        </p:nvPicPr>
        <p:blipFill>
          <a:blip r:embed="rId3">
            <a:alphaModFix/>
          </a:blip>
          <a:stretch>
            <a:fillRect/>
          </a:stretch>
        </p:blipFill>
        <p:spPr>
          <a:xfrm>
            <a:off x="2091920" y="4127193"/>
            <a:ext cx="1101599" cy="803062"/>
          </a:xfrm>
          <a:prstGeom prst="rect">
            <a:avLst/>
          </a:prstGeom>
          <a:noFill/>
          <a:ln cap="flat" cmpd="sng" w="9525">
            <a:solidFill>
              <a:srgbClr val="000000"/>
            </a:solidFill>
            <a:prstDash val="solid"/>
            <a:round/>
            <a:headEnd len="sm" w="sm" type="none"/>
            <a:tailEnd len="sm" w="sm" type="none"/>
          </a:ln>
        </p:spPr>
      </p:pic>
      <p:pic>
        <p:nvPicPr>
          <p:cNvPr id="104" name="Google Shape;104;p17"/>
          <p:cNvPicPr preferRelativeResize="0"/>
          <p:nvPr/>
        </p:nvPicPr>
        <p:blipFill>
          <a:blip r:embed="rId4">
            <a:alphaModFix/>
          </a:blip>
          <a:stretch>
            <a:fillRect/>
          </a:stretch>
        </p:blipFill>
        <p:spPr>
          <a:xfrm>
            <a:off x="3472812" y="4127212"/>
            <a:ext cx="1101599" cy="521220"/>
          </a:xfrm>
          <a:prstGeom prst="rect">
            <a:avLst/>
          </a:prstGeom>
          <a:noFill/>
          <a:ln cap="flat" cmpd="sng" w="9525">
            <a:solidFill>
              <a:srgbClr val="000000"/>
            </a:solidFill>
            <a:prstDash val="solid"/>
            <a:round/>
            <a:headEnd len="sm" w="sm" type="none"/>
            <a:tailEnd len="sm" w="sm" type="none"/>
          </a:ln>
        </p:spPr>
      </p:pic>
      <p:pic>
        <p:nvPicPr>
          <p:cNvPr id="105" name="Google Shape;105;p17"/>
          <p:cNvPicPr preferRelativeResize="0"/>
          <p:nvPr/>
        </p:nvPicPr>
        <p:blipFill>
          <a:blip r:embed="rId5">
            <a:alphaModFix/>
          </a:blip>
          <a:stretch>
            <a:fillRect/>
          </a:stretch>
        </p:blipFill>
        <p:spPr>
          <a:xfrm>
            <a:off x="4763075" y="4127199"/>
            <a:ext cx="1101599" cy="521247"/>
          </a:xfrm>
          <a:prstGeom prst="rect">
            <a:avLst/>
          </a:prstGeom>
          <a:noFill/>
          <a:ln>
            <a:noFill/>
          </a:ln>
        </p:spPr>
      </p:pic>
      <p:sp>
        <p:nvSpPr>
          <p:cNvPr id="106" name="Google Shape;106;p17"/>
          <p:cNvSpPr/>
          <p:nvPr/>
        </p:nvSpPr>
        <p:spPr>
          <a:xfrm>
            <a:off x="6053338" y="4220925"/>
            <a:ext cx="653825" cy="615600"/>
          </a:xfrm>
          <a:prstGeom prst="flowChartInternalStorage">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.csv</a:t>
            </a:r>
            <a:endParaRPr b="1"/>
          </a:p>
        </p:txBody>
      </p:sp>
      <p:pic>
        <p:nvPicPr>
          <p:cNvPr id="107" name="Google Shape;107;p17"/>
          <p:cNvPicPr preferRelativeResize="0"/>
          <p:nvPr/>
        </p:nvPicPr>
        <p:blipFill>
          <a:blip r:embed="rId6">
            <a:alphaModFix/>
          </a:blip>
          <a:stretch>
            <a:fillRect/>
          </a:stretch>
        </p:blipFill>
        <p:spPr>
          <a:xfrm>
            <a:off x="8060313" y="4216400"/>
            <a:ext cx="918963" cy="787499"/>
          </a:xfrm>
          <a:prstGeom prst="rect">
            <a:avLst/>
          </a:prstGeom>
          <a:noFill/>
          <a:ln>
            <a:noFill/>
          </a:ln>
        </p:spPr>
      </p:pic>
      <p:pic>
        <p:nvPicPr>
          <p:cNvPr id="108" name="Google Shape;108;p17"/>
          <p:cNvPicPr preferRelativeResize="0"/>
          <p:nvPr/>
        </p:nvPicPr>
        <p:blipFill>
          <a:blip r:embed="rId7">
            <a:alphaModFix/>
          </a:blip>
          <a:stretch>
            <a:fillRect/>
          </a:stretch>
        </p:blipFill>
        <p:spPr>
          <a:xfrm>
            <a:off x="103474" y="4150674"/>
            <a:ext cx="918948" cy="9189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p:nvPr/>
        </p:nvSpPr>
        <p:spPr>
          <a:xfrm>
            <a:off x="3755650" y="1060888"/>
            <a:ext cx="2383800" cy="3611100"/>
          </a:xfrm>
          <a:prstGeom prst="rect">
            <a:avLst/>
          </a:prstGeom>
          <a:solidFill>
            <a:srgbClr val="F3F3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a:off x="4975005" y="1715150"/>
            <a:ext cx="965400" cy="556500"/>
          </a:xfrm>
          <a:prstGeom prst="roundRect">
            <a:avLst>
              <a:gd fmla="val 16667" name="adj"/>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Generate Metadata</a:t>
            </a:r>
            <a:endParaRPr sz="1200"/>
          </a:p>
        </p:txBody>
      </p:sp>
      <p:sp>
        <p:nvSpPr>
          <p:cNvPr id="115" name="Google Shape;115;p18"/>
          <p:cNvSpPr/>
          <p:nvPr/>
        </p:nvSpPr>
        <p:spPr>
          <a:xfrm>
            <a:off x="6185016" y="1060900"/>
            <a:ext cx="1384200" cy="3611100"/>
          </a:xfrm>
          <a:prstGeom prst="rect">
            <a:avLst/>
          </a:prstGeom>
          <a:solidFill>
            <a:srgbClr val="F3F3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p:nvPr/>
        </p:nvSpPr>
        <p:spPr>
          <a:xfrm>
            <a:off x="4656750" y="4370137"/>
            <a:ext cx="1384182" cy="237222"/>
          </a:xfrm>
          <a:prstGeom prst="flowChartTerminator">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_metadata.json</a:t>
            </a:r>
            <a:endParaRPr sz="1200"/>
          </a:p>
        </p:txBody>
      </p:sp>
      <p:sp>
        <p:nvSpPr>
          <p:cNvPr id="117" name="Google Shape;117;p18"/>
          <p:cNvSpPr/>
          <p:nvPr/>
        </p:nvSpPr>
        <p:spPr>
          <a:xfrm>
            <a:off x="4920600" y="3572188"/>
            <a:ext cx="1168200" cy="518100"/>
          </a:xfrm>
          <a:prstGeom prst="parallelogram">
            <a:avLst>
              <a:gd fmla="val 25000" name="adj"/>
            </a:avLst>
          </a:prstGeom>
          <a:solidFill>
            <a:srgbClr val="F1C23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folder:</a:t>
            </a:r>
            <a:endParaRPr sz="1200"/>
          </a:p>
          <a:p>
            <a:pPr indent="0" lvl="0" marL="0" rtl="0" algn="ctr">
              <a:spcBef>
                <a:spcPts val="0"/>
              </a:spcBef>
              <a:spcAft>
                <a:spcPts val="0"/>
              </a:spcAft>
              <a:buNone/>
            </a:pPr>
            <a:r>
              <a:rPr i="1" lang="en" sz="1200"/>
              <a:t>Metadata</a:t>
            </a:r>
            <a:endParaRPr i="1" sz="1200"/>
          </a:p>
        </p:txBody>
      </p:sp>
      <p:sp>
        <p:nvSpPr>
          <p:cNvPr id="118" name="Google Shape;118;p18"/>
          <p:cNvSpPr/>
          <p:nvPr/>
        </p:nvSpPr>
        <p:spPr>
          <a:xfrm>
            <a:off x="2654101" y="1060900"/>
            <a:ext cx="1056000" cy="3611100"/>
          </a:xfrm>
          <a:prstGeom prst="rect">
            <a:avLst/>
          </a:prstGeom>
          <a:solidFill>
            <a:srgbClr val="F3F3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8"/>
          <p:cNvSpPr/>
          <p:nvPr/>
        </p:nvSpPr>
        <p:spPr>
          <a:xfrm>
            <a:off x="4238725" y="3211838"/>
            <a:ext cx="1114800" cy="518100"/>
          </a:xfrm>
          <a:prstGeom prst="parallelogram">
            <a:avLst>
              <a:gd fmla="val 25000" name="adj"/>
            </a:avLst>
          </a:prstGeom>
          <a:solidFill>
            <a:srgbClr val="F1C23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folder:</a:t>
            </a:r>
            <a:endParaRPr sz="1200"/>
          </a:p>
          <a:p>
            <a:pPr indent="0" lvl="0" marL="0" rtl="0" algn="ctr">
              <a:spcBef>
                <a:spcPts val="0"/>
              </a:spcBef>
              <a:spcAft>
                <a:spcPts val="0"/>
              </a:spcAft>
              <a:buNone/>
            </a:pPr>
            <a:r>
              <a:rPr i="1" lang="en" sz="1200"/>
              <a:t>Cropped</a:t>
            </a:r>
            <a:endParaRPr i="1" sz="1200"/>
          </a:p>
        </p:txBody>
      </p:sp>
      <p:sp>
        <p:nvSpPr>
          <p:cNvPr id="120" name="Google Shape;120;p18"/>
          <p:cNvSpPr/>
          <p:nvPr/>
        </p:nvSpPr>
        <p:spPr>
          <a:xfrm>
            <a:off x="4391400" y="4172262"/>
            <a:ext cx="1185300" cy="237222"/>
          </a:xfrm>
          <a:prstGeom prst="flowChartTerminator">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_cropped.jpg</a:t>
            </a:r>
            <a:endParaRPr sz="1200"/>
          </a:p>
        </p:txBody>
      </p:sp>
      <p:sp>
        <p:nvSpPr>
          <p:cNvPr id="121" name="Google Shape;121;p18"/>
          <p:cNvSpPr/>
          <p:nvPr/>
        </p:nvSpPr>
        <p:spPr>
          <a:xfrm>
            <a:off x="3796350" y="2817923"/>
            <a:ext cx="860400" cy="518100"/>
          </a:xfrm>
          <a:prstGeom prst="parallelogram">
            <a:avLst>
              <a:gd fmla="val 25000" name="adj"/>
            </a:avLst>
          </a:prstGeom>
          <a:solidFill>
            <a:srgbClr val="F1C23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folder:</a:t>
            </a:r>
            <a:endParaRPr sz="1200"/>
          </a:p>
          <a:p>
            <a:pPr indent="0" lvl="0" marL="0" rtl="0" algn="ctr">
              <a:spcBef>
                <a:spcPts val="0"/>
              </a:spcBef>
              <a:spcAft>
                <a:spcPts val="0"/>
              </a:spcAft>
              <a:buNone/>
            </a:pPr>
            <a:r>
              <a:rPr i="1" lang="en" sz="1200"/>
              <a:t>Mask</a:t>
            </a:r>
            <a:endParaRPr i="1" sz="1200"/>
          </a:p>
        </p:txBody>
      </p:sp>
      <p:sp>
        <p:nvSpPr>
          <p:cNvPr id="122" name="Google Shape;122;p18"/>
          <p:cNvSpPr/>
          <p:nvPr/>
        </p:nvSpPr>
        <p:spPr>
          <a:xfrm>
            <a:off x="2690187" y="3209050"/>
            <a:ext cx="965400" cy="518100"/>
          </a:xfrm>
          <a:prstGeom prst="parallelogram">
            <a:avLst>
              <a:gd fmla="val 25000" name="adj"/>
            </a:avLst>
          </a:prstGeom>
          <a:solidFill>
            <a:srgbClr val="F1C23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folder:</a:t>
            </a:r>
            <a:endParaRPr sz="1200"/>
          </a:p>
          <a:p>
            <a:pPr indent="0" lvl="0" marL="0" rtl="0" algn="ctr">
              <a:spcBef>
                <a:spcPts val="0"/>
              </a:spcBef>
              <a:spcAft>
                <a:spcPts val="0"/>
              </a:spcAft>
              <a:buNone/>
            </a:pPr>
            <a:r>
              <a:rPr i="1" lang="en" sz="1200"/>
              <a:t>Images</a:t>
            </a:r>
            <a:endParaRPr i="1" sz="1200"/>
          </a:p>
        </p:txBody>
      </p:sp>
      <p:sp>
        <p:nvSpPr>
          <p:cNvPr id="123" name="Google Shape;123;p18"/>
          <p:cNvSpPr/>
          <p:nvPr/>
        </p:nvSpPr>
        <p:spPr>
          <a:xfrm>
            <a:off x="3814500" y="3959936"/>
            <a:ext cx="1114776" cy="237222"/>
          </a:xfrm>
          <a:prstGeom prst="flowChartTerminator">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_mask.png</a:t>
            </a:r>
            <a:endParaRPr sz="1200"/>
          </a:p>
        </p:txBody>
      </p:sp>
      <p:sp>
        <p:nvSpPr>
          <p:cNvPr id="124" name="Google Shape;124;p18"/>
          <p:cNvSpPr/>
          <p:nvPr/>
        </p:nvSpPr>
        <p:spPr>
          <a:xfrm>
            <a:off x="2746688" y="4280454"/>
            <a:ext cx="922158" cy="264708"/>
          </a:xfrm>
          <a:prstGeom prst="flowChartTerminator">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fishID.jpg</a:t>
            </a:r>
            <a:endParaRPr sz="1200"/>
          </a:p>
        </p:txBody>
      </p:sp>
      <p:sp>
        <p:nvSpPr>
          <p:cNvPr id="125" name="Google Shape;125;p18"/>
          <p:cNvSpPr/>
          <p:nvPr/>
        </p:nvSpPr>
        <p:spPr>
          <a:xfrm>
            <a:off x="2690213" y="2267875"/>
            <a:ext cx="965400" cy="556500"/>
          </a:xfrm>
          <a:prstGeom prst="roundRect">
            <a:avLst>
              <a:gd fmla="val 16667" name="adj"/>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Download Images</a:t>
            </a:r>
            <a:endParaRPr sz="1200"/>
          </a:p>
        </p:txBody>
      </p:sp>
      <p:sp>
        <p:nvSpPr>
          <p:cNvPr id="126" name="Google Shape;126;p18"/>
          <p:cNvSpPr/>
          <p:nvPr/>
        </p:nvSpPr>
        <p:spPr>
          <a:xfrm>
            <a:off x="3816588" y="1757963"/>
            <a:ext cx="720300" cy="556500"/>
          </a:xfrm>
          <a:prstGeom prst="roundRect">
            <a:avLst>
              <a:gd fmla="val 16667" name="adj"/>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Create Mask</a:t>
            </a:r>
            <a:endParaRPr sz="1200"/>
          </a:p>
        </p:txBody>
      </p:sp>
      <p:sp>
        <p:nvSpPr>
          <p:cNvPr id="127" name="Google Shape;127;p18"/>
          <p:cNvSpPr/>
          <p:nvPr/>
        </p:nvSpPr>
        <p:spPr>
          <a:xfrm>
            <a:off x="4465525" y="1918975"/>
            <a:ext cx="661200" cy="556500"/>
          </a:xfrm>
          <a:prstGeom prst="roundRect">
            <a:avLst>
              <a:gd fmla="val 16667" name="adj"/>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Crop Image</a:t>
            </a:r>
            <a:endParaRPr sz="1200"/>
          </a:p>
        </p:txBody>
      </p:sp>
      <p:sp>
        <p:nvSpPr>
          <p:cNvPr id="128" name="Google Shape;128;p18"/>
          <p:cNvSpPr/>
          <p:nvPr/>
        </p:nvSpPr>
        <p:spPr>
          <a:xfrm>
            <a:off x="5039275" y="2191325"/>
            <a:ext cx="922200" cy="556500"/>
          </a:xfrm>
          <a:prstGeom prst="roundRect">
            <a:avLst>
              <a:gd fmla="val 16667" name="adj"/>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Reformat Metadata</a:t>
            </a:r>
            <a:endParaRPr sz="1200"/>
          </a:p>
        </p:txBody>
      </p:sp>
      <p:sp>
        <p:nvSpPr>
          <p:cNvPr id="129" name="Google Shape;129;p18"/>
          <p:cNvSpPr/>
          <p:nvPr/>
        </p:nvSpPr>
        <p:spPr>
          <a:xfrm>
            <a:off x="6378513" y="2264638"/>
            <a:ext cx="860400" cy="556500"/>
          </a:xfrm>
          <a:prstGeom prst="roundRect">
            <a:avLst>
              <a:gd fmla="val 16667" name="adj"/>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Segment Image</a:t>
            </a:r>
            <a:endParaRPr sz="1200"/>
          </a:p>
        </p:txBody>
      </p:sp>
      <p:sp>
        <p:nvSpPr>
          <p:cNvPr id="130" name="Google Shape;130;p18"/>
          <p:cNvSpPr/>
          <p:nvPr/>
        </p:nvSpPr>
        <p:spPr>
          <a:xfrm>
            <a:off x="2775862" y="1173338"/>
            <a:ext cx="794100" cy="518100"/>
          </a:xfrm>
          <a:prstGeom prst="roundRect">
            <a:avLst>
              <a:gd fmla="val 16667" name="adj"/>
            </a:avLst>
          </a:prstGeom>
          <a:solidFill>
            <a:srgbClr val="FFE599"/>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Get Images</a:t>
            </a:r>
            <a:endParaRPr sz="1200"/>
          </a:p>
        </p:txBody>
      </p:sp>
      <p:sp>
        <p:nvSpPr>
          <p:cNvPr id="131" name="Google Shape;131;p18"/>
          <p:cNvSpPr/>
          <p:nvPr/>
        </p:nvSpPr>
        <p:spPr>
          <a:xfrm>
            <a:off x="6378500" y="1170113"/>
            <a:ext cx="860400" cy="518100"/>
          </a:xfrm>
          <a:prstGeom prst="roundRect">
            <a:avLst>
              <a:gd fmla="val 16667" name="adj"/>
            </a:avLst>
          </a:prstGeom>
          <a:solidFill>
            <a:srgbClr val="FFE599"/>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Machine Learning</a:t>
            </a:r>
            <a:endParaRPr sz="1200"/>
          </a:p>
        </p:txBody>
      </p:sp>
      <p:sp>
        <p:nvSpPr>
          <p:cNvPr id="132" name="Google Shape;132;p18"/>
          <p:cNvSpPr/>
          <p:nvPr/>
        </p:nvSpPr>
        <p:spPr>
          <a:xfrm>
            <a:off x="3872100" y="1170113"/>
            <a:ext cx="2079300" cy="518100"/>
          </a:xfrm>
          <a:prstGeom prst="roundRect">
            <a:avLst>
              <a:gd fmla="val 16667" name="adj"/>
            </a:avLst>
          </a:prstGeom>
          <a:solidFill>
            <a:srgbClr val="FFE599"/>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Process Image</a:t>
            </a:r>
            <a:endParaRPr sz="1200"/>
          </a:p>
        </p:txBody>
      </p:sp>
      <p:sp>
        <p:nvSpPr>
          <p:cNvPr id="133" name="Google Shape;133;p18"/>
          <p:cNvSpPr/>
          <p:nvPr/>
        </p:nvSpPr>
        <p:spPr>
          <a:xfrm>
            <a:off x="6251312" y="3230750"/>
            <a:ext cx="1114800" cy="518100"/>
          </a:xfrm>
          <a:prstGeom prst="parallelogram">
            <a:avLst>
              <a:gd fmla="val 25000" name="adj"/>
            </a:avLst>
          </a:prstGeom>
          <a:solidFill>
            <a:srgbClr val="F1C23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folder:</a:t>
            </a:r>
            <a:endParaRPr sz="1200"/>
          </a:p>
          <a:p>
            <a:pPr indent="0" lvl="0" marL="0" rtl="0" algn="ctr">
              <a:spcBef>
                <a:spcPts val="0"/>
              </a:spcBef>
              <a:spcAft>
                <a:spcPts val="0"/>
              </a:spcAft>
              <a:buNone/>
            </a:pPr>
            <a:r>
              <a:rPr i="1" lang="en" sz="1200"/>
              <a:t>Segment</a:t>
            </a:r>
            <a:endParaRPr i="1" sz="1200"/>
          </a:p>
        </p:txBody>
      </p:sp>
      <p:sp>
        <p:nvSpPr>
          <p:cNvPr id="134" name="Google Shape;134;p18"/>
          <p:cNvSpPr/>
          <p:nvPr/>
        </p:nvSpPr>
        <p:spPr>
          <a:xfrm>
            <a:off x="6208013" y="4266625"/>
            <a:ext cx="1313388" cy="292356"/>
          </a:xfrm>
          <a:prstGeom prst="flowChartTerminator">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_segment.json</a:t>
            </a:r>
            <a:endParaRPr sz="1200"/>
          </a:p>
        </p:txBody>
      </p:sp>
      <p:sp>
        <p:nvSpPr>
          <p:cNvPr id="135" name="Google Shape;135;p18"/>
          <p:cNvSpPr/>
          <p:nvPr/>
        </p:nvSpPr>
        <p:spPr>
          <a:xfrm>
            <a:off x="2654100" y="4756600"/>
            <a:ext cx="4915200" cy="264600"/>
          </a:xfrm>
          <a:prstGeom prst="roundRect">
            <a:avLst>
              <a:gd fmla="val 16667" name="adj"/>
            </a:avLst>
          </a:prstGeom>
          <a:solidFill>
            <a:srgbClr val="A2C4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rgbClr val="000099"/>
                </a:solidFill>
                <a:hlinkClick r:id="rId3">
                  <a:extLst>
                    <a:ext uri="{A12FA001-AC4F-418D-AE19-62706E023703}">
                      <ahyp:hlinkClr val="tx"/>
                    </a:ext>
                  </a:extLst>
                </a:hlinkClick>
              </a:rPr>
              <a:t>BGNN_Core_Workflow</a:t>
            </a:r>
            <a:endParaRPr b="1">
              <a:solidFill>
                <a:srgbClr val="000099"/>
              </a:solidFill>
            </a:endParaRPr>
          </a:p>
        </p:txBody>
      </p:sp>
      <p:pic>
        <p:nvPicPr>
          <p:cNvPr id="136" name="Google Shape;136;p18"/>
          <p:cNvPicPr preferRelativeResize="0"/>
          <p:nvPr/>
        </p:nvPicPr>
        <p:blipFill>
          <a:blip r:embed="rId4">
            <a:alphaModFix/>
          </a:blip>
          <a:stretch>
            <a:fillRect/>
          </a:stretch>
        </p:blipFill>
        <p:spPr>
          <a:xfrm>
            <a:off x="8444749" y="8325"/>
            <a:ext cx="661200" cy="661200"/>
          </a:xfrm>
          <a:prstGeom prst="rect">
            <a:avLst/>
          </a:prstGeom>
          <a:noFill/>
          <a:ln>
            <a:noFill/>
          </a:ln>
        </p:spPr>
      </p:pic>
      <p:pic>
        <p:nvPicPr>
          <p:cNvPr id="137" name="Google Shape;137;p18"/>
          <p:cNvPicPr preferRelativeResize="0"/>
          <p:nvPr/>
        </p:nvPicPr>
        <p:blipFill>
          <a:blip r:embed="rId5">
            <a:alphaModFix/>
          </a:blip>
          <a:stretch>
            <a:fillRect/>
          </a:stretch>
        </p:blipFill>
        <p:spPr>
          <a:xfrm>
            <a:off x="8060313" y="4216400"/>
            <a:ext cx="918963" cy="787499"/>
          </a:xfrm>
          <a:prstGeom prst="rect">
            <a:avLst/>
          </a:prstGeom>
          <a:noFill/>
          <a:ln>
            <a:noFill/>
          </a:ln>
        </p:spPr>
      </p:pic>
      <p:pic>
        <p:nvPicPr>
          <p:cNvPr id="138" name="Google Shape;138;p18"/>
          <p:cNvPicPr preferRelativeResize="0"/>
          <p:nvPr/>
        </p:nvPicPr>
        <p:blipFill>
          <a:blip r:embed="rId6">
            <a:alphaModFix/>
          </a:blip>
          <a:stretch>
            <a:fillRect/>
          </a:stretch>
        </p:blipFill>
        <p:spPr>
          <a:xfrm>
            <a:off x="103474" y="4150674"/>
            <a:ext cx="918948" cy="9189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9"/>
          <p:cNvSpPr/>
          <p:nvPr/>
        </p:nvSpPr>
        <p:spPr>
          <a:xfrm>
            <a:off x="3755650" y="1060888"/>
            <a:ext cx="2383800" cy="3611100"/>
          </a:xfrm>
          <a:prstGeom prst="rect">
            <a:avLst/>
          </a:prstGeom>
          <a:solidFill>
            <a:srgbClr val="F3F3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a:off x="4975005" y="1715150"/>
            <a:ext cx="965400" cy="556500"/>
          </a:xfrm>
          <a:prstGeom prst="roundRect">
            <a:avLst>
              <a:gd fmla="val 16667" name="adj"/>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Generate Metadata</a:t>
            </a:r>
            <a:endParaRPr sz="1200"/>
          </a:p>
        </p:txBody>
      </p:sp>
      <p:sp>
        <p:nvSpPr>
          <p:cNvPr id="145" name="Google Shape;145;p19"/>
          <p:cNvSpPr/>
          <p:nvPr/>
        </p:nvSpPr>
        <p:spPr>
          <a:xfrm>
            <a:off x="7614799" y="1060900"/>
            <a:ext cx="1545300" cy="3611100"/>
          </a:xfrm>
          <a:prstGeom prst="rect">
            <a:avLst/>
          </a:prstGeom>
          <a:solidFill>
            <a:srgbClr val="F3F3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9"/>
          <p:cNvSpPr/>
          <p:nvPr/>
        </p:nvSpPr>
        <p:spPr>
          <a:xfrm>
            <a:off x="6185016" y="1060900"/>
            <a:ext cx="1384200" cy="3611100"/>
          </a:xfrm>
          <a:prstGeom prst="rect">
            <a:avLst/>
          </a:prstGeom>
          <a:solidFill>
            <a:srgbClr val="F3F3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p:nvPr/>
        </p:nvSpPr>
        <p:spPr>
          <a:xfrm>
            <a:off x="4656750" y="4370137"/>
            <a:ext cx="1384182" cy="237222"/>
          </a:xfrm>
          <a:prstGeom prst="flowChartTerminator">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_metadata.json</a:t>
            </a:r>
            <a:endParaRPr sz="1200"/>
          </a:p>
        </p:txBody>
      </p:sp>
      <p:sp>
        <p:nvSpPr>
          <p:cNvPr id="148" name="Google Shape;148;p19"/>
          <p:cNvSpPr/>
          <p:nvPr/>
        </p:nvSpPr>
        <p:spPr>
          <a:xfrm>
            <a:off x="4920600" y="3572188"/>
            <a:ext cx="1168200" cy="518100"/>
          </a:xfrm>
          <a:prstGeom prst="parallelogram">
            <a:avLst>
              <a:gd fmla="val 25000" name="adj"/>
            </a:avLst>
          </a:prstGeom>
          <a:solidFill>
            <a:srgbClr val="F1C23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folder:</a:t>
            </a:r>
            <a:endParaRPr sz="1200"/>
          </a:p>
          <a:p>
            <a:pPr indent="0" lvl="0" marL="0" rtl="0" algn="ctr">
              <a:spcBef>
                <a:spcPts val="0"/>
              </a:spcBef>
              <a:spcAft>
                <a:spcPts val="0"/>
              </a:spcAft>
              <a:buNone/>
            </a:pPr>
            <a:r>
              <a:rPr i="1" lang="en" sz="1200"/>
              <a:t>Metadata</a:t>
            </a:r>
            <a:endParaRPr i="1" sz="1200"/>
          </a:p>
        </p:txBody>
      </p:sp>
      <p:sp>
        <p:nvSpPr>
          <p:cNvPr id="149" name="Google Shape;149;p19"/>
          <p:cNvSpPr/>
          <p:nvPr/>
        </p:nvSpPr>
        <p:spPr>
          <a:xfrm>
            <a:off x="2654101" y="1060900"/>
            <a:ext cx="1056000" cy="3611100"/>
          </a:xfrm>
          <a:prstGeom prst="rect">
            <a:avLst/>
          </a:prstGeom>
          <a:solidFill>
            <a:srgbClr val="F3F3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p:nvPr/>
        </p:nvSpPr>
        <p:spPr>
          <a:xfrm>
            <a:off x="1186288" y="1060900"/>
            <a:ext cx="1415700" cy="3611100"/>
          </a:xfrm>
          <a:prstGeom prst="rect">
            <a:avLst/>
          </a:prstGeom>
          <a:solidFill>
            <a:srgbClr val="F3F3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p:nvPr/>
        </p:nvSpPr>
        <p:spPr>
          <a:xfrm>
            <a:off x="19375" y="1060900"/>
            <a:ext cx="1114800" cy="3611100"/>
          </a:xfrm>
          <a:prstGeom prst="rect">
            <a:avLst/>
          </a:prstGeom>
          <a:solidFill>
            <a:srgbClr val="F3F3F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p:nvPr/>
        </p:nvSpPr>
        <p:spPr>
          <a:xfrm>
            <a:off x="4238725" y="3211838"/>
            <a:ext cx="1114800" cy="518100"/>
          </a:xfrm>
          <a:prstGeom prst="parallelogram">
            <a:avLst>
              <a:gd fmla="val 25000" name="adj"/>
            </a:avLst>
          </a:prstGeom>
          <a:solidFill>
            <a:srgbClr val="F1C23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folder:</a:t>
            </a:r>
            <a:endParaRPr sz="1200"/>
          </a:p>
          <a:p>
            <a:pPr indent="0" lvl="0" marL="0" rtl="0" algn="ctr">
              <a:spcBef>
                <a:spcPts val="0"/>
              </a:spcBef>
              <a:spcAft>
                <a:spcPts val="0"/>
              </a:spcAft>
              <a:buNone/>
            </a:pPr>
            <a:r>
              <a:rPr i="1" lang="en" sz="1200"/>
              <a:t>Cropped</a:t>
            </a:r>
            <a:endParaRPr i="1" sz="1200"/>
          </a:p>
        </p:txBody>
      </p:sp>
      <p:sp>
        <p:nvSpPr>
          <p:cNvPr id="153" name="Google Shape;153;p19"/>
          <p:cNvSpPr/>
          <p:nvPr/>
        </p:nvSpPr>
        <p:spPr>
          <a:xfrm>
            <a:off x="4391400" y="4172262"/>
            <a:ext cx="1185300" cy="237222"/>
          </a:xfrm>
          <a:prstGeom prst="flowChartTerminator">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_cropped.jpg</a:t>
            </a:r>
            <a:endParaRPr sz="1200"/>
          </a:p>
        </p:txBody>
      </p:sp>
      <p:sp>
        <p:nvSpPr>
          <p:cNvPr id="154" name="Google Shape;154;p19"/>
          <p:cNvSpPr/>
          <p:nvPr/>
        </p:nvSpPr>
        <p:spPr>
          <a:xfrm>
            <a:off x="3796350" y="2817923"/>
            <a:ext cx="860400" cy="518100"/>
          </a:xfrm>
          <a:prstGeom prst="parallelogram">
            <a:avLst>
              <a:gd fmla="val 25000" name="adj"/>
            </a:avLst>
          </a:prstGeom>
          <a:solidFill>
            <a:srgbClr val="F1C23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folder:</a:t>
            </a:r>
            <a:endParaRPr sz="1200"/>
          </a:p>
          <a:p>
            <a:pPr indent="0" lvl="0" marL="0" rtl="0" algn="ctr">
              <a:spcBef>
                <a:spcPts val="0"/>
              </a:spcBef>
              <a:spcAft>
                <a:spcPts val="0"/>
              </a:spcAft>
              <a:buNone/>
            </a:pPr>
            <a:r>
              <a:rPr i="1" lang="en" sz="1200"/>
              <a:t>Mask</a:t>
            </a:r>
            <a:endParaRPr i="1" sz="1200"/>
          </a:p>
        </p:txBody>
      </p:sp>
      <p:sp>
        <p:nvSpPr>
          <p:cNvPr id="155" name="Google Shape;155;p19"/>
          <p:cNvSpPr/>
          <p:nvPr/>
        </p:nvSpPr>
        <p:spPr>
          <a:xfrm>
            <a:off x="2690187" y="3209050"/>
            <a:ext cx="965400" cy="518100"/>
          </a:xfrm>
          <a:prstGeom prst="parallelogram">
            <a:avLst>
              <a:gd fmla="val 25000" name="adj"/>
            </a:avLst>
          </a:prstGeom>
          <a:solidFill>
            <a:srgbClr val="F1C23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folder:</a:t>
            </a:r>
            <a:endParaRPr sz="1200"/>
          </a:p>
          <a:p>
            <a:pPr indent="0" lvl="0" marL="0" rtl="0" algn="ctr">
              <a:spcBef>
                <a:spcPts val="0"/>
              </a:spcBef>
              <a:spcAft>
                <a:spcPts val="0"/>
              </a:spcAft>
              <a:buNone/>
            </a:pPr>
            <a:r>
              <a:rPr i="1" lang="en" sz="1200"/>
              <a:t>Images</a:t>
            </a:r>
            <a:endParaRPr i="1" sz="1200"/>
          </a:p>
        </p:txBody>
      </p:sp>
      <p:sp>
        <p:nvSpPr>
          <p:cNvPr id="156" name="Google Shape;156;p19"/>
          <p:cNvSpPr/>
          <p:nvPr/>
        </p:nvSpPr>
        <p:spPr>
          <a:xfrm>
            <a:off x="3814500" y="3959936"/>
            <a:ext cx="1114776" cy="237222"/>
          </a:xfrm>
          <a:prstGeom prst="flowChartTerminator">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_mask.png</a:t>
            </a:r>
            <a:endParaRPr sz="1200"/>
          </a:p>
        </p:txBody>
      </p:sp>
      <p:sp>
        <p:nvSpPr>
          <p:cNvPr id="157" name="Google Shape;157;p19"/>
          <p:cNvSpPr/>
          <p:nvPr/>
        </p:nvSpPr>
        <p:spPr>
          <a:xfrm>
            <a:off x="2746688" y="4280454"/>
            <a:ext cx="922158" cy="264708"/>
          </a:xfrm>
          <a:prstGeom prst="flowChartTerminator">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fishID.jpg</a:t>
            </a:r>
            <a:endParaRPr sz="1200"/>
          </a:p>
        </p:txBody>
      </p:sp>
      <p:sp>
        <p:nvSpPr>
          <p:cNvPr id="158" name="Google Shape;158;p19"/>
          <p:cNvSpPr/>
          <p:nvPr/>
        </p:nvSpPr>
        <p:spPr>
          <a:xfrm>
            <a:off x="135600" y="3230738"/>
            <a:ext cx="860400" cy="518100"/>
          </a:xfrm>
          <a:prstGeom prst="parallelogram">
            <a:avLst>
              <a:gd fmla="val 25000" name="adj"/>
            </a:avLst>
          </a:prstGeom>
          <a:solidFill>
            <a:srgbClr val="F1C23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folder:</a:t>
            </a:r>
            <a:endParaRPr sz="1200"/>
          </a:p>
          <a:p>
            <a:pPr indent="0" lvl="0" marL="0" rtl="0" algn="ctr">
              <a:spcBef>
                <a:spcPts val="0"/>
              </a:spcBef>
              <a:spcAft>
                <a:spcPts val="0"/>
              </a:spcAft>
              <a:buNone/>
            </a:pPr>
            <a:r>
              <a:rPr i="1" lang="en" sz="1200"/>
              <a:t>Files</a:t>
            </a:r>
            <a:endParaRPr i="1" sz="1200"/>
          </a:p>
        </p:txBody>
      </p:sp>
      <p:sp>
        <p:nvSpPr>
          <p:cNvPr id="159" name="Google Shape;159;p19"/>
          <p:cNvSpPr/>
          <p:nvPr/>
        </p:nvSpPr>
        <p:spPr>
          <a:xfrm>
            <a:off x="37800" y="4158450"/>
            <a:ext cx="1056000" cy="437700"/>
          </a:xfrm>
          <a:prstGeom prst="triangle">
            <a:avLst>
              <a:gd fmla="val 50000" name="adj"/>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.csv</a:t>
            </a:r>
            <a:endParaRPr sz="1200"/>
          </a:p>
        </p:txBody>
      </p:sp>
      <p:sp>
        <p:nvSpPr>
          <p:cNvPr id="160" name="Google Shape;160;p19"/>
          <p:cNvSpPr/>
          <p:nvPr/>
        </p:nvSpPr>
        <p:spPr>
          <a:xfrm>
            <a:off x="83100" y="2264650"/>
            <a:ext cx="965400" cy="556500"/>
          </a:xfrm>
          <a:prstGeom prst="roundRect">
            <a:avLst>
              <a:gd fmla="val 16667" name="adj"/>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Download Metadata</a:t>
            </a:r>
            <a:endParaRPr sz="1200"/>
          </a:p>
        </p:txBody>
      </p:sp>
      <p:sp>
        <p:nvSpPr>
          <p:cNvPr id="161" name="Google Shape;161;p19"/>
          <p:cNvSpPr/>
          <p:nvPr/>
        </p:nvSpPr>
        <p:spPr>
          <a:xfrm>
            <a:off x="2690213" y="2267875"/>
            <a:ext cx="965400" cy="556500"/>
          </a:xfrm>
          <a:prstGeom prst="roundRect">
            <a:avLst>
              <a:gd fmla="val 16667" name="adj"/>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Download Images</a:t>
            </a:r>
            <a:endParaRPr sz="1200"/>
          </a:p>
        </p:txBody>
      </p:sp>
      <p:sp>
        <p:nvSpPr>
          <p:cNvPr id="162" name="Google Shape;162;p19"/>
          <p:cNvSpPr/>
          <p:nvPr/>
        </p:nvSpPr>
        <p:spPr>
          <a:xfrm>
            <a:off x="3816588" y="1757963"/>
            <a:ext cx="720300" cy="556500"/>
          </a:xfrm>
          <a:prstGeom prst="roundRect">
            <a:avLst>
              <a:gd fmla="val 16667" name="adj"/>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Create Mask</a:t>
            </a:r>
            <a:endParaRPr sz="1200"/>
          </a:p>
        </p:txBody>
      </p:sp>
      <p:sp>
        <p:nvSpPr>
          <p:cNvPr id="163" name="Google Shape;163;p19"/>
          <p:cNvSpPr/>
          <p:nvPr/>
        </p:nvSpPr>
        <p:spPr>
          <a:xfrm>
            <a:off x="4465525" y="1918975"/>
            <a:ext cx="661200" cy="556500"/>
          </a:xfrm>
          <a:prstGeom prst="roundRect">
            <a:avLst>
              <a:gd fmla="val 16667" name="adj"/>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Crop Image</a:t>
            </a:r>
            <a:endParaRPr sz="1200"/>
          </a:p>
        </p:txBody>
      </p:sp>
      <p:sp>
        <p:nvSpPr>
          <p:cNvPr id="164" name="Google Shape;164;p19"/>
          <p:cNvSpPr/>
          <p:nvPr/>
        </p:nvSpPr>
        <p:spPr>
          <a:xfrm>
            <a:off x="5039275" y="2191325"/>
            <a:ext cx="922200" cy="556500"/>
          </a:xfrm>
          <a:prstGeom prst="roundRect">
            <a:avLst>
              <a:gd fmla="val 16667" name="adj"/>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Reformat Metadata</a:t>
            </a:r>
            <a:endParaRPr sz="1200"/>
          </a:p>
        </p:txBody>
      </p:sp>
      <p:sp>
        <p:nvSpPr>
          <p:cNvPr id="165" name="Google Shape;165;p19"/>
          <p:cNvSpPr/>
          <p:nvPr/>
        </p:nvSpPr>
        <p:spPr>
          <a:xfrm>
            <a:off x="6378513" y="2264638"/>
            <a:ext cx="860400" cy="556500"/>
          </a:xfrm>
          <a:prstGeom prst="roundRect">
            <a:avLst>
              <a:gd fmla="val 16667" name="adj"/>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Segment Image</a:t>
            </a:r>
            <a:endParaRPr sz="1200"/>
          </a:p>
        </p:txBody>
      </p:sp>
      <p:sp>
        <p:nvSpPr>
          <p:cNvPr id="166" name="Google Shape;166;p19"/>
          <p:cNvSpPr/>
          <p:nvPr/>
        </p:nvSpPr>
        <p:spPr>
          <a:xfrm>
            <a:off x="7793150" y="2253800"/>
            <a:ext cx="1241400" cy="556500"/>
          </a:xfrm>
          <a:prstGeom prst="roundRect">
            <a:avLst>
              <a:gd fmla="val 16667" name="adj"/>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Analyze Segmentation</a:t>
            </a:r>
            <a:endParaRPr sz="1200"/>
          </a:p>
        </p:txBody>
      </p:sp>
      <p:sp>
        <p:nvSpPr>
          <p:cNvPr id="167" name="Google Shape;167;p19"/>
          <p:cNvSpPr/>
          <p:nvPr/>
        </p:nvSpPr>
        <p:spPr>
          <a:xfrm>
            <a:off x="1547782" y="2264650"/>
            <a:ext cx="661200" cy="556500"/>
          </a:xfrm>
          <a:prstGeom prst="roundRect">
            <a:avLst>
              <a:gd fmla="val 16667" name="adj"/>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Filter data</a:t>
            </a:r>
            <a:endParaRPr sz="1200"/>
          </a:p>
        </p:txBody>
      </p:sp>
      <p:sp>
        <p:nvSpPr>
          <p:cNvPr id="168" name="Google Shape;168;p19"/>
          <p:cNvSpPr/>
          <p:nvPr/>
        </p:nvSpPr>
        <p:spPr>
          <a:xfrm>
            <a:off x="2775862" y="1173338"/>
            <a:ext cx="794100" cy="518100"/>
          </a:xfrm>
          <a:prstGeom prst="roundRect">
            <a:avLst>
              <a:gd fmla="val 16667" name="adj"/>
            </a:avLst>
          </a:prstGeom>
          <a:solidFill>
            <a:srgbClr val="FFE599"/>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Get Images</a:t>
            </a:r>
            <a:endParaRPr sz="1200"/>
          </a:p>
        </p:txBody>
      </p:sp>
      <p:sp>
        <p:nvSpPr>
          <p:cNvPr id="169" name="Google Shape;169;p19"/>
          <p:cNvSpPr/>
          <p:nvPr/>
        </p:nvSpPr>
        <p:spPr>
          <a:xfrm>
            <a:off x="7667450" y="1121375"/>
            <a:ext cx="1492800" cy="615600"/>
          </a:xfrm>
          <a:prstGeom prst="diamond">
            <a:avLst/>
          </a:prstGeom>
          <a:solidFill>
            <a:srgbClr val="D5A6B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Analyze Data</a:t>
            </a:r>
            <a:endParaRPr sz="1200"/>
          </a:p>
        </p:txBody>
      </p:sp>
      <p:sp>
        <p:nvSpPr>
          <p:cNvPr id="170" name="Google Shape;170;p19"/>
          <p:cNvSpPr/>
          <p:nvPr/>
        </p:nvSpPr>
        <p:spPr>
          <a:xfrm>
            <a:off x="1187038" y="1124600"/>
            <a:ext cx="1384200" cy="615600"/>
          </a:xfrm>
          <a:prstGeom prst="diamond">
            <a:avLst/>
          </a:prstGeom>
          <a:solidFill>
            <a:srgbClr val="D5A6B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a:p>
            <a:pPr indent="0" lvl="0" marL="0" rtl="0" algn="ctr">
              <a:spcBef>
                <a:spcPts val="0"/>
              </a:spcBef>
              <a:spcAft>
                <a:spcPts val="0"/>
              </a:spcAft>
              <a:buNone/>
            </a:pPr>
            <a:r>
              <a:rPr lang="en" sz="1200"/>
              <a:t>Filter Images</a:t>
            </a:r>
            <a:endParaRPr sz="1200"/>
          </a:p>
          <a:p>
            <a:pPr indent="0" lvl="0" marL="0" rtl="0" algn="l">
              <a:spcBef>
                <a:spcPts val="0"/>
              </a:spcBef>
              <a:spcAft>
                <a:spcPts val="0"/>
              </a:spcAft>
              <a:buNone/>
            </a:pPr>
            <a:r>
              <a:t/>
            </a:r>
            <a:endParaRPr sz="1200"/>
          </a:p>
        </p:txBody>
      </p:sp>
      <p:sp>
        <p:nvSpPr>
          <p:cNvPr id="171" name="Google Shape;171;p19"/>
          <p:cNvSpPr/>
          <p:nvPr/>
        </p:nvSpPr>
        <p:spPr>
          <a:xfrm>
            <a:off x="83100" y="1170125"/>
            <a:ext cx="965400" cy="518100"/>
          </a:xfrm>
          <a:prstGeom prst="roundRect">
            <a:avLst>
              <a:gd fmla="val 16667" name="adj"/>
            </a:avLst>
          </a:prstGeom>
          <a:solidFill>
            <a:srgbClr val="FFE599"/>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Download Metadata</a:t>
            </a:r>
            <a:endParaRPr sz="1200"/>
          </a:p>
        </p:txBody>
      </p:sp>
      <p:sp>
        <p:nvSpPr>
          <p:cNvPr id="172" name="Google Shape;172;p19"/>
          <p:cNvSpPr/>
          <p:nvPr/>
        </p:nvSpPr>
        <p:spPr>
          <a:xfrm>
            <a:off x="6378500" y="1170113"/>
            <a:ext cx="860400" cy="518100"/>
          </a:xfrm>
          <a:prstGeom prst="roundRect">
            <a:avLst>
              <a:gd fmla="val 16667" name="adj"/>
            </a:avLst>
          </a:prstGeom>
          <a:solidFill>
            <a:srgbClr val="FFE599"/>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Machine Learning</a:t>
            </a:r>
            <a:endParaRPr sz="1200"/>
          </a:p>
        </p:txBody>
      </p:sp>
      <p:sp>
        <p:nvSpPr>
          <p:cNvPr id="173" name="Google Shape;173;p19"/>
          <p:cNvSpPr/>
          <p:nvPr/>
        </p:nvSpPr>
        <p:spPr>
          <a:xfrm>
            <a:off x="3872100" y="1170113"/>
            <a:ext cx="2079300" cy="518100"/>
          </a:xfrm>
          <a:prstGeom prst="roundRect">
            <a:avLst>
              <a:gd fmla="val 16667" name="adj"/>
            </a:avLst>
          </a:prstGeom>
          <a:solidFill>
            <a:srgbClr val="FFE599"/>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Process Image</a:t>
            </a:r>
            <a:endParaRPr sz="1200"/>
          </a:p>
        </p:txBody>
      </p:sp>
      <p:sp>
        <p:nvSpPr>
          <p:cNvPr id="174" name="Google Shape;174;p19"/>
          <p:cNvSpPr/>
          <p:nvPr/>
        </p:nvSpPr>
        <p:spPr>
          <a:xfrm>
            <a:off x="1448187" y="3248501"/>
            <a:ext cx="860400" cy="518100"/>
          </a:xfrm>
          <a:prstGeom prst="parallelogram">
            <a:avLst>
              <a:gd fmla="val 25000" name="adj"/>
            </a:avLst>
          </a:prstGeom>
          <a:solidFill>
            <a:srgbClr val="F1C23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folder:</a:t>
            </a:r>
            <a:endParaRPr sz="1200"/>
          </a:p>
          <a:p>
            <a:pPr indent="0" lvl="0" marL="0" rtl="0" algn="ctr">
              <a:spcBef>
                <a:spcPts val="0"/>
              </a:spcBef>
              <a:spcAft>
                <a:spcPts val="0"/>
              </a:spcAft>
              <a:buNone/>
            </a:pPr>
            <a:r>
              <a:rPr i="1" lang="en" sz="1200"/>
              <a:t>Files</a:t>
            </a:r>
            <a:endParaRPr i="1" sz="1200"/>
          </a:p>
        </p:txBody>
      </p:sp>
      <p:sp>
        <p:nvSpPr>
          <p:cNvPr id="175" name="Google Shape;175;p19"/>
          <p:cNvSpPr/>
          <p:nvPr/>
        </p:nvSpPr>
        <p:spPr>
          <a:xfrm>
            <a:off x="6251312" y="3230750"/>
            <a:ext cx="1114800" cy="518100"/>
          </a:xfrm>
          <a:prstGeom prst="parallelogram">
            <a:avLst>
              <a:gd fmla="val 25000" name="adj"/>
            </a:avLst>
          </a:prstGeom>
          <a:solidFill>
            <a:srgbClr val="F1C23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folder:</a:t>
            </a:r>
            <a:endParaRPr sz="1200"/>
          </a:p>
          <a:p>
            <a:pPr indent="0" lvl="0" marL="0" rtl="0" algn="ctr">
              <a:spcBef>
                <a:spcPts val="0"/>
              </a:spcBef>
              <a:spcAft>
                <a:spcPts val="0"/>
              </a:spcAft>
              <a:buNone/>
            </a:pPr>
            <a:r>
              <a:rPr i="1" lang="en" sz="1200"/>
              <a:t>Segment</a:t>
            </a:r>
            <a:endParaRPr i="1" sz="1200"/>
          </a:p>
        </p:txBody>
      </p:sp>
      <p:sp>
        <p:nvSpPr>
          <p:cNvPr id="176" name="Google Shape;176;p19"/>
          <p:cNvSpPr/>
          <p:nvPr/>
        </p:nvSpPr>
        <p:spPr>
          <a:xfrm>
            <a:off x="6208013" y="4266625"/>
            <a:ext cx="1313388" cy="292356"/>
          </a:xfrm>
          <a:prstGeom prst="flowChartTerminator">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_segment.json</a:t>
            </a:r>
            <a:endParaRPr sz="1200"/>
          </a:p>
        </p:txBody>
      </p:sp>
      <p:sp>
        <p:nvSpPr>
          <p:cNvPr id="177" name="Google Shape;177;p19"/>
          <p:cNvSpPr/>
          <p:nvPr/>
        </p:nvSpPr>
        <p:spPr>
          <a:xfrm>
            <a:off x="7829750" y="3327125"/>
            <a:ext cx="1168200" cy="518100"/>
          </a:xfrm>
          <a:prstGeom prst="parallelogram">
            <a:avLst>
              <a:gd fmla="val 25000" name="adj"/>
            </a:avLst>
          </a:prstGeom>
          <a:solidFill>
            <a:srgbClr val="F1C23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folder:</a:t>
            </a:r>
            <a:endParaRPr sz="1200"/>
          </a:p>
          <a:p>
            <a:pPr indent="0" lvl="0" marL="0" rtl="0" algn="ctr">
              <a:spcBef>
                <a:spcPts val="0"/>
              </a:spcBef>
              <a:spcAft>
                <a:spcPts val="0"/>
              </a:spcAft>
              <a:buNone/>
            </a:pPr>
            <a:r>
              <a:rPr i="1" lang="en" sz="1200"/>
              <a:t>Results</a:t>
            </a:r>
            <a:endParaRPr i="1" sz="1200"/>
          </a:p>
        </p:txBody>
      </p:sp>
      <p:sp>
        <p:nvSpPr>
          <p:cNvPr id="178" name="Google Shape;178;p19"/>
          <p:cNvSpPr/>
          <p:nvPr/>
        </p:nvSpPr>
        <p:spPr>
          <a:xfrm>
            <a:off x="7721750" y="4083975"/>
            <a:ext cx="1384200" cy="518100"/>
          </a:xfrm>
          <a:prstGeom prst="triangle">
            <a:avLst>
              <a:gd fmla="val 50000" name="adj"/>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tables, figures</a:t>
            </a:r>
            <a:endParaRPr sz="1200"/>
          </a:p>
          <a:p>
            <a:pPr indent="0" lvl="0" marL="0" rtl="0" algn="ctr">
              <a:spcBef>
                <a:spcPts val="0"/>
              </a:spcBef>
              <a:spcAft>
                <a:spcPts val="0"/>
              </a:spcAft>
              <a:buNone/>
            </a:pPr>
            <a:r>
              <a:t/>
            </a:r>
            <a:endParaRPr sz="1200"/>
          </a:p>
        </p:txBody>
      </p:sp>
      <p:sp>
        <p:nvSpPr>
          <p:cNvPr id="179" name="Google Shape;179;p19"/>
          <p:cNvSpPr/>
          <p:nvPr/>
        </p:nvSpPr>
        <p:spPr>
          <a:xfrm>
            <a:off x="1341025" y="4124175"/>
            <a:ext cx="1056000" cy="437700"/>
          </a:xfrm>
          <a:prstGeom prst="triangle">
            <a:avLst>
              <a:gd fmla="val 50000" name="adj"/>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.csv</a:t>
            </a:r>
            <a:endParaRPr sz="1200"/>
          </a:p>
        </p:txBody>
      </p:sp>
      <p:sp>
        <p:nvSpPr>
          <p:cNvPr id="180" name="Google Shape;180;p19"/>
          <p:cNvSpPr/>
          <p:nvPr/>
        </p:nvSpPr>
        <p:spPr>
          <a:xfrm>
            <a:off x="2654100" y="4756600"/>
            <a:ext cx="4915200" cy="264600"/>
          </a:xfrm>
          <a:prstGeom prst="roundRect">
            <a:avLst>
              <a:gd fmla="val 16667" name="adj"/>
            </a:avLst>
          </a:prstGeom>
          <a:solidFill>
            <a:srgbClr val="A2C4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rgbClr val="000099"/>
                </a:solidFill>
                <a:hlinkClick r:id="rId3">
                  <a:extLst>
                    <a:ext uri="{A12FA001-AC4F-418D-AE19-62706E023703}">
                      <ahyp:hlinkClr val="tx"/>
                    </a:ext>
                  </a:extLst>
                </a:hlinkClick>
              </a:rPr>
              <a:t>BGNN_Core_Workflow</a:t>
            </a:r>
            <a:endParaRPr b="1">
              <a:solidFill>
                <a:srgbClr val="000099"/>
              </a:solidFill>
            </a:endParaRPr>
          </a:p>
        </p:txBody>
      </p:sp>
      <p:sp>
        <p:nvSpPr>
          <p:cNvPr id="181" name="Google Shape;181;p19"/>
          <p:cNvSpPr/>
          <p:nvPr/>
        </p:nvSpPr>
        <p:spPr>
          <a:xfrm>
            <a:off x="23500" y="662750"/>
            <a:ext cx="9144000" cy="2646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rgbClr val="000099"/>
                </a:solidFill>
                <a:hlinkClick r:id="rId4">
                  <a:extLst>
                    <a:ext uri="{A12FA001-AC4F-418D-AE19-62706E023703}">
                      <ahyp:hlinkClr val="tx"/>
                    </a:ext>
                  </a:extLst>
                </a:hlinkClick>
              </a:rPr>
              <a:t>Minnow_Trait_Segmentation</a:t>
            </a:r>
            <a:endParaRPr b="1">
              <a:solidFill>
                <a:srgbClr val="000099"/>
              </a:solidFill>
            </a:endParaRPr>
          </a:p>
        </p:txBody>
      </p:sp>
      <p:pic>
        <p:nvPicPr>
          <p:cNvPr id="182" name="Google Shape;182;p19"/>
          <p:cNvPicPr preferRelativeResize="0"/>
          <p:nvPr/>
        </p:nvPicPr>
        <p:blipFill>
          <a:blip r:embed="rId5">
            <a:alphaModFix/>
          </a:blip>
          <a:stretch>
            <a:fillRect/>
          </a:stretch>
        </p:blipFill>
        <p:spPr>
          <a:xfrm>
            <a:off x="8444749" y="8325"/>
            <a:ext cx="661200" cy="661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0"/>
          <p:cNvSpPr txBox="1"/>
          <p:nvPr>
            <p:ph type="title"/>
          </p:nvPr>
        </p:nvSpPr>
        <p:spPr>
          <a:xfrm>
            <a:off x="311700" y="64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FAIR, modular and fully reproducible workflow product </a:t>
            </a:r>
            <a:endParaRPr>
              <a:latin typeface="Arial"/>
              <a:ea typeface="Arial"/>
              <a:cs typeface="Arial"/>
              <a:sym typeface="Arial"/>
            </a:endParaRPr>
          </a:p>
        </p:txBody>
      </p:sp>
      <p:sp>
        <p:nvSpPr>
          <p:cNvPr id="188" name="Google Shape;188;p20"/>
          <p:cNvSpPr txBox="1"/>
          <p:nvPr>
            <p:ph idx="1" type="body"/>
          </p:nvPr>
        </p:nvSpPr>
        <p:spPr>
          <a:xfrm>
            <a:off x="311700" y="677225"/>
            <a:ext cx="8520600" cy="1743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Arial"/>
              <a:buChar char="●"/>
            </a:pPr>
            <a:r>
              <a:rPr lang="en">
                <a:latin typeface="Arial"/>
                <a:ea typeface="Arial"/>
                <a:cs typeface="Arial"/>
                <a:sym typeface="Arial"/>
              </a:rPr>
              <a:t>Containerization to isolate software environments</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Workflow manager (Snakemake) for declarative rules and end-to-end workflow automation. Automation portable between HPC environments.</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Executable and modifiable by </a:t>
            </a:r>
            <a:r>
              <a:rPr lang="en">
                <a:latin typeface="Arial"/>
                <a:ea typeface="Arial"/>
                <a:cs typeface="Arial"/>
                <a:sym typeface="Arial"/>
              </a:rPr>
              <a:t>biology</a:t>
            </a:r>
            <a:r>
              <a:rPr lang="en">
                <a:latin typeface="Arial"/>
                <a:ea typeface="Arial"/>
                <a:cs typeface="Arial"/>
                <a:sym typeface="Arial"/>
              </a:rPr>
              <a:t> domain scientist</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All digital components are FAIR</a:t>
            </a:r>
            <a:endParaRPr>
              <a:latin typeface="Arial"/>
              <a:ea typeface="Arial"/>
              <a:cs typeface="Arial"/>
              <a:sym typeface="Arial"/>
            </a:endParaRPr>
          </a:p>
        </p:txBody>
      </p:sp>
      <p:pic>
        <p:nvPicPr>
          <p:cNvPr id="189" name="Google Shape;189;p20"/>
          <p:cNvPicPr preferRelativeResize="0"/>
          <p:nvPr/>
        </p:nvPicPr>
        <p:blipFill>
          <a:blip r:embed="rId3">
            <a:alphaModFix/>
          </a:blip>
          <a:stretch>
            <a:fillRect/>
          </a:stretch>
        </p:blipFill>
        <p:spPr>
          <a:xfrm>
            <a:off x="-82750" y="2496725"/>
            <a:ext cx="9462077" cy="2665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Why Snakemake?</a:t>
            </a:r>
            <a:endParaRPr>
              <a:latin typeface="Arial"/>
              <a:ea typeface="Arial"/>
              <a:cs typeface="Arial"/>
              <a:sym typeface="Arial"/>
            </a:endParaRPr>
          </a:p>
        </p:txBody>
      </p:sp>
      <p:sp>
        <p:nvSpPr>
          <p:cNvPr id="195" name="Google Shape;195;p21"/>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Arial"/>
              <a:buChar char="●"/>
            </a:pPr>
            <a:r>
              <a:rPr lang="en">
                <a:latin typeface="Arial"/>
                <a:ea typeface="Arial"/>
                <a:cs typeface="Arial"/>
                <a:sym typeface="Arial"/>
              </a:rPr>
              <a:t>Readable and modifiable by domain scientists; specification language is a syntactical extension of Python</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Supports </a:t>
            </a:r>
            <a:r>
              <a:rPr lang="en">
                <a:latin typeface="Arial"/>
                <a:ea typeface="Arial"/>
                <a:cs typeface="Arial"/>
                <a:sym typeface="Arial"/>
              </a:rPr>
              <a:t>both software </a:t>
            </a:r>
            <a:r>
              <a:rPr lang="en">
                <a:latin typeface="Arial"/>
                <a:ea typeface="Arial"/>
                <a:cs typeface="Arial"/>
                <a:sym typeface="Arial"/>
              </a:rPr>
              <a:t>containers and conda </a:t>
            </a:r>
            <a:r>
              <a:rPr lang="en">
                <a:latin typeface="Arial"/>
                <a:ea typeface="Arial"/>
                <a:cs typeface="Arial"/>
                <a:sym typeface="Arial"/>
              </a:rPr>
              <a:t>environments</a:t>
            </a:r>
            <a:r>
              <a:rPr lang="en">
                <a:latin typeface="Arial"/>
                <a:ea typeface="Arial"/>
                <a:cs typeface="Arial"/>
                <a:sym typeface="Arial"/>
              </a:rPr>
              <a:t> for dependency definition, reproducible installation, and isolation</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Promotes workflow modularization: workflows can themselves be components</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Execution is scalable from single to multi-core, HPC cluster, etc</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Highly configurable</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Extensible via plugin system</a:t>
            </a:r>
            <a:endParaRPr>
              <a:latin typeface="Arial"/>
              <a:ea typeface="Arial"/>
              <a:cs typeface="Arial"/>
              <a:sym typeface="Arial"/>
            </a:endParaRPr>
          </a:p>
        </p:txBody>
      </p:sp>
      <p:pic>
        <p:nvPicPr>
          <p:cNvPr id="196" name="Google Shape;196;p21"/>
          <p:cNvPicPr preferRelativeResize="0"/>
          <p:nvPr/>
        </p:nvPicPr>
        <p:blipFill>
          <a:blip r:embed="rId3">
            <a:alphaModFix/>
          </a:blip>
          <a:stretch>
            <a:fillRect/>
          </a:stretch>
        </p:blipFill>
        <p:spPr>
          <a:xfrm>
            <a:off x="8060313" y="4216400"/>
            <a:ext cx="918963" cy="787499"/>
          </a:xfrm>
          <a:prstGeom prst="rect">
            <a:avLst/>
          </a:prstGeom>
          <a:noFill/>
          <a:ln>
            <a:noFill/>
          </a:ln>
        </p:spPr>
      </p:pic>
      <p:pic>
        <p:nvPicPr>
          <p:cNvPr id="197" name="Google Shape;197;p21"/>
          <p:cNvPicPr preferRelativeResize="0"/>
          <p:nvPr/>
        </p:nvPicPr>
        <p:blipFill>
          <a:blip r:embed="rId4">
            <a:alphaModFix/>
          </a:blip>
          <a:stretch>
            <a:fillRect/>
          </a:stretch>
        </p:blipFill>
        <p:spPr>
          <a:xfrm>
            <a:off x="103474" y="4150674"/>
            <a:ext cx="918948" cy="9189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