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747775"/>
          </p15:clr>
        </p15:guide>
      </p15:sldGuideLst>
    </p:ext>
    <p:ext uri="GoogleSlidesCustomDataVersion2">
      <go:slidesCustomData xmlns:go="http://customooxmlschemas.google.com/" r:id="rId18" roundtripDataSignature="AMtx7mjzEMi3rmuTLEkAzzscKH8wXtaI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First introduce structure: Context of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cd02ff1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cd02ff1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moments prior to the primers and design guide developments are the ones where vocabulary is being decided upon and decisions are made to include or exclude terms from glossaries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i.org/10.48550/arxiv.2207.04502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amz.net/term/ark/h807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amz.net" TargetMode="External"/><Relationship Id="rId4" Type="http://schemas.openxmlformats.org/officeDocument/2006/relationships/hyperlink" Target="https://github.com/metadata-research/yamz" TargetMode="External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380"/>
              <a:t>Innovating the Standards Process with YAMZ: Yet Another Metadata Zoo and AI Implications</a:t>
            </a:r>
            <a:endParaRPr sz="4380"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Isabel Moreira de Oliveira and Scott McClellan</a:t>
            </a:r>
            <a:endParaRPr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9875" y="3868088"/>
            <a:ext cx="2586575" cy="8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5450" y="3829536"/>
            <a:ext cx="2204576" cy="9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3800" y="3868088"/>
            <a:ext cx="877071" cy="8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3924538" y="4713700"/>
            <a:ext cx="1095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OAC-2118201</a:t>
            </a:r>
            <a:endParaRPr b="0" i="0" sz="1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6">
            <a:alphaModFix/>
          </a:blip>
          <a:srcRect b="0" l="0" r="76621" t="0"/>
          <a:stretch/>
        </p:blipFill>
        <p:spPr>
          <a:xfrm>
            <a:off x="738075" y="4003550"/>
            <a:ext cx="462224" cy="5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en">
                <a:solidFill>
                  <a:srgbClr val="999999"/>
                </a:solidFill>
              </a:rPr>
              <a:t>How can YAMZ specifically allow for better description of inputs and outputs of AI algorithms?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en">
                <a:solidFill>
                  <a:srgbClr val="999999"/>
                </a:solidFill>
              </a:rPr>
              <a:t>Transitioning from definitions to describing outputs decreases the gap between different disciplines, e.g.: kirigami, MOFs, metamaterials, etc.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Leveraging similarities across definitions to develop robust communal vocabularies which assist machine learning techniques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How might YAMZ assist in aligning area-specific metadata/terminology with established industry standards? E.g. form finding </a:t>
            </a:r>
            <a:endParaRPr/>
          </a:p>
        </p:txBody>
      </p:sp>
      <p:sp>
        <p:nvSpPr>
          <p:cNvPr id="129" name="Google Shape;129;p1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Challenges in the Standards Space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Acknowledgments</a:t>
            </a:r>
            <a:endParaRPr/>
          </a:p>
        </p:txBody>
      </p:sp>
      <p:sp>
        <p:nvSpPr>
          <p:cNvPr id="135" name="Google Shape;135;p11"/>
          <p:cNvSpPr txBox="1"/>
          <p:nvPr>
            <p:ph idx="1" type="body"/>
          </p:nvPr>
        </p:nvSpPr>
        <p:spPr>
          <a:xfrm>
            <a:off x="311700" y="1152475"/>
            <a:ext cx="85206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We would like to acknowledge John Kunze, the developer of YAMZ, and Chris Rauch, who has helped maintain and develop the application.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We would like to acknowledge funding from NSF OAC # 2118201.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</a:rPr>
              <a:t>References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100">
                <a:solidFill>
                  <a:schemeClr val="dk1"/>
                </a:solidFill>
              </a:rPr>
              <a:t>Yuan, A., Greenberg, J., Zhao, X., Hu, X., McCLellan, S., Kalinowski, A., Uribe-Romo, F. J., Langlois, K., Furst, J., Gómez-Gualdrón, D. A., Fajardo-Rojas, F., &amp; Ardila, K. (2022). Building Open Knowledge Graph for Metal-Organic Frameworks (MOF-KG): Challenges and Case Studies. </a:t>
            </a:r>
            <a:r>
              <a:rPr i="1" lang="en" sz="1100">
                <a:solidFill>
                  <a:schemeClr val="dk1"/>
                </a:solidFill>
              </a:rPr>
              <a:t>arXiv (Cornell University)</a:t>
            </a:r>
            <a:r>
              <a:rPr lang="en" sz="1100">
                <a:solidFill>
                  <a:schemeClr val="dk1"/>
                </a:solidFill>
              </a:rPr>
              <a:t>. </a:t>
            </a:r>
            <a:r>
              <a:rPr lang="en" sz="11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https://doi.org/10.48550/arxiv.2207.04502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100">
                <a:solidFill>
                  <a:schemeClr val="dk1"/>
                </a:solidFill>
              </a:rPr>
              <a:t>de Oliveira, I. M., Sosa, E. M., Baker, E., &amp; Adriaenssens, S. (2023). Experimental and numerical investigation of a rotational kirigami system. Thin-Walled Structures, 192, 111123. </a:t>
            </a:r>
            <a:r>
              <a:rPr lang="en" sz="1100" u="sng">
                <a:solidFill>
                  <a:schemeClr val="dk1"/>
                </a:solidFill>
              </a:rPr>
              <a:t>https://doi.org/10.1016/j.tws.2023.111123</a:t>
            </a:r>
            <a:endParaRPr sz="1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00">
                <a:solidFill>
                  <a:schemeClr val="dk1"/>
                </a:solidFill>
              </a:rPr>
              <a:t>de Oliveira, I. M. and McClellan, S., Rauch, C., Adriaenssens, S., &amp; Greenberg, J. (2023). An exploratory analysis of YAMZ: Building terminological consensus in civil engineering. (Under Review)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cd02ff1ca_0_0"/>
          <p:cNvSpPr txBox="1"/>
          <p:nvPr/>
        </p:nvSpPr>
        <p:spPr>
          <a:xfrm>
            <a:off x="0" y="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https://yamz.net/term/ark/h8073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https://yamz.net/term/ark/h8074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Collaborative Vocabulary and Civil Engineering</a:t>
            </a:r>
            <a:endParaRPr/>
          </a:p>
        </p:txBody>
      </p:sp>
      <p:sp>
        <p:nvSpPr>
          <p:cNvPr id="66" name="Google Shape;66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Civil engineering relies upon communicating among a variety of fields such as architecture and construction to accomplish goals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Terminological differences among stakeholders can impede consensus or introduce ambiguity into projects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en">
                <a:solidFill>
                  <a:srgbClr val="999999"/>
                </a:solidFill>
              </a:rPr>
              <a:t>Terminology forms an important part of the standards-making process but often typifies dominant or majoritarian approaches to a subject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999999"/>
              </a:buClr>
              <a:buSzPts val="1800"/>
              <a:buChar char="●"/>
            </a:pPr>
            <a:r>
              <a:rPr lang="en">
                <a:solidFill>
                  <a:srgbClr val="999999"/>
                </a:solidFill>
              </a:rPr>
              <a:t>Standards often do not reflect neologisms or non-normative usages of terms which may also inform practical considerations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Communication in the AEC industry</a:t>
            </a:r>
            <a:endParaRPr/>
          </a:p>
        </p:txBody>
      </p:sp>
      <p:pic>
        <p:nvPicPr>
          <p:cNvPr id="72" name="Google Shape;7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2025" y="1086300"/>
            <a:ext cx="5059951" cy="36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"/>
          <p:cNvSpPr txBox="1"/>
          <p:nvPr/>
        </p:nvSpPr>
        <p:spPr>
          <a:xfrm>
            <a:off x="2698775" y="4778525"/>
            <a:ext cx="391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https://medium.com/@yewandesulaiman/the-product-manager-her-product-and-her-customer-7927399dc36a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311700" y="1017725"/>
            <a:ext cx="1278300" cy="9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AEC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Architecture, Engineering and Construction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Collaborative Vocabulary and Civil Engineering</a:t>
            </a:r>
            <a:endParaRPr/>
          </a:p>
        </p:txBody>
      </p:sp>
      <p:sp>
        <p:nvSpPr>
          <p:cNvPr id="80" name="Google Shape;8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Civil engineering relies upon communicating among a variety of fields such as architecture and construction to accomplish goals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Terminological differences among stakeholders can impede consensus or introduce ambiguity into projects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Terminology forms an important part of the standards-making process but often represents dominant or majoritarian approaches to a subject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999999"/>
              </a:buClr>
              <a:buSzPts val="1800"/>
              <a:buChar char="●"/>
            </a:pPr>
            <a:r>
              <a:rPr lang="en">
                <a:solidFill>
                  <a:srgbClr val="999999"/>
                </a:solidFill>
              </a:rPr>
              <a:t>Standards often do not reflect neologisms or non-normative usages of terms which may also inform practical considerations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3375" y="1028571"/>
            <a:ext cx="2978625" cy="386305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" name="Google Shape;8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Standards vs. primers in AEC </a:t>
            </a:r>
            <a:endParaRPr/>
          </a:p>
        </p:txBody>
      </p:sp>
      <p:pic>
        <p:nvPicPr>
          <p:cNvPr id="87" name="Google Shape;8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698" y="1243248"/>
            <a:ext cx="1515376" cy="197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"/>
          <p:cNvSpPr txBox="1"/>
          <p:nvPr/>
        </p:nvSpPr>
        <p:spPr>
          <a:xfrm>
            <a:off x="745050" y="4490525"/>
            <a:ext cx="11196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Strict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 txBox="1"/>
          <p:nvPr/>
        </p:nvSpPr>
        <p:spPr>
          <a:xfrm>
            <a:off x="4895313" y="4490525"/>
            <a:ext cx="13668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Flexible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5"/>
          <p:cNvPicPr preferRelativeResize="0"/>
          <p:nvPr/>
        </p:nvPicPr>
        <p:blipFill rotWithShape="1">
          <a:blip r:embed="rId5">
            <a:alphaModFix/>
          </a:blip>
          <a:srcRect b="3835" l="0" r="0" t="0"/>
          <a:stretch/>
        </p:blipFill>
        <p:spPr>
          <a:xfrm>
            <a:off x="5910400" y="383925"/>
            <a:ext cx="3135351" cy="45077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" name="Google Shape;9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36049" y="1243250"/>
            <a:ext cx="1310247" cy="197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5"/>
          <p:cNvCxnSpPr/>
          <p:nvPr/>
        </p:nvCxnSpPr>
        <p:spPr>
          <a:xfrm rot="10800000">
            <a:off x="4729175" y="4119100"/>
            <a:ext cx="1044300" cy="8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Collaborative Vocabulary and Civil Engineering</a:t>
            </a:r>
            <a:endParaRPr/>
          </a:p>
        </p:txBody>
      </p:sp>
      <p:sp>
        <p:nvSpPr>
          <p:cNvPr id="98" name="Google Shape;98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Civil engineering relies upon communicating among a variety of fields such as architecture and construction to accomplish goals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Terminological differences among stakeholders can impede consensus or introduce ambiguity into projects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Terminology forms an important part of the standards-making process but often typifies dominant or majoritarian approaches to a subject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Standards often do not reflect neologisms or non-normative usages of terms which may also inform practical considerations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Yet Another Metadata Zoo (YAMZ)</a:t>
            </a:r>
            <a:endParaRPr/>
          </a:p>
        </p:txBody>
      </p:sp>
      <p:sp>
        <p:nvSpPr>
          <p:cNvPr id="104" name="Google Shape;104;p7"/>
          <p:cNvSpPr txBox="1"/>
          <p:nvPr>
            <p:ph idx="1" type="body"/>
          </p:nvPr>
        </p:nvSpPr>
        <p:spPr>
          <a:xfrm>
            <a:off x="311700" y="1152475"/>
            <a:ext cx="4296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108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Collaborative vocabulary platform that allows  users to define terms and add examples</a:t>
            </a:r>
            <a:endParaRPr>
              <a:solidFill>
                <a:schemeClr val="dk1"/>
              </a:solidFill>
            </a:endParaRPr>
          </a:p>
          <a:p>
            <a:pPr indent="-31083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Each entry receives a </a:t>
            </a:r>
            <a:r>
              <a:rPr b="1" lang="en">
                <a:solidFill>
                  <a:schemeClr val="dk1"/>
                </a:solidFill>
              </a:rPr>
              <a:t>persistent identifier (PID)</a:t>
            </a:r>
            <a:r>
              <a:rPr lang="en">
                <a:solidFill>
                  <a:schemeClr val="dk1"/>
                </a:solidFill>
              </a:rPr>
              <a:t> in the form of an archival key (ARK)</a:t>
            </a:r>
            <a:endParaRPr>
              <a:solidFill>
                <a:schemeClr val="dk1"/>
              </a:solidFill>
            </a:endParaRPr>
          </a:p>
          <a:p>
            <a:pPr indent="-31083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Users can comment and vote on terms, similar to Stackoverflow</a:t>
            </a:r>
            <a:endParaRPr>
              <a:solidFill>
                <a:schemeClr val="dk1"/>
              </a:solidFill>
            </a:endParaRPr>
          </a:p>
          <a:p>
            <a:pPr indent="-31083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Voting allows communities to organically decide on best definitions</a:t>
            </a:r>
            <a:endParaRPr>
              <a:solidFill>
                <a:schemeClr val="dk1"/>
              </a:solidFill>
            </a:endParaRPr>
          </a:p>
          <a:p>
            <a:pPr indent="-31083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PIDs provide users unique, dereferenceable links to their terms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">
                <a:solidFill>
                  <a:schemeClr val="dk1"/>
                </a:solidFill>
              </a:rPr>
              <a:t>Site: </a:t>
            </a:r>
            <a:r>
              <a:rPr lang="en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https://www.yamz.net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8108"/>
              <a:buNone/>
            </a:pPr>
            <a:r>
              <a:rPr lang="en">
                <a:solidFill>
                  <a:schemeClr val="dk1"/>
                </a:solidFill>
              </a:rPr>
              <a:t>Repository: </a:t>
            </a:r>
            <a:r>
              <a:rPr lang="en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https://github.com/metadata-research/yamz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6500" y="1152475"/>
            <a:ext cx="3043275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7"/>
          <p:cNvSpPr txBox="1"/>
          <p:nvPr/>
        </p:nvSpPr>
        <p:spPr>
          <a:xfrm>
            <a:off x="5080000" y="4568875"/>
            <a:ext cx="2999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I.M. de Oliveira and S. McClellan et al., 2023 (Under Review)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Challenges in Semantics and AI-Ready Data</a:t>
            </a:r>
            <a:endParaRPr/>
          </a:p>
        </p:txBody>
      </p:sp>
      <p:sp>
        <p:nvSpPr>
          <p:cNvPr id="112" name="Google Shape;112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908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Char char="●"/>
            </a:pPr>
            <a:r>
              <a:rPr lang="en" sz="1425">
                <a:solidFill>
                  <a:schemeClr val="dk1"/>
                </a:solidFill>
              </a:rPr>
              <a:t>Emergent vocabularies may not be sufficiently stable to assist classification </a:t>
            </a:r>
            <a:endParaRPr sz="1425">
              <a:solidFill>
                <a:schemeClr val="dk1"/>
              </a:solidFill>
            </a:endParaRPr>
          </a:p>
          <a:p>
            <a:pPr indent="-31908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25"/>
              <a:buChar char="●"/>
            </a:pPr>
            <a:r>
              <a:rPr lang="en" sz="1425">
                <a:solidFill>
                  <a:schemeClr val="dk1"/>
                </a:solidFill>
              </a:rPr>
              <a:t>Artificial intelligence applications rely upon human-in-the-loop to provide understanding or meaning to the insights and results they produce</a:t>
            </a:r>
            <a:endParaRPr sz="1425">
              <a:solidFill>
                <a:schemeClr val="dk1"/>
              </a:solidFill>
            </a:endParaRPr>
          </a:p>
          <a:p>
            <a:pPr indent="-31908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25"/>
              <a:buChar char="●"/>
            </a:pPr>
            <a:r>
              <a:rPr lang="en" sz="1425">
                <a:solidFill>
                  <a:schemeClr val="dk1"/>
                </a:solidFill>
              </a:rPr>
              <a:t>Precision and nuance in terminology assists such insights but only insofar as they allow community members to communicate</a:t>
            </a:r>
            <a:endParaRPr sz="1425">
              <a:solidFill>
                <a:schemeClr val="dk1"/>
              </a:solidFill>
            </a:endParaRPr>
          </a:p>
          <a:p>
            <a:pPr indent="-31908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25"/>
              <a:buChar char="●"/>
            </a:pPr>
            <a:r>
              <a:rPr lang="en" sz="1425">
                <a:solidFill>
                  <a:schemeClr val="dk1"/>
                </a:solidFill>
              </a:rPr>
              <a:t>YAMZ allows for organic development of terminology which may overcome such problems as:</a:t>
            </a:r>
            <a:endParaRPr sz="1425">
              <a:solidFill>
                <a:schemeClr val="dk1"/>
              </a:solidFill>
            </a:endParaRPr>
          </a:p>
          <a:p>
            <a:pPr indent="-31908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Char char="○"/>
            </a:pPr>
            <a:r>
              <a:rPr lang="en" sz="1425">
                <a:solidFill>
                  <a:schemeClr val="dk1"/>
                </a:solidFill>
              </a:rPr>
              <a:t>Neologism</a:t>
            </a:r>
            <a:endParaRPr sz="1425">
              <a:solidFill>
                <a:schemeClr val="dk1"/>
              </a:solidFill>
            </a:endParaRPr>
          </a:p>
          <a:p>
            <a:pPr indent="-31908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Char char="○"/>
            </a:pPr>
            <a:r>
              <a:rPr lang="en" sz="1425">
                <a:solidFill>
                  <a:schemeClr val="dk1"/>
                </a:solidFill>
              </a:rPr>
              <a:t>Unstable terminology</a:t>
            </a:r>
            <a:endParaRPr sz="1425">
              <a:solidFill>
                <a:schemeClr val="dk1"/>
              </a:solidFill>
            </a:endParaRPr>
          </a:p>
          <a:p>
            <a:pPr indent="-31908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Char char="○"/>
            </a:pPr>
            <a:r>
              <a:rPr lang="en" sz="1425">
                <a:solidFill>
                  <a:schemeClr val="dk1"/>
                </a:solidFill>
              </a:rPr>
              <a:t>Polysemy</a:t>
            </a:r>
            <a:endParaRPr sz="1425">
              <a:solidFill>
                <a:schemeClr val="dk1"/>
              </a:solidFill>
            </a:endParaRPr>
          </a:p>
          <a:p>
            <a:pPr indent="-319087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25"/>
              <a:buChar char="●"/>
            </a:pPr>
            <a:r>
              <a:rPr lang="en" sz="1425">
                <a:solidFill>
                  <a:schemeClr val="dk1"/>
                </a:solidFill>
              </a:rPr>
              <a:t>YAMZ provides a path for easing transdisciplinary connections broadening vocabulary accessibility</a:t>
            </a:r>
            <a:endParaRPr sz="1425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Challenges in the Standards Space</a:t>
            </a:r>
            <a:endParaRPr/>
          </a:p>
        </p:txBody>
      </p:sp>
      <p:sp>
        <p:nvSpPr>
          <p:cNvPr id="118" name="Google Shape;118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YAMZ can allow for better description of inputs and outputs of AI algorithms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Transitioning from definitions to describing outputs decreases the gap between different disciplines, e.g.: kirigami, MOFs, etc.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9" name="Google Shape;11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1748" y="2774275"/>
            <a:ext cx="2574550" cy="16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9"/>
          <p:cNvSpPr txBox="1"/>
          <p:nvPr/>
        </p:nvSpPr>
        <p:spPr>
          <a:xfrm>
            <a:off x="6959250" y="4393525"/>
            <a:ext cx="1175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Y. An et al. 2022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3156" y="2713579"/>
            <a:ext cx="3180723" cy="1819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"/>
          <p:cNvCxnSpPr/>
          <p:nvPr/>
        </p:nvCxnSpPr>
        <p:spPr>
          <a:xfrm rot="10800000">
            <a:off x="4402150" y="3801425"/>
            <a:ext cx="815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23" name="Google Shape;123;p9"/>
          <p:cNvSpPr txBox="1"/>
          <p:nvPr/>
        </p:nvSpPr>
        <p:spPr>
          <a:xfrm>
            <a:off x="2938175" y="4532925"/>
            <a:ext cx="1175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Baker, 2023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