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d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lM2MUX5NjceJB8NaebGA/fAJ0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da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Mond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And our core mission is STANDARDS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Non-profit </a:t>
            </a:r>
            <a:r>
              <a:rPr lang="en-US" sz="4400"/>
              <a:t>industry trade association accredited by ANSI with 230+ members – libraries, library orgs, publishers, publisher orgs, vendors, suppliers, intermediaries, others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Mission</a:t>
            </a:r>
            <a:r>
              <a:rPr lang="en-US" sz="4400"/>
              <a:t> of developing and maintaining technical standards related to information, documentation, discovery and distribution of published materials and media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Represent US to ANSI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Volunteer-driven </a:t>
            </a:r>
            <a:r>
              <a:rPr lang="en-US" sz="4400"/>
              <a:t>organization with 500+ contributing participants spread out across the world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Our development process follows a general cycle … though each project has different emphases and timelines, due to their differing scopes and participants</a:t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Standards development principles: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Transparency &amp; Openness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Broad consensus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Balance / Lack of Dominance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Notification of Standards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Coordination &amp; Harmonization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Consideration of views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Appeals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</a:rPr>
              <a:t>Written Procedures Govern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609601" y="260351"/>
            <a:ext cx="11055351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/>
          <p:nvPr>
            <p:ph idx="2" type="chart"/>
          </p:nvPr>
        </p:nvSpPr>
        <p:spPr>
          <a:xfrm>
            <a:off x="609601" y="1447801"/>
            <a:ext cx="11055351" cy="4608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4165600" y="6324600"/>
            <a:ext cx="38608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1687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4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ISO LOGO-wing only-RGB-600dpi.jpg" id="10" name="Google Shape;10;p9"/>
          <p:cNvPicPr preferRelativeResize="0"/>
          <p:nvPr/>
        </p:nvPicPr>
        <p:blipFill rotWithShape="1">
          <a:blip r:embed="rId1">
            <a:alphaModFix amt="6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hyperlink" Target="https://unsplash.com/@alvaropinot?utm_source=unsplash&amp;utm_medium=referral&amp;utm_content=creditCopyText" TargetMode="External"/><Relationship Id="rId5" Type="http://schemas.openxmlformats.org/officeDocument/2006/relationships/hyperlink" Target="about:blan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433953" y="2130426"/>
            <a:ext cx="1139125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800"/>
              <a:buFont typeface="Monda"/>
              <a:buNone/>
            </a:pPr>
            <a:br>
              <a:rPr b="1" lang="en-US" sz="4800">
                <a:solidFill>
                  <a:srgbClr val="953734"/>
                </a:solidFill>
                <a:latin typeface="Monda"/>
                <a:ea typeface="Monda"/>
                <a:cs typeface="Monda"/>
                <a:sym typeface="Monda"/>
              </a:rPr>
            </a:br>
            <a:r>
              <a:rPr b="1" lang="en-US" sz="4800">
                <a:solidFill>
                  <a:srgbClr val="953734"/>
                </a:solidFill>
                <a:latin typeface="Monda"/>
                <a:ea typeface="Monda"/>
                <a:cs typeface="Monda"/>
                <a:sym typeface="Monda"/>
              </a:rPr>
              <a:t>AI-Ready Data: Navigating the Dynamic Frontier of Metadata and Ontologies </a:t>
            </a:r>
            <a:br>
              <a:rPr b="1" lang="en-US" sz="4800">
                <a:solidFill>
                  <a:srgbClr val="953734"/>
                </a:solidFill>
                <a:latin typeface="Monda"/>
                <a:ea typeface="Monda"/>
                <a:cs typeface="Monda"/>
                <a:sym typeface="Monda"/>
              </a:rPr>
            </a:br>
            <a:r>
              <a:rPr b="1" lang="en-US" sz="3600">
                <a:solidFill>
                  <a:srgbClr val="953734"/>
                </a:solidFill>
                <a:latin typeface="Monda"/>
                <a:ea typeface="Monda"/>
                <a:cs typeface="Monda"/>
                <a:sym typeface="Monda"/>
              </a:rPr>
              <a:t>Standards Development, Adoption, and Implementation: Realities and Fictions</a:t>
            </a:r>
            <a:br>
              <a:rPr b="1" lang="en-US" sz="4800">
                <a:solidFill>
                  <a:srgbClr val="953734"/>
                </a:solidFill>
                <a:latin typeface="Monda"/>
                <a:ea typeface="Monda"/>
                <a:cs typeface="Monda"/>
                <a:sym typeface="Monda"/>
              </a:rPr>
            </a:br>
            <a:br>
              <a:rPr b="1" lang="en-US" sz="4800">
                <a:solidFill>
                  <a:srgbClr val="953734"/>
                </a:solidFill>
                <a:latin typeface="Monda"/>
                <a:ea typeface="Monda"/>
                <a:cs typeface="Monda"/>
                <a:sym typeface="Monda"/>
              </a:rPr>
            </a:br>
            <a:br>
              <a:rPr b="1" lang="en-US" sz="4800">
                <a:solidFill>
                  <a:srgbClr val="953734"/>
                </a:solidFill>
                <a:latin typeface="Monda"/>
                <a:ea typeface="Monda"/>
                <a:cs typeface="Monda"/>
                <a:sym typeface="Monda"/>
              </a:rPr>
            </a:br>
            <a:endParaRPr b="1" sz="4800">
              <a:solidFill>
                <a:srgbClr val="953734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805193" y="5613072"/>
            <a:ext cx="91810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Metadata Research Center, Drexel University * April 16, 2024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Nettie Lagace | nlagace@niso.org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699771" y="0"/>
            <a:ext cx="11171663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What is                           and what does it do?</a:t>
            </a:r>
            <a:endParaRPr b="1"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642666" y="1372846"/>
            <a:ext cx="10864312" cy="4661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Char char="•"/>
            </a:pPr>
            <a:r>
              <a:rPr b="1" lang="en-US" sz="3600">
                <a:solidFill>
                  <a:srgbClr val="76923C"/>
                </a:solidFill>
              </a:rPr>
              <a:t>Creates</a:t>
            </a:r>
            <a:r>
              <a:rPr lang="en-US" sz="3600">
                <a:solidFill>
                  <a:srgbClr val="76923C"/>
                </a:solidFill>
              </a:rPr>
              <a:t>, </a:t>
            </a:r>
            <a:r>
              <a:rPr b="1" lang="en-US" sz="3600">
                <a:solidFill>
                  <a:srgbClr val="76923C"/>
                </a:solidFill>
              </a:rPr>
              <a:t>publishes</a:t>
            </a:r>
            <a:r>
              <a:rPr lang="en-US" sz="3600">
                <a:solidFill>
                  <a:srgbClr val="76923C"/>
                </a:solidFill>
              </a:rPr>
              <a:t> </a:t>
            </a:r>
            <a:r>
              <a:rPr lang="en-US" sz="3600"/>
              <a:t>and </a:t>
            </a:r>
            <a:r>
              <a:rPr b="1" lang="en-US" sz="3600">
                <a:solidFill>
                  <a:srgbClr val="76923C"/>
                </a:solidFill>
              </a:rPr>
              <a:t>maintains</a:t>
            </a:r>
            <a:r>
              <a:rPr lang="en-US" sz="3600"/>
              <a:t> standards and best practices</a:t>
            </a:r>
            <a:endParaRPr/>
          </a:p>
          <a:p>
            <a:pPr indent="-342900" lvl="0" marL="342900" rtl="0" algn="l">
              <a:spcBef>
                <a:spcPts val="1687"/>
              </a:spcBef>
              <a:spcAft>
                <a:spcPts val="0"/>
              </a:spcAft>
              <a:buClr>
                <a:srgbClr val="76923C"/>
              </a:buClr>
              <a:buSzPts val="3600"/>
              <a:buChar char="•"/>
            </a:pPr>
            <a:r>
              <a:rPr b="1" lang="en-US" sz="3600">
                <a:solidFill>
                  <a:srgbClr val="76923C"/>
                </a:solidFill>
              </a:rPr>
              <a:t>Fosters adoption </a:t>
            </a:r>
            <a:r>
              <a:rPr lang="en-US" sz="3600"/>
              <a:t>of existing standards</a:t>
            </a:r>
            <a:endParaRPr/>
          </a:p>
          <a:p>
            <a:pPr indent="-342900" lvl="0" marL="342900" rtl="0" algn="l">
              <a:spcBef>
                <a:spcPts val="1687"/>
              </a:spcBef>
              <a:spcAft>
                <a:spcPts val="0"/>
              </a:spcAft>
              <a:buClr>
                <a:srgbClr val="76923C"/>
              </a:buClr>
              <a:buSzPts val="3600"/>
              <a:buChar char="•"/>
            </a:pPr>
            <a:r>
              <a:rPr b="1" lang="en-US" sz="3600">
                <a:solidFill>
                  <a:srgbClr val="76923C"/>
                </a:solidFill>
              </a:rPr>
              <a:t>Educates</a:t>
            </a:r>
            <a:r>
              <a:rPr lang="en-US" sz="3600">
                <a:solidFill>
                  <a:srgbClr val="C00000"/>
                </a:solidFill>
              </a:rPr>
              <a:t> </a:t>
            </a:r>
            <a:r>
              <a:rPr lang="en-US" sz="3600"/>
              <a:t>the community on technology-related issues</a:t>
            </a:r>
            <a:endParaRPr/>
          </a:p>
          <a:p>
            <a:pPr indent="-342900" lvl="0" marL="342900" rtl="0" algn="l">
              <a:spcBef>
                <a:spcPts val="1687"/>
              </a:spcBef>
              <a:spcAft>
                <a:spcPts val="0"/>
              </a:spcAft>
              <a:buClr>
                <a:srgbClr val="76923C"/>
              </a:buClr>
              <a:buSzPts val="3600"/>
              <a:buChar char="•"/>
            </a:pPr>
            <a:r>
              <a:rPr b="1" lang="en-US" sz="3600">
                <a:solidFill>
                  <a:srgbClr val="76923C"/>
                </a:solidFill>
              </a:rPr>
              <a:t>Incubates</a:t>
            </a:r>
            <a:r>
              <a:rPr lang="en-US" sz="3600"/>
              <a:t> thought leadership activities to advance technology</a:t>
            </a:r>
            <a:endParaRPr/>
          </a:p>
          <a:p>
            <a:pPr indent="-342900" lvl="0" marL="342900" rtl="0" algn="l">
              <a:spcBef>
                <a:spcPts val="1687"/>
              </a:spcBef>
              <a:spcAft>
                <a:spcPts val="0"/>
              </a:spcAft>
              <a:buClr>
                <a:srgbClr val="76923C"/>
              </a:buClr>
              <a:buSzPts val="3600"/>
              <a:buChar char="•"/>
            </a:pPr>
            <a:r>
              <a:rPr b="1" lang="en-US" sz="3600">
                <a:solidFill>
                  <a:srgbClr val="76923C"/>
                </a:solidFill>
              </a:rPr>
              <a:t>Supports communication </a:t>
            </a:r>
            <a:r>
              <a:rPr lang="en-US" sz="3600"/>
              <a:t>between libraries, publishers, and vendors</a:t>
            </a:r>
            <a:endParaRPr sz="3600"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486" y="0"/>
            <a:ext cx="3063116" cy="1337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bulb-rainbow-full-width.jpg" id="114" name="Google Shape;114;p3"/>
          <p:cNvPicPr preferRelativeResize="0"/>
          <p:nvPr/>
        </p:nvPicPr>
        <p:blipFill rotWithShape="1">
          <a:blip r:embed="rId3">
            <a:alphaModFix amt="31000"/>
          </a:blip>
          <a:srcRect b="0" l="0" r="0" t="0"/>
          <a:stretch/>
        </p:blipFill>
        <p:spPr>
          <a:xfrm>
            <a:off x="-1192505" y="0"/>
            <a:ext cx="138874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Standards for Community Practice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1371599" y="1818400"/>
            <a:ext cx="9745717" cy="381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 can be used to: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Make sure things work together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Ensure things are done the same way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Help people understand what/how to do something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Understand what consumers/users are getting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Build trust among suppliers and customers and users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37000"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Some metadata-related NISO publications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914400" y="1394848"/>
            <a:ext cx="10414861" cy="50989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Z39.4-2021 Criteria for Indexes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Z39.14-1997 (R2015) Guidelines for Abstracts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Z39.19-2005 (R2010) Guidelines for the Construction, Format, and Management of Monolingual Controlled Vocabularies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Z39.85-2012 The Dublin Core Metadata Element Set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Z39.87-2006 (R2017) Data Dictionary - Technical Metadata for Digital Still Images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Z39.96-2021, JATS: Journal Article Tag Suite, version 1.3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Z39.104-2022, CRediT, Contributor Roles Taxonomy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ANSI/NISO Z39.106-2023, Standard Terminology for Peer Review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NISO TR-06-2017, Issues in Vocabulary Management</a:t>
            </a:r>
            <a:endParaRPr/>
          </a:p>
          <a:p>
            <a:pPr indent="-342900" lvl="0" marL="342900" rtl="0" algn="l">
              <a:spcBef>
                <a:spcPts val="48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Understanding Metadata: What is Metadata, and What is it For?: A Primer</a:t>
            </a:r>
            <a:endParaRPr/>
          </a:p>
        </p:txBody>
      </p:sp>
      <p:sp>
        <p:nvSpPr>
          <p:cNvPr id="124" name="Google Shape;124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0" y="6627168"/>
            <a:ext cx="356156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by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Alvaro Pinot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b="0" i="0" lang="en-US" sz="9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021571" y="258961"/>
            <a:ext cx="8148859" cy="1266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Calibri"/>
              <a:buNone/>
            </a:pPr>
            <a:r>
              <a:t/>
            </a:r>
            <a:endParaRPr b="0" i="0" sz="464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1629630" y="158118"/>
            <a:ext cx="9330313" cy="6501297"/>
            <a:chOff x="673666" y="-60377"/>
            <a:chExt cx="9330313" cy="6501297"/>
          </a:xfrm>
        </p:grpSpPr>
        <p:sp>
          <p:nvSpPr>
            <p:cNvPr id="134" name="Google Shape;134;p5"/>
            <p:cNvSpPr/>
            <p:nvPr/>
          </p:nvSpPr>
          <p:spPr>
            <a:xfrm>
              <a:off x="4224533" y="-60377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36B7D7"/>
                </a:gs>
                <a:gs pos="100000">
                  <a:srgbClr val="90EF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4539343" y="117752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NISO receives a proposal</a:t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663338">
              <a:off x="6402661" y="601182"/>
              <a:ext cx="219373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36B7D7"/>
                </a:gs>
                <a:gs pos="100000">
                  <a:srgbClr val="90EF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 rot="663338">
              <a:off x="6403272" y="668317"/>
              <a:ext cx="153561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6662690" y="416009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34DECF"/>
                </a:gs>
                <a:gs pos="100000">
                  <a:srgbClr val="8CFF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6977500" y="594138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NISO Member Approval</a:t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3197829">
              <a:off x="8170063" y="1632663"/>
              <a:ext cx="315858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34DECF"/>
                </a:gs>
                <a:gs pos="100000">
                  <a:srgbClr val="8CFFFF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 rot="3197829">
              <a:off x="8189125" y="1668122"/>
              <a:ext cx="221101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854320" y="2014538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32E49E"/>
                </a:gs>
                <a:gs pos="100000">
                  <a:srgbClr val="8AFFD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8169130" y="2192667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Working Group formed</a:t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 rot="5400037">
              <a:off x="8871328" y="3153077"/>
              <a:ext cx="115629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32E49E"/>
                </a:gs>
                <a:gs pos="100000">
                  <a:srgbClr val="8AFFD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 rot="-5399963">
              <a:off x="8888673" y="3209178"/>
              <a:ext cx="80940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7854305" y="3449047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31EB66"/>
                </a:gs>
                <a:gs pos="100000">
                  <a:srgbClr val="86FFA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8169115" y="3627176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Scope &amp; determine deliverables</a:t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 rot="7852518">
              <a:off x="8215212" y="4571684"/>
              <a:ext cx="219508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31EB66"/>
                </a:gs>
                <a:gs pos="100000">
                  <a:srgbClr val="86FFA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 rot="-2947482">
              <a:off x="8269685" y="4620232"/>
              <a:ext cx="153656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637836" y="4854601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30F32E"/>
                </a:gs>
                <a:gs pos="100000">
                  <a:srgbClr val="83FF8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6952646" y="5032730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Gather input</a:t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 rot="10277036">
              <a:off x="6420353" y="5463370"/>
              <a:ext cx="181475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30F32E"/>
                </a:gs>
                <a:gs pos="100000">
                  <a:srgbClr val="83FF8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 rot="-522964">
              <a:off x="6474481" y="5532690"/>
              <a:ext cx="127033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224533" y="5224581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6EF92D"/>
                </a:gs>
                <a:gs pos="100000">
                  <a:srgbClr val="A3FF8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4539343" y="5402710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Produce draft output</a:t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-10303826">
              <a:off x="3909373" y="5465156"/>
              <a:ext cx="248264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6EF92D"/>
                </a:gs>
                <a:gs pos="100000">
                  <a:srgbClr val="A3FF8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 rot="496174">
              <a:off x="3983465" y="5543957"/>
              <a:ext cx="173785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78911" y="4854595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B1FF2C"/>
                </a:gs>
                <a:gs pos="100000">
                  <a:srgbClr val="DCFF7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1993721" y="5032724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 review</a:t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-7405447">
              <a:off x="2133100" y="4523338"/>
              <a:ext cx="243632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1FF2C"/>
                </a:gs>
                <a:gs pos="100000">
                  <a:srgbClr val="DCFF7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 rot="3394553">
              <a:off x="2189775" y="4627284"/>
              <a:ext cx="170542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73666" y="3331457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F6FF2B"/>
                </a:gs>
                <a:gs pos="100000">
                  <a:srgbClr val="FFFF7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988476" y="3509586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Respond &amp; Modify</a:t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-4988786">
              <a:off x="1743188" y="2967357"/>
              <a:ext cx="200195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6FF2B"/>
                </a:gs>
                <a:gs pos="100000">
                  <a:srgbClr val="FFFF7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 rot="-4988786">
              <a:off x="1769634" y="3070616"/>
              <a:ext cx="140137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864597" y="1742893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FFD52A"/>
                </a:gs>
                <a:gs pos="100000">
                  <a:srgbClr val="FFFC7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179407" y="1921022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Publish final version Market/Educate</a:t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rot="-3521126">
              <a:off x="2285533" y="1472753"/>
              <a:ext cx="153037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52A"/>
                </a:gs>
                <a:gs pos="100000">
                  <a:srgbClr val="FFFC7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 rot="-3521126">
              <a:off x="2296558" y="1565809"/>
              <a:ext cx="107126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714348" y="346099"/>
              <a:ext cx="2149659" cy="1216339"/>
            </a:xfrm>
            <a:prstGeom prst="ellipse">
              <a:avLst/>
            </a:prstGeom>
            <a:gradFill>
              <a:gsLst>
                <a:gs pos="0">
                  <a:srgbClr val="FF9129"/>
                </a:gs>
                <a:gs pos="100000">
                  <a:srgbClr val="FFB67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2029158" y="524228"/>
              <a:ext cx="1520039" cy="860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Maintain &amp; Update</a:t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-551887">
              <a:off x="3918562" y="568494"/>
              <a:ext cx="238112" cy="367226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9129"/>
                </a:gs>
                <a:gs pos="100000">
                  <a:srgbClr val="FFB67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 rot="-551887">
              <a:off x="3919021" y="647648"/>
              <a:ext cx="166678" cy="220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7722" y="2175964"/>
            <a:ext cx="2925110" cy="127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4708204" y="3679019"/>
            <a:ext cx="2894628" cy="1435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 Development Process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ANSI standards</a:t>
            </a:r>
            <a:endParaRPr/>
          </a:p>
        </p:txBody>
      </p:sp>
      <p:sp>
        <p:nvSpPr>
          <p:cNvPr id="181" name="Google Shape;181;p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Openness, lack of dominance, balance = everyone affected has a voice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Notifications, consideration of views and objections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Consensus votes and appeals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ANSI patent policy, commercial terms and conditions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Publication and maintenance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Credible &amp; have Integrity</a:t>
            </a:r>
            <a:endParaRPr/>
          </a:p>
        </p:txBody>
      </p:sp>
      <p:sp>
        <p:nvSpPr>
          <p:cNvPr id="182" name="Google Shape;182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</a:t>
            </a:r>
            <a:endParaRPr/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Volunteer-driven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Diverse perspectives, diverse array of values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Scope … different things to different people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Timeframe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”Slow” process … vs scenery change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Adoption – can be expensive to change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Maintenance &gt; whose baby is it</a:t>
            </a:r>
            <a:endParaRPr/>
          </a:p>
        </p:txBody>
      </p:sp>
      <p:sp>
        <p:nvSpPr>
          <p:cNvPr id="190" name="Google Shape;190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 (64).JPG"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61075"/>
            <a:ext cx="12192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>
            <p:ph type="title"/>
          </p:nvPr>
        </p:nvSpPr>
        <p:spPr>
          <a:xfrm>
            <a:off x="1981200" y="4672999"/>
            <a:ext cx="8229600" cy="995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1" lang="en-US">
                <a:solidFill>
                  <a:schemeClr val="lt1"/>
                </a:solidFill>
              </a:rPr>
              <a:t>Standards do the Heavy Lifting!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@abugseye | nlagace@niso.org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photo (62).JPG" id="198" name="Google Shape;19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ISO Standard Theme 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2021-10-20T18:58:43Z</dcterms:created>
  <dc:creator>Nettie Lagace</dc:creator>
</cp:coreProperties>
</file>