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4609C4-0A7E-4001-81EE-78DDB4FE85D2}">
  <a:tblStyle styleId="{F34609C4-0A7E-4001-81EE-78DDB4FE85D2}"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1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p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a:t>CDF: Jerad Bales, Amber E. Budden (DataONE), Suzanne Carbotte (R2R), Jerry A. Carter (IRIS), Robert Chen, Simon Gording (Neotoma), Corinna Gries, Nick Jarboe (FIESTA), Chris Jenkins (dbSEABED), Danie Kinkade, Christine Laney (NEON), Chris Lenhardt (Renci), Paula Mabee (NEON), Lindsay Powers (U.S. Geological Survey), Maša Prodanović, Mohan Ramamurthy (UNIDATA), Greg Tucker, Susan Winter (CASCI)</a:t>
            </a:r>
            <a:endParaRPr sz="1000"/>
          </a:p>
        </p:txBody>
      </p:sp>
      <p:sp>
        <p:nvSpPr>
          <p:cNvPr id="139" name="Google Shape;139;p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6155" y="1143000"/>
            <a:ext cx="5485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p2"/>
          <p:cNvSpPr txBox="1"/>
          <p:nvPr>
            <p:ph type="title"/>
          </p:nvPr>
        </p:nvSpPr>
        <p:spPr>
          <a:xfrm>
            <a:off x="457200" y="171450"/>
            <a:ext cx="8229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006A9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2"/>
          <p:cNvSpPr txBox="1"/>
          <p:nvPr>
            <p:ph idx="1" type="body"/>
          </p:nvPr>
        </p:nvSpPr>
        <p:spPr>
          <a:xfrm>
            <a:off x="457200" y="1131570"/>
            <a:ext cx="8229600" cy="3462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182B49"/>
              </a:buClr>
              <a:buSzPts val="1800"/>
              <a:buChar char="•"/>
              <a:defRPr/>
            </a:lvl1pPr>
            <a:lvl2pPr indent="-342900" lvl="1" marL="914400" algn="l">
              <a:lnSpc>
                <a:spcPct val="100000"/>
              </a:lnSpc>
              <a:spcBef>
                <a:spcPts val="360"/>
              </a:spcBef>
              <a:spcAft>
                <a:spcPts val="0"/>
              </a:spcAft>
              <a:buClr>
                <a:srgbClr val="C69214"/>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 name="Google Shape;12;p2"/>
          <p:cNvSpPr txBox="1"/>
          <p:nvPr>
            <p:ph idx="10" type="dt"/>
          </p:nvPr>
        </p:nvSpPr>
        <p:spPr>
          <a:xfrm>
            <a:off x="685800" y="4767264"/>
            <a:ext cx="19050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2" type="sldNum"/>
          </p:nvPr>
        </p:nvSpPr>
        <p:spPr>
          <a:xfrm>
            <a:off x="6553200" y="4767264"/>
            <a:ext cx="838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2"/>
          <p:cNvSpPr/>
          <p:nvPr/>
        </p:nvSpPr>
        <p:spPr>
          <a:xfrm>
            <a:off x="188725" y="4655205"/>
            <a:ext cx="1432500" cy="41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p2"/>
          <p:cNvPicPr preferRelativeResize="0"/>
          <p:nvPr/>
        </p:nvPicPr>
        <p:blipFill rotWithShape="1">
          <a:blip r:embed="rId2">
            <a:alphaModFix/>
          </a:blip>
          <a:srcRect b="0" l="0" r="0" t="0"/>
          <a:stretch/>
        </p:blipFill>
        <p:spPr>
          <a:xfrm>
            <a:off x="238475" y="4513522"/>
            <a:ext cx="904794" cy="5275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9" name="Google Shape;2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2" name="Google Shape;3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nsf.gov/awardsearch/showAward?AWD_ID=2226453&amp;HistoricalAwards=false" TargetMode="External"/><Relationship Id="rId4" Type="http://schemas.openxmlformats.org/officeDocument/2006/relationships/image" Target="../media/image4.jp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46.png"/><Relationship Id="rId5"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rd-alliance.org/groups/fair-machine-learning-fair4ml-ig" TargetMode="Externa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2.png"/><Relationship Id="rId4" Type="http://schemas.openxmlformats.org/officeDocument/2006/relationships/hyperlink" Target="https://tinyurl.com/FARRinDC"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8.png"/><Relationship Id="rId13" Type="http://schemas.openxmlformats.org/officeDocument/2006/relationships/image" Target="../media/image13.png"/><Relationship Id="rId12"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7.png"/><Relationship Id="rId9" Type="http://schemas.openxmlformats.org/officeDocument/2006/relationships/image" Target="../media/image15.jpg"/><Relationship Id="rId14" Type="http://schemas.openxmlformats.org/officeDocument/2006/relationships/image" Target="../media/image1.jp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1.jpg"/><Relationship Id="rId8"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6.jpg"/><Relationship Id="rId5" Type="http://schemas.openxmlformats.org/officeDocument/2006/relationships/image" Target="../media/image11.jpg"/><Relationship Id="rId6" Type="http://schemas.openxmlformats.org/officeDocument/2006/relationships/image" Target="../media/image10.jpg"/><Relationship Id="rId7" Type="http://schemas.openxmlformats.org/officeDocument/2006/relationships/image" Target="../media/image9.jpg"/><Relationship Id="rId8"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0" Type="http://schemas.openxmlformats.org/officeDocument/2006/relationships/image" Target="../media/image33.png"/><Relationship Id="rId11" Type="http://schemas.openxmlformats.org/officeDocument/2006/relationships/image" Target="../media/image29.png"/><Relationship Id="rId22" Type="http://schemas.openxmlformats.org/officeDocument/2006/relationships/image" Target="../media/image49.png"/><Relationship Id="rId10" Type="http://schemas.openxmlformats.org/officeDocument/2006/relationships/image" Target="../media/image30.png"/><Relationship Id="rId21" Type="http://schemas.openxmlformats.org/officeDocument/2006/relationships/image" Target="../media/image45.png"/><Relationship Id="rId13" Type="http://schemas.openxmlformats.org/officeDocument/2006/relationships/image" Target="../media/image39.jpg"/><Relationship Id="rId12" Type="http://schemas.openxmlformats.org/officeDocument/2006/relationships/image" Target="../media/image28.png"/><Relationship Id="rId23"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35.png"/><Relationship Id="rId9" Type="http://schemas.openxmlformats.org/officeDocument/2006/relationships/image" Target="../media/image25.png"/><Relationship Id="rId15" Type="http://schemas.openxmlformats.org/officeDocument/2006/relationships/image" Target="../media/image34.png"/><Relationship Id="rId14" Type="http://schemas.openxmlformats.org/officeDocument/2006/relationships/image" Target="../media/image27.png"/><Relationship Id="rId17" Type="http://schemas.openxmlformats.org/officeDocument/2006/relationships/image" Target="../media/image32.png"/><Relationship Id="rId16" Type="http://schemas.openxmlformats.org/officeDocument/2006/relationships/image" Target="../media/image40.png"/><Relationship Id="rId5" Type="http://schemas.openxmlformats.org/officeDocument/2006/relationships/image" Target="../media/image22.png"/><Relationship Id="rId19" Type="http://schemas.openxmlformats.org/officeDocument/2006/relationships/image" Target="../media/image41.png"/><Relationship Id="rId6" Type="http://schemas.openxmlformats.org/officeDocument/2006/relationships/image" Target="../media/image26.png"/><Relationship Id="rId18" Type="http://schemas.openxmlformats.org/officeDocument/2006/relationships/image" Target="../media/image37.jpg"/><Relationship Id="rId7" Type="http://schemas.openxmlformats.org/officeDocument/2006/relationships/image" Target="../media/image23.pn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ocs.google.com/document/d/1Cy5w4BKWPe6twzaIdcfvVX8dsCDmnzCu4t2CH2Vy3J0/edit?usp=sharing" TargetMode="External"/><Relationship Id="rId4" Type="http://schemas.openxmlformats.org/officeDocument/2006/relationships/hyperlink" Target="https://github.com/esipfed/data-readiness" TargetMode="External"/><Relationship Id="rId5"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hpcwire.com/off-the-wire/sdsc-plays-pivotal-role-in-ci2023s-ai-reproducibility-challenge/" TargetMode="External"/><Relationship Id="rId4" Type="http://schemas.openxmlformats.org/officeDocument/2006/relationships/hyperlink" Target="https://edsbook.org/notebooks/gallery" TargetMode="External"/><Relationship Id="rId5" Type="http://schemas.openxmlformats.org/officeDocument/2006/relationships/hyperlink" Target="https://www.farr-rcn.org/resourc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414150" y="343700"/>
            <a:ext cx="8315700" cy="25416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4000"/>
              <a:buFont typeface="Arial"/>
              <a:buNone/>
            </a:pPr>
            <a:r>
              <a:rPr b="1" i="0" lang="en" sz="4000" u="none" cap="none" strike="noStrike">
                <a:solidFill>
                  <a:srgbClr val="182B49"/>
                </a:solidFill>
                <a:latin typeface="Arial"/>
                <a:ea typeface="Arial"/>
                <a:cs typeface="Arial"/>
                <a:sym typeface="Arial"/>
              </a:rPr>
              <a:t>AI Ready Data Workshop</a:t>
            </a:r>
            <a:endParaRPr b="1" i="0" sz="4000" u="none" cap="none" strike="noStrike">
              <a:solidFill>
                <a:srgbClr val="182B49"/>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600"/>
              <a:buFont typeface="Arial"/>
              <a:buNone/>
            </a:pPr>
            <a:r>
              <a:rPr b="1" i="0" lang="en" sz="2600" u="none" cap="none" strike="noStrike">
                <a:solidFill>
                  <a:srgbClr val="182B49"/>
                </a:solidFill>
                <a:latin typeface="Arial"/>
                <a:ea typeface="Arial"/>
                <a:cs typeface="Arial"/>
                <a:sym typeface="Arial"/>
              </a:rPr>
              <a:t>FARR: FAIR in ML, AI Readiness, &amp; AI Reproducibility Research Coordination Network </a:t>
            </a:r>
            <a:endParaRPr b="1" i="0" sz="2600" u="none" cap="none" strike="noStrike">
              <a:solidFill>
                <a:srgbClr val="182B49"/>
              </a:solidFill>
              <a:latin typeface="Arial"/>
              <a:ea typeface="Arial"/>
              <a:cs typeface="Arial"/>
              <a:sym typeface="Arial"/>
            </a:endParaRPr>
          </a:p>
        </p:txBody>
      </p:sp>
      <p:sp>
        <p:nvSpPr>
          <p:cNvPr id="64" name="Google Shape;64;p14"/>
          <p:cNvSpPr txBox="1"/>
          <p:nvPr/>
        </p:nvSpPr>
        <p:spPr>
          <a:xfrm>
            <a:off x="876375" y="2885100"/>
            <a:ext cx="7348800" cy="108360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100000"/>
              </a:lnSpc>
              <a:spcBef>
                <a:spcPts val="640"/>
              </a:spcBef>
              <a:spcAft>
                <a:spcPts val="0"/>
              </a:spcAft>
              <a:buClr>
                <a:srgbClr val="000000"/>
              </a:buClr>
              <a:buSzPts val="3200"/>
              <a:buFont typeface="Arial"/>
              <a:buNone/>
            </a:pPr>
            <a:r>
              <a:rPr b="0" i="0" lang="en" sz="1800" u="none" cap="none" strike="noStrike">
                <a:solidFill>
                  <a:schemeClr val="dk1"/>
                </a:solidFill>
                <a:latin typeface="Arial"/>
                <a:ea typeface="Arial"/>
                <a:cs typeface="Arial"/>
                <a:sym typeface="Arial"/>
              </a:rPr>
              <a:t>Drexel University</a:t>
            </a:r>
            <a:endParaRPr b="0" i="0" sz="1800" u="none" cap="none" strike="noStrik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rgbClr val="000000"/>
              </a:buClr>
              <a:buSzPts val="3200"/>
              <a:buFont typeface="Arial"/>
              <a:buNone/>
            </a:pPr>
            <a:r>
              <a:rPr b="0" i="0" lang="en" sz="1800" u="none" cap="none" strike="noStrike">
                <a:solidFill>
                  <a:schemeClr val="dk1"/>
                </a:solidFill>
                <a:latin typeface="Arial"/>
                <a:ea typeface="Arial"/>
                <a:cs typeface="Arial"/>
                <a:sym typeface="Arial"/>
              </a:rPr>
              <a:t>April 2024</a:t>
            </a:r>
            <a:endParaRPr b="0" i="0" sz="1800" u="none" cap="none" strike="noStrike">
              <a:solidFill>
                <a:schemeClr val="dk1"/>
              </a:solidFill>
              <a:latin typeface="Arial"/>
              <a:ea typeface="Arial"/>
              <a:cs typeface="Arial"/>
              <a:sym typeface="Arial"/>
            </a:endParaRPr>
          </a:p>
        </p:txBody>
      </p:sp>
      <p:sp>
        <p:nvSpPr>
          <p:cNvPr id="65" name="Google Shape;65;p14"/>
          <p:cNvSpPr/>
          <p:nvPr/>
        </p:nvSpPr>
        <p:spPr>
          <a:xfrm>
            <a:off x="2299475" y="4591373"/>
            <a:ext cx="65586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This work is supported through the NSF award #</a:t>
            </a:r>
            <a:r>
              <a:rPr b="0" i="0" lang="en" sz="1400" u="sng" cap="none" strike="noStrike">
                <a:solidFill>
                  <a:schemeClr val="hlink"/>
                </a:solidFill>
                <a:highlight>
                  <a:srgbClr val="FFFFFF"/>
                </a:highlight>
                <a:latin typeface="Arial"/>
                <a:ea typeface="Arial"/>
                <a:cs typeface="Arial"/>
                <a:sym typeface="Arial"/>
                <a:hlinkClick r:id="rId3"/>
              </a:rPr>
              <a:t>2226453</a:t>
            </a:r>
            <a:r>
              <a:rPr b="0" i="0" lang="e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pic>
        <p:nvPicPr>
          <p:cNvPr id="66" name="Google Shape;66;p14"/>
          <p:cNvPicPr preferRelativeResize="0"/>
          <p:nvPr/>
        </p:nvPicPr>
        <p:blipFill rotWithShape="1">
          <a:blip r:embed="rId4">
            <a:alphaModFix/>
          </a:blip>
          <a:srcRect b="0" l="0" r="0" t="0"/>
          <a:stretch/>
        </p:blipFill>
        <p:spPr>
          <a:xfrm>
            <a:off x="0" y="-11903"/>
            <a:ext cx="9144003" cy="704921"/>
          </a:xfrm>
          <a:prstGeom prst="rect">
            <a:avLst/>
          </a:prstGeom>
          <a:noFill/>
          <a:ln>
            <a:noFill/>
          </a:ln>
        </p:spPr>
      </p:pic>
      <p:pic>
        <p:nvPicPr>
          <p:cNvPr id="67" name="Google Shape;67;p14"/>
          <p:cNvPicPr preferRelativeResize="0"/>
          <p:nvPr/>
        </p:nvPicPr>
        <p:blipFill rotWithShape="1">
          <a:blip r:embed="rId5">
            <a:alphaModFix/>
          </a:blip>
          <a:srcRect b="0" l="0" r="0" t="0"/>
          <a:stretch/>
        </p:blipFill>
        <p:spPr>
          <a:xfrm>
            <a:off x="327551" y="2330179"/>
            <a:ext cx="1554525" cy="2144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457200" y="171450"/>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
                <a:solidFill>
                  <a:srgbClr val="182B49"/>
                </a:solidFill>
              </a:rPr>
              <a:t>Making AI Reproducibility Accessible</a:t>
            </a:r>
            <a:endParaRPr>
              <a:solidFill>
                <a:srgbClr val="182B49"/>
              </a:solidFill>
            </a:endParaRPr>
          </a:p>
        </p:txBody>
      </p:sp>
      <p:sp>
        <p:nvSpPr>
          <p:cNvPr id="191" name="Google Shape;191;p23"/>
          <p:cNvSpPr txBox="1"/>
          <p:nvPr>
            <p:ph idx="1" type="body"/>
          </p:nvPr>
        </p:nvSpPr>
        <p:spPr>
          <a:xfrm>
            <a:off x="353250" y="967325"/>
            <a:ext cx="8333700" cy="1493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t/>
            </a:r>
            <a:endParaRPr sz="2200"/>
          </a:p>
        </p:txBody>
      </p:sp>
      <p:pic>
        <p:nvPicPr>
          <p:cNvPr id="192" name="Google Shape;192;p23"/>
          <p:cNvPicPr preferRelativeResize="0"/>
          <p:nvPr/>
        </p:nvPicPr>
        <p:blipFill rotWithShape="1">
          <a:blip r:embed="rId3">
            <a:alphaModFix/>
          </a:blip>
          <a:srcRect b="0" l="0" r="0" t="0"/>
          <a:stretch/>
        </p:blipFill>
        <p:spPr>
          <a:xfrm>
            <a:off x="264225" y="967325"/>
            <a:ext cx="5273751" cy="3412424"/>
          </a:xfrm>
          <a:prstGeom prst="rect">
            <a:avLst/>
          </a:prstGeom>
          <a:noFill/>
          <a:ln>
            <a:noFill/>
          </a:ln>
        </p:spPr>
      </p:pic>
      <p:pic>
        <p:nvPicPr>
          <p:cNvPr id="193" name="Google Shape;193;p23"/>
          <p:cNvPicPr preferRelativeResize="0"/>
          <p:nvPr/>
        </p:nvPicPr>
        <p:blipFill rotWithShape="1">
          <a:blip r:embed="rId4">
            <a:alphaModFix/>
          </a:blip>
          <a:srcRect b="0" l="0" r="0" t="0"/>
          <a:stretch/>
        </p:blipFill>
        <p:spPr>
          <a:xfrm>
            <a:off x="218452" y="2715706"/>
            <a:ext cx="1077276" cy="2316442"/>
          </a:xfrm>
          <a:prstGeom prst="rect">
            <a:avLst/>
          </a:prstGeom>
          <a:noFill/>
          <a:ln>
            <a:noFill/>
          </a:ln>
        </p:spPr>
      </p:pic>
      <p:pic>
        <p:nvPicPr>
          <p:cNvPr id="194" name="Google Shape;194;p23"/>
          <p:cNvPicPr preferRelativeResize="0"/>
          <p:nvPr/>
        </p:nvPicPr>
        <p:blipFill rotWithShape="1">
          <a:blip r:embed="rId5">
            <a:alphaModFix/>
          </a:blip>
          <a:srcRect b="0" l="0" r="0" t="0"/>
          <a:stretch/>
        </p:blipFill>
        <p:spPr>
          <a:xfrm>
            <a:off x="5790550" y="967325"/>
            <a:ext cx="3129582" cy="3580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457200" y="154305"/>
            <a:ext cx="8229600" cy="77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
                <a:solidFill>
                  <a:srgbClr val="182B49"/>
                </a:solidFill>
                <a:latin typeface="Arial"/>
                <a:ea typeface="Arial"/>
                <a:cs typeface="Arial"/>
                <a:sym typeface="Arial"/>
              </a:rPr>
              <a:t>FAIR in ML</a:t>
            </a:r>
            <a:endParaRPr>
              <a:solidFill>
                <a:srgbClr val="182B49"/>
              </a:solidFill>
              <a:latin typeface="Arial"/>
              <a:ea typeface="Arial"/>
              <a:cs typeface="Arial"/>
              <a:sym typeface="Arial"/>
            </a:endParaRPr>
          </a:p>
        </p:txBody>
      </p:sp>
      <p:graphicFrame>
        <p:nvGraphicFramePr>
          <p:cNvPr id="201" name="Google Shape;201;p24"/>
          <p:cNvGraphicFramePr/>
          <p:nvPr/>
        </p:nvGraphicFramePr>
        <p:xfrm>
          <a:off x="726450" y="977985"/>
          <a:ext cx="3000000" cy="3000000"/>
        </p:xfrm>
        <a:graphic>
          <a:graphicData uri="http://schemas.openxmlformats.org/drawingml/2006/table">
            <a:tbl>
              <a:tblPr>
                <a:noFill/>
                <a:tableStyleId>{F34609C4-0A7E-4001-81EE-78DDB4FE85D2}</a:tableStyleId>
              </a:tblPr>
              <a:tblGrid>
                <a:gridCol w="2018475"/>
                <a:gridCol w="5788850"/>
              </a:tblGrid>
              <a:tr h="336775">
                <a:tc>
                  <a:txBody>
                    <a:bodyPr/>
                    <a:lstStyle/>
                    <a:p>
                      <a:pPr indent="0" lvl="0" marL="0" marR="0" rtl="0" algn="l">
                        <a:lnSpc>
                          <a:spcPct val="110000"/>
                        </a:lnSpc>
                        <a:spcBef>
                          <a:spcPts val="0"/>
                        </a:spcBef>
                        <a:spcAft>
                          <a:spcPts val="0"/>
                        </a:spcAft>
                        <a:buClr>
                          <a:srgbClr val="000000"/>
                        </a:buClr>
                        <a:buSzPts val="1300"/>
                        <a:buFont typeface="Arial"/>
                        <a:buNone/>
                      </a:pPr>
                      <a:r>
                        <a:rPr b="1" lang="en" sz="1300" u="none" cap="none" strike="noStrike">
                          <a:solidFill>
                            <a:schemeClr val="dk1"/>
                          </a:solidFill>
                        </a:rPr>
                        <a:t>Primary Stakeholders</a:t>
                      </a:r>
                      <a:endParaRPr b="1" sz="1300" u="none" cap="none" strike="noStrike">
                        <a:solidFill>
                          <a:schemeClr val="dk1"/>
                        </a:solidFill>
                      </a:endParaRPr>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rgbClr val="000000"/>
                        </a:buClr>
                        <a:buSzPts val="1300"/>
                        <a:buFont typeface="Arial"/>
                        <a:buNone/>
                      </a:pPr>
                      <a:r>
                        <a:rPr b="1" lang="en" sz="1300" u="none" cap="none" strike="noStrike">
                          <a:solidFill>
                            <a:schemeClr val="dk1"/>
                          </a:solidFill>
                        </a:rPr>
                        <a:t>Larger Issues Explored</a:t>
                      </a:r>
                      <a:endParaRPr b="1" sz="1300" u="none" cap="none" strike="noStrike">
                        <a:solidFill>
                          <a:schemeClr val="dk1"/>
                        </a:solidFill>
                      </a:endParaRPr>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20475">
                <a:tc>
                  <a:txBody>
                    <a:bodyPr/>
                    <a:lstStyle/>
                    <a:p>
                      <a:pPr indent="0" lvl="0" marL="0" marR="0" rtl="0" algn="l">
                        <a:lnSpc>
                          <a:spcPct val="110000"/>
                        </a:lnSpc>
                        <a:spcBef>
                          <a:spcPts val="0"/>
                        </a:spcBef>
                        <a:spcAft>
                          <a:spcPts val="0"/>
                        </a:spcAft>
                        <a:buClr>
                          <a:srgbClr val="000000"/>
                        </a:buClr>
                        <a:buSzPts val="1100"/>
                        <a:buFont typeface="Arial"/>
                        <a:buNone/>
                      </a:pPr>
                      <a:r>
                        <a:rPr lang="en" sz="1100" u="none" cap="none" strike="noStrike">
                          <a:solidFill>
                            <a:schemeClr val="dk1"/>
                          </a:solidFill>
                        </a:rPr>
                        <a:t>Researchers, CI providers</a:t>
                      </a:r>
                      <a:endParaRPr sz="1100" u="none" cap="none" strike="noStrike">
                        <a:solidFill>
                          <a:schemeClr val="dk1"/>
                        </a:solidFill>
                      </a:endParaRPr>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rgbClr val="000000"/>
                        </a:buClr>
                        <a:buSzPts val="1100"/>
                        <a:buFont typeface="Arial"/>
                        <a:buNone/>
                      </a:pPr>
                      <a:r>
                        <a:rPr lang="en" sz="1100" u="none" cap="none" strike="noStrike">
                          <a:solidFill>
                            <a:schemeClr val="dk1"/>
                          </a:solidFill>
                        </a:rPr>
                        <a:t>Using ML to improve ML, </a:t>
                      </a:r>
                      <a:r>
                        <a:rPr b="1" lang="en" sz="1100" u="none" cap="none" strike="noStrike">
                          <a:solidFill>
                            <a:schemeClr val="dk1"/>
                          </a:solidFill>
                        </a:rPr>
                        <a:t>making data</a:t>
                      </a:r>
                      <a:r>
                        <a:rPr lang="en" sz="1100" u="none" cap="none" strike="noStrike">
                          <a:solidFill>
                            <a:schemeClr val="dk1"/>
                          </a:solidFill>
                        </a:rPr>
                        <a:t> </a:t>
                      </a:r>
                      <a:r>
                        <a:rPr b="1" lang="en" sz="1100" u="none" cap="none" strike="noStrike">
                          <a:solidFill>
                            <a:schemeClr val="dk1"/>
                          </a:solidFill>
                        </a:rPr>
                        <a:t>reusable</a:t>
                      </a:r>
                      <a:r>
                        <a:rPr lang="en" sz="1100" u="none" cap="none" strike="noStrike">
                          <a:solidFill>
                            <a:schemeClr val="dk1"/>
                          </a:solidFill>
                        </a:rPr>
                        <a:t> and more FAIR, </a:t>
                      </a:r>
                      <a:r>
                        <a:rPr b="1" lang="en" sz="1100" u="none" cap="none" strike="noStrike">
                          <a:solidFill>
                            <a:schemeClr val="dk1"/>
                          </a:solidFill>
                        </a:rPr>
                        <a:t>FAIR’s relationship to AI readiness</a:t>
                      </a:r>
                      <a:endParaRPr sz="1100" u="none" cap="none" strike="noStrike">
                        <a:solidFill>
                          <a:schemeClr val="dk1"/>
                        </a:solidFill>
                      </a:endParaRPr>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02" name="Google Shape;202;p24"/>
          <p:cNvSpPr/>
          <p:nvPr/>
        </p:nvSpPr>
        <p:spPr>
          <a:xfrm>
            <a:off x="157850" y="4410833"/>
            <a:ext cx="1096200" cy="732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3" name="Google Shape;203;p24"/>
          <p:cNvSpPr txBox="1"/>
          <p:nvPr>
            <p:ph idx="1" type="body"/>
          </p:nvPr>
        </p:nvSpPr>
        <p:spPr>
          <a:xfrm>
            <a:off x="639550" y="1921770"/>
            <a:ext cx="7932000" cy="2877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5000"/>
              </a:lnSpc>
              <a:spcBef>
                <a:spcPts val="360"/>
              </a:spcBef>
              <a:spcAft>
                <a:spcPts val="0"/>
              </a:spcAft>
              <a:buSzPts val="852"/>
              <a:buNone/>
            </a:pPr>
            <a:r>
              <a:rPr b="1" lang="en" sz="1495">
                <a:solidFill>
                  <a:schemeClr val="dk1"/>
                </a:solidFill>
                <a:latin typeface="Arial"/>
                <a:ea typeface="Arial"/>
                <a:cs typeface="Arial"/>
                <a:sym typeface="Arial"/>
              </a:rPr>
              <a:t>Main accomplishments</a:t>
            </a:r>
            <a:endParaRPr b="1" sz="1495">
              <a:solidFill>
                <a:schemeClr val="dk1"/>
              </a:solidFill>
              <a:latin typeface="Arial"/>
              <a:ea typeface="Arial"/>
              <a:cs typeface="Arial"/>
              <a:sym typeface="Arial"/>
            </a:endParaRPr>
          </a:p>
          <a:p>
            <a:pPr indent="-323532" lvl="0" marL="457200" rtl="0" algn="l">
              <a:lnSpc>
                <a:spcPct val="95000"/>
              </a:lnSpc>
              <a:spcBef>
                <a:spcPts val="360"/>
              </a:spcBef>
              <a:spcAft>
                <a:spcPts val="0"/>
              </a:spcAft>
              <a:buClr>
                <a:schemeClr val="dk1"/>
              </a:buClr>
              <a:buSzPts val="1495"/>
              <a:buChar char="•"/>
            </a:pPr>
            <a:r>
              <a:rPr lang="en" sz="1495">
                <a:solidFill>
                  <a:schemeClr val="dk1"/>
                </a:solidFill>
                <a:latin typeface="Arial"/>
                <a:ea typeface="Arial"/>
                <a:cs typeface="Arial"/>
                <a:sym typeface="Arial"/>
              </a:rPr>
              <a:t>RDA</a:t>
            </a:r>
            <a:r>
              <a:rPr lang="en" sz="1495">
                <a:solidFill>
                  <a:schemeClr val="dk2"/>
                </a:solidFill>
                <a:latin typeface="Arial"/>
                <a:ea typeface="Arial"/>
                <a:cs typeface="Arial"/>
                <a:sym typeface="Arial"/>
              </a:rPr>
              <a:t> </a:t>
            </a:r>
            <a:r>
              <a:rPr lang="en" sz="1495" u="sng">
                <a:solidFill>
                  <a:schemeClr val="hlink"/>
                </a:solidFill>
                <a:latin typeface="Arial"/>
                <a:ea typeface="Arial"/>
                <a:cs typeface="Arial"/>
                <a:sym typeface="Arial"/>
                <a:hlinkClick r:id="rId3"/>
              </a:rPr>
              <a:t>FAIR4ML</a:t>
            </a:r>
            <a:r>
              <a:rPr lang="en" sz="1495">
                <a:solidFill>
                  <a:schemeClr val="dk2"/>
                </a:solidFill>
                <a:latin typeface="Arial"/>
                <a:ea typeface="Arial"/>
                <a:cs typeface="Arial"/>
                <a:sym typeface="Arial"/>
              </a:rPr>
              <a:t> </a:t>
            </a:r>
            <a:r>
              <a:rPr lang="en" sz="1495">
                <a:solidFill>
                  <a:schemeClr val="dk1"/>
                </a:solidFill>
                <a:latin typeface="Arial"/>
                <a:ea typeface="Arial"/>
                <a:cs typeface="Arial"/>
                <a:sym typeface="Arial"/>
              </a:rPr>
              <a:t>interest group started late 2022</a:t>
            </a:r>
            <a:endParaRPr sz="1495">
              <a:solidFill>
                <a:schemeClr val="dk1"/>
              </a:solidFill>
              <a:latin typeface="Arial"/>
              <a:ea typeface="Arial"/>
              <a:cs typeface="Arial"/>
              <a:sym typeface="Arial"/>
            </a:endParaRPr>
          </a:p>
          <a:p>
            <a:pPr indent="-323532" lvl="1" marL="914400" rtl="0" algn="l">
              <a:lnSpc>
                <a:spcPct val="95000"/>
              </a:lnSpc>
              <a:spcBef>
                <a:spcPts val="0"/>
              </a:spcBef>
              <a:spcAft>
                <a:spcPts val="0"/>
              </a:spcAft>
              <a:buClr>
                <a:schemeClr val="dk1"/>
              </a:buClr>
              <a:buSzPts val="1495"/>
              <a:buChar char="–"/>
            </a:pPr>
            <a:r>
              <a:rPr lang="en" sz="1495">
                <a:solidFill>
                  <a:schemeClr val="dk1"/>
                </a:solidFill>
                <a:latin typeface="Arial"/>
                <a:ea typeface="Arial"/>
                <a:cs typeface="Arial"/>
                <a:sym typeface="Arial"/>
              </a:rPr>
              <a:t>Intended to build consensus and community of practice around FAIR for ML</a:t>
            </a:r>
            <a:endParaRPr sz="1495">
              <a:solidFill>
                <a:schemeClr val="dk1"/>
              </a:solidFill>
              <a:latin typeface="Arial"/>
              <a:ea typeface="Arial"/>
              <a:cs typeface="Arial"/>
              <a:sym typeface="Arial"/>
            </a:endParaRPr>
          </a:p>
          <a:p>
            <a:pPr indent="-323532" lvl="1" marL="914400" rtl="0" algn="l">
              <a:lnSpc>
                <a:spcPct val="95000"/>
              </a:lnSpc>
              <a:spcBef>
                <a:spcPts val="0"/>
              </a:spcBef>
              <a:spcAft>
                <a:spcPts val="0"/>
              </a:spcAft>
              <a:buClr>
                <a:schemeClr val="dk1"/>
              </a:buClr>
              <a:buSzPts val="1495"/>
              <a:buChar char="–"/>
            </a:pPr>
            <a:r>
              <a:rPr lang="en" sz="1495">
                <a:solidFill>
                  <a:schemeClr val="dk1"/>
                </a:solidFill>
                <a:highlight>
                  <a:schemeClr val="accent6"/>
                </a:highlight>
                <a:latin typeface="Arial"/>
                <a:ea typeface="Arial"/>
                <a:cs typeface="Arial"/>
                <a:sym typeface="Arial"/>
              </a:rPr>
              <a:t>Created two task forces: FAIR in the ML lifecycle &amp; metadata for FAIR ML</a:t>
            </a:r>
            <a:endParaRPr sz="1495">
              <a:solidFill>
                <a:schemeClr val="dk1"/>
              </a:solidFill>
              <a:highlight>
                <a:schemeClr val="accent6"/>
              </a:highlight>
              <a:latin typeface="Arial"/>
              <a:ea typeface="Arial"/>
              <a:cs typeface="Arial"/>
              <a:sym typeface="Arial"/>
            </a:endParaRPr>
          </a:p>
          <a:p>
            <a:pPr indent="-323532" lvl="1" marL="914400" rtl="0" algn="l">
              <a:lnSpc>
                <a:spcPct val="95000"/>
              </a:lnSpc>
              <a:spcBef>
                <a:spcPts val="0"/>
              </a:spcBef>
              <a:spcAft>
                <a:spcPts val="0"/>
              </a:spcAft>
              <a:buClr>
                <a:schemeClr val="dk1"/>
              </a:buClr>
              <a:buSzPts val="1495"/>
              <a:buChar char="–"/>
            </a:pPr>
            <a:r>
              <a:rPr lang="en" sz="1495">
                <a:solidFill>
                  <a:schemeClr val="dk1"/>
                </a:solidFill>
                <a:latin typeface="Arial"/>
                <a:ea typeface="Arial"/>
                <a:cs typeface="Arial"/>
                <a:sym typeface="Arial"/>
              </a:rPr>
              <a:t>Held monthly virtual meetings, 2 hybrid meetings at RDA plenaries in Spring &amp; Fall 202</a:t>
            </a:r>
            <a:r>
              <a:rPr lang="en" sz="1495">
                <a:solidFill>
                  <a:schemeClr val="dk1"/>
                </a:solidFill>
              </a:rPr>
              <a:t>3</a:t>
            </a:r>
            <a:endParaRPr sz="1495">
              <a:solidFill>
                <a:schemeClr val="dk1"/>
              </a:solidFill>
              <a:latin typeface="Arial"/>
              <a:ea typeface="Arial"/>
              <a:cs typeface="Arial"/>
              <a:sym typeface="Arial"/>
            </a:endParaRPr>
          </a:p>
          <a:p>
            <a:pPr indent="-323532" lvl="0" marL="457200" rtl="0" algn="l">
              <a:lnSpc>
                <a:spcPct val="95000"/>
              </a:lnSpc>
              <a:spcBef>
                <a:spcPts val="0"/>
              </a:spcBef>
              <a:spcAft>
                <a:spcPts val="0"/>
              </a:spcAft>
              <a:buClr>
                <a:schemeClr val="dk1"/>
              </a:buClr>
              <a:buSzPts val="1495"/>
              <a:buChar char="•"/>
            </a:pPr>
            <a:r>
              <a:rPr lang="en" sz="1495">
                <a:solidFill>
                  <a:schemeClr val="dk1"/>
                </a:solidFill>
                <a:highlight>
                  <a:schemeClr val="accent6"/>
                </a:highlight>
                <a:latin typeface="Arial"/>
                <a:ea typeface="Arial"/>
                <a:cs typeface="Arial"/>
                <a:sym typeface="Arial"/>
              </a:rPr>
              <a:t>Paper </a:t>
            </a:r>
            <a:r>
              <a:rPr lang="en" sz="1495">
                <a:solidFill>
                  <a:schemeClr val="dk1"/>
                </a:solidFill>
                <a:highlight>
                  <a:schemeClr val="accent6"/>
                </a:highlight>
              </a:rPr>
              <a:t>- FAIR for ML Benchmarking - discussion of metadata/ontologies</a:t>
            </a:r>
            <a:endParaRPr sz="1495">
              <a:solidFill>
                <a:schemeClr val="dk1"/>
              </a:solidFill>
              <a:highlight>
                <a:schemeClr val="accent6"/>
              </a:highlight>
              <a:latin typeface="Arial"/>
              <a:ea typeface="Arial"/>
              <a:cs typeface="Arial"/>
              <a:sym typeface="Arial"/>
            </a:endParaRPr>
          </a:p>
          <a:p>
            <a:pPr indent="0" lvl="0" marL="0" rtl="0" algn="l">
              <a:lnSpc>
                <a:spcPct val="95000"/>
              </a:lnSpc>
              <a:spcBef>
                <a:spcPts val="360"/>
              </a:spcBef>
              <a:spcAft>
                <a:spcPts val="0"/>
              </a:spcAft>
              <a:buSzPts val="852"/>
              <a:buNone/>
            </a:pPr>
            <a:r>
              <a:rPr b="1" lang="en" sz="1495">
                <a:solidFill>
                  <a:schemeClr val="dk1"/>
                </a:solidFill>
                <a:latin typeface="Arial"/>
                <a:ea typeface="Arial"/>
                <a:cs typeface="Arial"/>
                <a:sym typeface="Arial"/>
              </a:rPr>
              <a:t>Target communities: RDA, GO FAIR/CODATA, MLCommons</a:t>
            </a:r>
            <a:endParaRPr b="1" sz="1495">
              <a:solidFill>
                <a:schemeClr val="dk1"/>
              </a:solidFill>
              <a:latin typeface="Arial"/>
              <a:ea typeface="Arial"/>
              <a:cs typeface="Arial"/>
              <a:sym typeface="Arial"/>
            </a:endParaRPr>
          </a:p>
          <a:p>
            <a:pPr indent="0" lvl="0" marL="0" rtl="0" algn="l">
              <a:lnSpc>
                <a:spcPct val="95000"/>
              </a:lnSpc>
              <a:spcBef>
                <a:spcPts val="360"/>
              </a:spcBef>
              <a:spcAft>
                <a:spcPts val="0"/>
              </a:spcAft>
              <a:buSzPts val="852"/>
              <a:buNone/>
            </a:pPr>
            <a:r>
              <a:rPr b="1" lang="en" sz="1495">
                <a:solidFill>
                  <a:schemeClr val="dk1"/>
                </a:solidFill>
                <a:latin typeface="Arial"/>
                <a:ea typeface="Arial"/>
                <a:cs typeface="Arial"/>
                <a:sym typeface="Arial"/>
              </a:rPr>
              <a:t>Near-Term Activities Planned</a:t>
            </a:r>
            <a:endParaRPr sz="1495">
              <a:solidFill>
                <a:schemeClr val="dk1"/>
              </a:solidFill>
              <a:latin typeface="Arial"/>
              <a:ea typeface="Arial"/>
              <a:cs typeface="Arial"/>
              <a:sym typeface="Arial"/>
            </a:endParaRPr>
          </a:p>
          <a:p>
            <a:pPr indent="-323532" lvl="0" marL="457200" rtl="0" algn="l">
              <a:lnSpc>
                <a:spcPct val="95000"/>
              </a:lnSpc>
              <a:spcBef>
                <a:spcPts val="360"/>
              </a:spcBef>
              <a:spcAft>
                <a:spcPts val="0"/>
              </a:spcAft>
              <a:buClr>
                <a:schemeClr val="dk1"/>
              </a:buClr>
              <a:buSzPts val="1495"/>
              <a:buFont typeface="Arial"/>
              <a:buChar char="•"/>
            </a:pPr>
            <a:r>
              <a:rPr lang="en" sz="1495">
                <a:solidFill>
                  <a:schemeClr val="dk1"/>
                </a:solidFill>
                <a:latin typeface="Arial"/>
                <a:ea typeface="Arial"/>
                <a:cs typeface="Arial"/>
                <a:sym typeface="Arial"/>
              </a:rPr>
              <a:t>FAIR4ML: virtual monthly meetings to continue, virtual meeting at RDA plenary in Spring 2024 and hybrid at plenary in Fall 2024, task forces to continue work</a:t>
            </a:r>
            <a:endParaRPr sz="1495">
              <a:solidFill>
                <a:schemeClr val="dk1"/>
              </a:solidFill>
              <a:latin typeface="Arial"/>
              <a:ea typeface="Arial"/>
              <a:cs typeface="Arial"/>
              <a:sym typeface="Arial"/>
            </a:endParaRPr>
          </a:p>
          <a:p>
            <a:pPr indent="-323532" lvl="0" marL="457200" rtl="0" algn="l">
              <a:lnSpc>
                <a:spcPct val="95000"/>
              </a:lnSpc>
              <a:spcBef>
                <a:spcPts val="0"/>
              </a:spcBef>
              <a:spcAft>
                <a:spcPts val="0"/>
              </a:spcAft>
              <a:buClr>
                <a:schemeClr val="dk1"/>
              </a:buClr>
              <a:buSzPts val="1495"/>
              <a:buFont typeface="Arial"/>
              <a:buChar char="•"/>
            </a:pPr>
            <a:r>
              <a:rPr lang="en" sz="1495">
                <a:solidFill>
                  <a:schemeClr val="dk1"/>
                </a:solidFill>
                <a:latin typeface="Arial"/>
                <a:ea typeface="Arial"/>
                <a:cs typeface="Arial"/>
                <a:sym typeface="Arial"/>
              </a:rPr>
              <a:t>1-2 new papers</a:t>
            </a:r>
            <a:endParaRPr sz="1495">
              <a:solidFill>
                <a:schemeClr val="dk1"/>
              </a:solidFill>
              <a:latin typeface="Arial"/>
              <a:ea typeface="Arial"/>
              <a:cs typeface="Arial"/>
              <a:sym typeface="Arial"/>
            </a:endParaRPr>
          </a:p>
          <a:p>
            <a:pPr indent="-323532" lvl="0" marL="457200" rtl="0" algn="l">
              <a:lnSpc>
                <a:spcPct val="95000"/>
              </a:lnSpc>
              <a:spcBef>
                <a:spcPts val="0"/>
              </a:spcBef>
              <a:spcAft>
                <a:spcPts val="0"/>
              </a:spcAft>
              <a:buClr>
                <a:schemeClr val="dk1"/>
              </a:buClr>
              <a:buSzPts val="1495"/>
              <a:buFont typeface="Arial"/>
              <a:buChar char="•"/>
            </a:pPr>
            <a:r>
              <a:rPr lang="en" sz="1495">
                <a:solidFill>
                  <a:schemeClr val="dk1"/>
                </a:solidFill>
                <a:latin typeface="Arial"/>
                <a:ea typeface="Arial"/>
                <a:cs typeface="Arial"/>
                <a:sym typeface="Arial"/>
              </a:rPr>
              <a:t>Refactoring for Gen-AI and LLM world</a:t>
            </a:r>
            <a:endParaRPr sz="1495">
              <a:solidFill>
                <a:schemeClr val="dk1"/>
              </a:solidFill>
              <a:latin typeface="Arial"/>
              <a:ea typeface="Arial"/>
              <a:cs typeface="Arial"/>
              <a:sym typeface="Arial"/>
            </a:endParaRPr>
          </a:p>
        </p:txBody>
      </p:sp>
      <p:sp>
        <p:nvSpPr>
          <p:cNvPr id="204" name="Google Shape;204;p24"/>
          <p:cNvSpPr/>
          <p:nvPr/>
        </p:nvSpPr>
        <p:spPr>
          <a:xfrm>
            <a:off x="7258925" y="2989350"/>
            <a:ext cx="1202700" cy="515400"/>
          </a:xfrm>
          <a:prstGeom prst="wave">
            <a:avLst>
              <a:gd fmla="val 12500" name="adj1"/>
              <a:gd fmla="val 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Progress</a:t>
            </a:r>
            <a:endParaRPr b="0" i="0" sz="1400" u="none" cap="none" strike="noStrike">
              <a:solidFill>
                <a:schemeClr val="dk1"/>
              </a:solidFill>
              <a:latin typeface="Arial"/>
              <a:ea typeface="Arial"/>
              <a:cs typeface="Arial"/>
              <a:sym typeface="Arial"/>
            </a:endParaRPr>
          </a:p>
        </p:txBody>
      </p:sp>
      <p:pic>
        <p:nvPicPr>
          <p:cNvPr id="205" name="Google Shape;205;p24"/>
          <p:cNvPicPr preferRelativeResize="0"/>
          <p:nvPr/>
        </p:nvPicPr>
        <p:blipFill rotWithShape="1">
          <a:blip r:embed="rId4">
            <a:alphaModFix/>
          </a:blip>
          <a:srcRect b="0" l="0" r="0" t="0"/>
          <a:stretch/>
        </p:blipFill>
        <p:spPr>
          <a:xfrm>
            <a:off x="8042443" y="2151599"/>
            <a:ext cx="1037132" cy="73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FARR Connection to Metadata / Ontologies</a:t>
            </a:r>
            <a:endParaRPr/>
          </a:p>
        </p:txBody>
      </p:sp>
      <p:sp>
        <p:nvSpPr>
          <p:cNvPr id="211" name="Google Shape;211;p25"/>
          <p:cNvSpPr txBox="1"/>
          <p:nvPr>
            <p:ph idx="1" type="body"/>
          </p:nvPr>
        </p:nvSpPr>
        <p:spPr>
          <a:xfrm>
            <a:off x="4341500" y="1134575"/>
            <a:ext cx="4490700" cy="3828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a:solidFill>
                  <a:schemeClr val="dk1"/>
                </a:solidFill>
              </a:rPr>
              <a:t>AI Readiness</a:t>
            </a:r>
            <a:endParaRPr b="1">
              <a:solidFill>
                <a:schemeClr val="dk1"/>
              </a:solidFill>
            </a:endParaRPr>
          </a:p>
          <a:p>
            <a:pPr indent="-317500" lvl="0" marL="457200" rtl="0" algn="l">
              <a:lnSpc>
                <a:spcPct val="115000"/>
              </a:lnSpc>
              <a:spcBef>
                <a:spcPts val="1200"/>
              </a:spcBef>
              <a:spcAft>
                <a:spcPts val="0"/>
              </a:spcAft>
              <a:buClr>
                <a:schemeClr val="dk1"/>
              </a:buClr>
              <a:buSzPts val="1400"/>
              <a:buChar char="●"/>
            </a:pPr>
            <a:r>
              <a:rPr lang="en">
                <a:solidFill>
                  <a:schemeClr val="dk1"/>
                </a:solidFill>
              </a:rPr>
              <a:t>What semantics-related practices add or increase the ability to use data in AI processes?</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To what extent does Gen-AI/LLMs make all data machine actionable?</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What is the lowest effort needed with metadata to support AI accuracy?</a:t>
            </a:r>
            <a:endParaRPr>
              <a:solidFill>
                <a:schemeClr val="dk1"/>
              </a:solidFill>
            </a:endParaRPr>
          </a:p>
          <a:p>
            <a:pPr indent="0" lvl="0" marL="0" rtl="0" algn="l">
              <a:lnSpc>
                <a:spcPct val="115000"/>
              </a:lnSpc>
              <a:spcBef>
                <a:spcPts val="1200"/>
              </a:spcBef>
              <a:spcAft>
                <a:spcPts val="0"/>
              </a:spcAft>
              <a:buSzPts val="1400"/>
              <a:buNone/>
            </a:pPr>
            <a:r>
              <a:rPr b="1" lang="en">
                <a:solidFill>
                  <a:schemeClr val="dk1"/>
                </a:solidFill>
              </a:rPr>
              <a:t>AI Reproducibility</a:t>
            </a:r>
            <a:endParaRPr b="1">
              <a:solidFill>
                <a:schemeClr val="dk1"/>
              </a:solidFill>
            </a:endParaRPr>
          </a:p>
          <a:p>
            <a:pPr indent="-317500" lvl="0" marL="457200" rtl="0" algn="l">
              <a:lnSpc>
                <a:spcPct val="115000"/>
              </a:lnSpc>
              <a:spcBef>
                <a:spcPts val="1200"/>
              </a:spcBef>
              <a:spcAft>
                <a:spcPts val="0"/>
              </a:spcAft>
              <a:buClr>
                <a:schemeClr val="dk1"/>
              </a:buClr>
              <a:buSzPts val="1400"/>
              <a:buChar char="●"/>
            </a:pPr>
            <a:r>
              <a:rPr lang="en">
                <a:solidFill>
                  <a:schemeClr val="dk1"/>
                </a:solidFill>
              </a:rPr>
              <a:t>Metadata and controlled vocabularies for use in AI repro checklists</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Other ways semantics can aid AI reproducibility</a:t>
            </a:r>
            <a:endParaRPr>
              <a:solidFill>
                <a:schemeClr val="dk1"/>
              </a:solidFill>
            </a:endParaRPr>
          </a:p>
        </p:txBody>
      </p:sp>
      <p:pic>
        <p:nvPicPr>
          <p:cNvPr id="212" name="Google Shape;212;p25"/>
          <p:cNvPicPr preferRelativeResize="0"/>
          <p:nvPr/>
        </p:nvPicPr>
        <p:blipFill rotWithShape="1">
          <a:blip r:embed="rId3">
            <a:alphaModFix/>
          </a:blip>
          <a:srcRect b="0" l="20189" r="17031" t="-20163"/>
          <a:stretch/>
        </p:blipFill>
        <p:spPr>
          <a:xfrm>
            <a:off x="1435425" y="2163525"/>
            <a:ext cx="2408774" cy="3068850"/>
          </a:xfrm>
          <a:prstGeom prst="rect">
            <a:avLst/>
          </a:prstGeom>
          <a:noFill/>
          <a:ln>
            <a:noFill/>
          </a:ln>
        </p:spPr>
      </p:pic>
      <p:sp>
        <p:nvSpPr>
          <p:cNvPr id="213" name="Google Shape;213;p25"/>
          <p:cNvSpPr txBox="1"/>
          <p:nvPr>
            <p:ph idx="2" type="body"/>
          </p:nvPr>
        </p:nvSpPr>
        <p:spPr>
          <a:xfrm>
            <a:off x="376225" y="1134600"/>
            <a:ext cx="3772800" cy="3463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a:solidFill>
                  <a:schemeClr val="dk1"/>
                </a:solidFill>
              </a:rPr>
              <a:t>FAIR in ML</a:t>
            </a:r>
            <a:endParaRPr b="1">
              <a:solidFill>
                <a:schemeClr val="dk1"/>
              </a:solidFill>
            </a:endParaRPr>
          </a:p>
          <a:p>
            <a:pPr indent="-317500" lvl="0" marL="457200" rtl="0" algn="l">
              <a:lnSpc>
                <a:spcPct val="115000"/>
              </a:lnSpc>
              <a:spcBef>
                <a:spcPts val="1200"/>
              </a:spcBef>
              <a:spcAft>
                <a:spcPts val="0"/>
              </a:spcAft>
              <a:buClr>
                <a:schemeClr val="dk1"/>
              </a:buClr>
              <a:buSzPts val="1400"/>
              <a:buChar char="●"/>
            </a:pPr>
            <a:r>
              <a:rPr lang="en">
                <a:solidFill>
                  <a:schemeClr val="dk1"/>
                </a:solidFill>
              </a:rPr>
              <a:t>Using ML to improve ML through application of the FAIR Principles</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ML utilizing existing ontologies and controlled vocabularies to create analysis-ready computer science data</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311700" y="198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Opportunities &amp; Chopportunities™</a:t>
            </a:r>
            <a:endParaRPr/>
          </a:p>
        </p:txBody>
      </p:sp>
      <p:sp>
        <p:nvSpPr>
          <p:cNvPr id="219" name="Google Shape;219;p26"/>
          <p:cNvSpPr txBox="1"/>
          <p:nvPr>
            <p:ph idx="1" type="body"/>
          </p:nvPr>
        </p:nvSpPr>
        <p:spPr>
          <a:xfrm>
            <a:off x="4774750" y="817150"/>
            <a:ext cx="4272300" cy="3113100"/>
          </a:xfrm>
          <a:prstGeom prst="rect">
            <a:avLst/>
          </a:prstGeom>
          <a:noFill/>
          <a:ln>
            <a:noFill/>
          </a:ln>
        </p:spPr>
        <p:txBody>
          <a:bodyPr anchorCtr="0" anchor="t" bIns="91425" lIns="91425" spcFirstLastPara="1" rIns="91425" wrap="square" tIns="91425">
            <a:normAutofit fontScale="92500" lnSpcReduction="20000"/>
          </a:bodyPr>
          <a:lstStyle/>
          <a:p>
            <a:pPr indent="-351979" lvl="0" marL="457200" rtl="0" algn="l">
              <a:lnSpc>
                <a:spcPct val="115000"/>
              </a:lnSpc>
              <a:spcBef>
                <a:spcPts val="0"/>
              </a:spcBef>
              <a:spcAft>
                <a:spcPts val="0"/>
              </a:spcAft>
              <a:buClr>
                <a:schemeClr val="dk1"/>
              </a:buClr>
              <a:buSzPct val="100000"/>
              <a:buChar char="●"/>
            </a:pPr>
            <a:r>
              <a:rPr b="1" lang="en" sz="2100">
                <a:solidFill>
                  <a:schemeClr val="dk1"/>
                </a:solidFill>
              </a:rPr>
              <a:t>Rapidly changing landscape</a:t>
            </a:r>
            <a:r>
              <a:rPr lang="en" sz="2100">
                <a:solidFill>
                  <a:schemeClr val="dk1"/>
                </a:solidFill>
              </a:rPr>
              <a:t>:</a:t>
            </a:r>
            <a:br>
              <a:rPr lang="en" sz="2100">
                <a:solidFill>
                  <a:schemeClr val="dk1"/>
                </a:solidFill>
              </a:rPr>
            </a:br>
            <a:r>
              <a:rPr lang="en" sz="2100">
                <a:solidFill>
                  <a:schemeClr val="dk1"/>
                </a:solidFill>
              </a:rPr>
              <a:t>Refactoring work for Gen-AI &amp; LLMs</a:t>
            </a:r>
            <a:endParaRPr sz="2100">
              <a:solidFill>
                <a:schemeClr val="dk1"/>
              </a:solidFill>
            </a:endParaRPr>
          </a:p>
          <a:p>
            <a:pPr indent="-351979" lvl="0" marL="457200" rtl="0" algn="l">
              <a:lnSpc>
                <a:spcPct val="115000"/>
              </a:lnSpc>
              <a:spcBef>
                <a:spcPts val="0"/>
              </a:spcBef>
              <a:spcAft>
                <a:spcPts val="0"/>
              </a:spcAft>
              <a:buClr>
                <a:schemeClr val="dk1"/>
              </a:buClr>
              <a:buSzPct val="100000"/>
              <a:buChar char="●"/>
            </a:pPr>
            <a:r>
              <a:rPr b="1" lang="en" sz="2100">
                <a:solidFill>
                  <a:schemeClr val="dk1"/>
                </a:solidFill>
              </a:rPr>
              <a:t>Ahead of our time</a:t>
            </a:r>
            <a:r>
              <a:rPr lang="en" sz="2100">
                <a:solidFill>
                  <a:schemeClr val="dk1"/>
                </a:solidFill>
              </a:rPr>
              <a:t>: While FAIR for data may be reaching "slope of enlightenment", </a:t>
            </a:r>
            <a:r>
              <a:rPr i="1" lang="en" sz="2100">
                <a:solidFill>
                  <a:schemeClr val="dk1"/>
                </a:solidFill>
              </a:rPr>
              <a:t>FAIR for ML models is still at or before "technology trigger"</a:t>
            </a:r>
            <a:endParaRPr sz="2100">
              <a:solidFill>
                <a:schemeClr val="dk1"/>
              </a:solidFill>
            </a:endParaRPr>
          </a:p>
          <a:p>
            <a:pPr indent="0" lvl="0" marL="457200" rtl="0" algn="l">
              <a:lnSpc>
                <a:spcPct val="115000"/>
              </a:lnSpc>
              <a:spcBef>
                <a:spcPts val="1200"/>
              </a:spcBef>
              <a:spcAft>
                <a:spcPts val="1200"/>
              </a:spcAft>
              <a:buSzPct val="108108"/>
              <a:buNone/>
            </a:pPr>
            <a:r>
              <a:rPr lang="en">
                <a:solidFill>
                  <a:schemeClr val="dk1"/>
                </a:solidFill>
              </a:rPr>
              <a:t> </a:t>
            </a:r>
            <a:endParaRPr>
              <a:solidFill>
                <a:schemeClr val="dk1"/>
              </a:solidFill>
            </a:endParaRPr>
          </a:p>
        </p:txBody>
      </p:sp>
      <p:sp>
        <p:nvSpPr>
          <p:cNvPr id="220" name="Google Shape;220;p26"/>
          <p:cNvSpPr txBox="1"/>
          <p:nvPr>
            <p:ph idx="2" type="body"/>
          </p:nvPr>
        </p:nvSpPr>
        <p:spPr>
          <a:xfrm>
            <a:off x="472775" y="817150"/>
            <a:ext cx="4272300" cy="3972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b="1" lang="en" sz="1800">
                <a:solidFill>
                  <a:schemeClr val="dk1"/>
                </a:solidFill>
              </a:rPr>
              <a:t>Keeping up with the Joneses</a:t>
            </a:r>
            <a:r>
              <a:rPr lang="en" sz="1800">
                <a:solidFill>
                  <a:schemeClr val="dk1"/>
                </a:solidFill>
              </a:rPr>
              <a:t>, the Metas, the Googles, the NVIDIAs:  Industry leading DL resources; how to bridge multisector divide</a:t>
            </a:r>
            <a:br>
              <a:rPr lang="en" sz="1800">
                <a:solidFill>
                  <a:schemeClr val="dk1"/>
                </a:solidFill>
              </a:rPr>
            </a:br>
            <a:r>
              <a:rPr lang="en" sz="1800">
                <a:solidFill>
                  <a:schemeClr val="dk1"/>
                </a:solidFill>
              </a:rPr>
              <a:t>→ Sharing industry’s semantic resources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Readiness for AI Readiness:</a:t>
            </a:r>
            <a:br>
              <a:rPr lang="en" sz="1800">
                <a:solidFill>
                  <a:schemeClr val="dk1"/>
                </a:solidFill>
              </a:rPr>
            </a:br>
            <a:r>
              <a:rPr lang="en" sz="1800">
                <a:solidFill>
                  <a:schemeClr val="dk1"/>
                </a:solidFill>
              </a:rPr>
              <a:t>Learning from the AI readiness repository interviews: </a:t>
            </a:r>
            <a:r>
              <a:rPr i="1" lang="en" sz="1800">
                <a:solidFill>
                  <a:schemeClr val="dk1"/>
                </a:solidFill>
              </a:rPr>
              <a:t>many repositories need an on-ramp to begin considering AI readiness</a:t>
            </a:r>
            <a:br>
              <a:rPr i="1" lang="en" sz="1800">
                <a:solidFill>
                  <a:schemeClr val="dk1"/>
                </a:solidFill>
              </a:rPr>
            </a:br>
            <a:r>
              <a:rPr i="1" lang="en" sz="1800">
                <a:solidFill>
                  <a:schemeClr val="dk1"/>
                </a:solidFill>
              </a:rPr>
              <a:t>→ </a:t>
            </a:r>
            <a:r>
              <a:rPr lang="en" sz="1800">
                <a:solidFill>
                  <a:schemeClr val="dk1"/>
                </a:solidFill>
              </a:rPr>
              <a:t>Bake in advice re: metadata</a:t>
            </a:r>
            <a:endParaRPr sz="1800">
              <a:solidFill>
                <a:schemeClr val="dk1"/>
              </a:solidFill>
            </a:endParaRPr>
          </a:p>
        </p:txBody>
      </p:sp>
      <p:pic>
        <p:nvPicPr>
          <p:cNvPr id="221" name="Google Shape;221;p26"/>
          <p:cNvPicPr preferRelativeResize="0"/>
          <p:nvPr/>
        </p:nvPicPr>
        <p:blipFill rotWithShape="1">
          <a:blip r:embed="rId3">
            <a:alphaModFix/>
          </a:blip>
          <a:srcRect b="0" l="0" r="0" t="0"/>
          <a:stretch/>
        </p:blipFill>
        <p:spPr>
          <a:xfrm>
            <a:off x="5977450" y="3475447"/>
            <a:ext cx="2139302" cy="1389451"/>
          </a:xfrm>
          <a:prstGeom prst="rect">
            <a:avLst/>
          </a:prstGeom>
          <a:noFill/>
          <a:ln>
            <a:noFill/>
          </a:ln>
        </p:spPr>
      </p:pic>
      <p:sp>
        <p:nvSpPr>
          <p:cNvPr id="222" name="Google Shape;222;p26"/>
          <p:cNvSpPr txBox="1"/>
          <p:nvPr/>
        </p:nvSpPr>
        <p:spPr>
          <a:xfrm>
            <a:off x="4774750" y="4789563"/>
            <a:ext cx="42723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182B49"/>
                </a:solidFill>
                <a:latin typeface="Calibri"/>
                <a:ea typeface="Calibri"/>
                <a:cs typeface="Calibri"/>
                <a:sym typeface="Calibri"/>
              </a:rPr>
              <a:t>Source: https://en.wikipedia.org/wiki/Gartner_hype_cycle#/media/File:Gartner_Hype_Cycle.svg</a:t>
            </a:r>
            <a:endParaRPr b="0" i="0" sz="800" u="none" cap="none" strike="noStrike">
              <a:solidFill>
                <a:srgbClr val="182B49"/>
              </a:solidFill>
              <a:latin typeface="Calibri"/>
              <a:ea typeface="Calibri"/>
              <a:cs typeface="Calibri"/>
              <a:sym typeface="Calibri"/>
            </a:endParaRPr>
          </a:p>
        </p:txBody>
      </p:sp>
      <p:pic>
        <p:nvPicPr>
          <p:cNvPr id="223" name="Google Shape;223;p26"/>
          <p:cNvPicPr preferRelativeResize="0"/>
          <p:nvPr/>
        </p:nvPicPr>
        <p:blipFill rotWithShape="1">
          <a:blip r:embed="rId4">
            <a:alphaModFix/>
          </a:blip>
          <a:srcRect b="0" l="0" r="0" t="0"/>
          <a:stretch/>
        </p:blipFill>
        <p:spPr>
          <a:xfrm>
            <a:off x="311700" y="2208950"/>
            <a:ext cx="601350" cy="424950"/>
          </a:xfrm>
          <a:prstGeom prst="rect">
            <a:avLst/>
          </a:prstGeom>
          <a:noFill/>
          <a:ln>
            <a:noFill/>
          </a:ln>
        </p:spPr>
      </p:pic>
      <p:pic>
        <p:nvPicPr>
          <p:cNvPr id="224" name="Google Shape;224;p26"/>
          <p:cNvPicPr preferRelativeResize="0"/>
          <p:nvPr/>
        </p:nvPicPr>
        <p:blipFill rotWithShape="1">
          <a:blip r:embed="rId4">
            <a:alphaModFix/>
          </a:blip>
          <a:srcRect b="0" l="0" r="0" t="0"/>
          <a:stretch/>
        </p:blipFill>
        <p:spPr>
          <a:xfrm>
            <a:off x="311700" y="4283425"/>
            <a:ext cx="601350" cy="424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514351" y="328463"/>
            <a:ext cx="8115300" cy="67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
                <a:solidFill>
                  <a:srgbClr val="182B49"/>
                </a:solidFill>
              </a:rPr>
              <a:t>FARR Workshop: October 9-10, 2024 in DC</a:t>
            </a:r>
            <a:endParaRPr>
              <a:solidFill>
                <a:srgbClr val="182B49"/>
              </a:solidFill>
            </a:endParaRPr>
          </a:p>
        </p:txBody>
      </p:sp>
      <p:sp>
        <p:nvSpPr>
          <p:cNvPr id="231" name="Google Shape;231;p27"/>
          <p:cNvSpPr txBox="1"/>
          <p:nvPr>
            <p:ph idx="1" type="body"/>
          </p:nvPr>
        </p:nvSpPr>
        <p:spPr>
          <a:xfrm>
            <a:off x="4495050" y="1139300"/>
            <a:ext cx="4191900" cy="35238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360"/>
              </a:spcBef>
              <a:spcAft>
                <a:spcPts val="0"/>
              </a:spcAft>
              <a:buClr>
                <a:schemeClr val="dk1"/>
              </a:buClr>
              <a:buSzPts val="2000"/>
              <a:buChar char="•"/>
            </a:pPr>
            <a:r>
              <a:rPr lang="en" sz="2000">
                <a:solidFill>
                  <a:schemeClr val="dk1"/>
                </a:solidFill>
              </a:rPr>
              <a:t>Call for abstracts</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latin typeface="Arial"/>
                <a:ea typeface="Arial"/>
                <a:cs typeface="Arial"/>
                <a:sym typeface="Arial"/>
              </a:rPr>
              <a:t>Spurring new or deepened collaborations</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latin typeface="Arial"/>
                <a:ea typeface="Arial"/>
                <a:cs typeface="Arial"/>
                <a:sym typeface="Arial"/>
              </a:rPr>
              <a:t>Sharing best practices and lessons learned</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latin typeface="Arial"/>
                <a:ea typeface="Arial"/>
                <a:cs typeface="Arial"/>
                <a:sym typeface="Arial"/>
              </a:rPr>
              <a:t>Exploring research gaps and priorities</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Char char="•"/>
            </a:pPr>
            <a:r>
              <a:rPr lang="en" sz="2000">
                <a:solidFill>
                  <a:schemeClr val="dk1"/>
                </a:solidFill>
              </a:rPr>
              <a:t>Continuing Fully AI Ready ideation from ‘10 Years of FAIR’</a:t>
            </a:r>
            <a:endParaRPr sz="2000">
              <a:solidFill>
                <a:schemeClr val="dk1"/>
              </a:solidFill>
            </a:endParaRPr>
          </a:p>
        </p:txBody>
      </p:sp>
      <p:pic>
        <p:nvPicPr>
          <p:cNvPr id="232" name="Google Shape;232;p27"/>
          <p:cNvPicPr preferRelativeResize="0"/>
          <p:nvPr/>
        </p:nvPicPr>
        <p:blipFill rotWithShape="1">
          <a:blip r:embed="rId3">
            <a:alphaModFix/>
          </a:blip>
          <a:srcRect b="0" l="0" r="0" t="0"/>
          <a:stretch/>
        </p:blipFill>
        <p:spPr>
          <a:xfrm>
            <a:off x="457200" y="1195187"/>
            <a:ext cx="3858389" cy="3039437"/>
          </a:xfrm>
          <a:prstGeom prst="rect">
            <a:avLst/>
          </a:prstGeom>
          <a:noFill/>
          <a:ln>
            <a:noFill/>
          </a:ln>
        </p:spPr>
      </p:pic>
      <p:sp>
        <p:nvSpPr>
          <p:cNvPr id="233" name="Google Shape;233;p27"/>
          <p:cNvSpPr txBox="1"/>
          <p:nvPr/>
        </p:nvSpPr>
        <p:spPr>
          <a:xfrm>
            <a:off x="1290525" y="4499075"/>
            <a:ext cx="5445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Interested?  </a:t>
            </a:r>
            <a:r>
              <a:rPr b="0" i="0" lang="en" sz="1800" u="sng" cap="none" strike="noStrike">
                <a:solidFill>
                  <a:schemeClr val="hlink"/>
                </a:solidFill>
                <a:latin typeface="Arial"/>
                <a:ea typeface="Arial"/>
                <a:cs typeface="Arial"/>
                <a:sym typeface="Arial"/>
                <a:hlinkClick r:id="rId4"/>
              </a:rPr>
              <a:t>https://tinyurl.com/FARRinDC</a:t>
            </a:r>
            <a:r>
              <a:rPr b="0" i="0" lang="en" sz="1800" u="none" cap="none" strike="noStrike">
                <a:solidFill>
                  <a:schemeClr val="dk1"/>
                </a:solidFill>
                <a:latin typeface="Arial"/>
                <a:ea typeface="Arial"/>
                <a:cs typeface="Arial"/>
                <a:sym typeface="Arial"/>
              </a:rPr>
              <a:t> </a:t>
            </a:r>
            <a:endParaRPr b="0" i="0" sz="1800" u="sng" cap="none" strike="noStrike">
              <a:solidFill>
                <a:schemeClr val="hlink"/>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30786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820">
                <a:solidFill>
                  <a:srgbClr val="182B49"/>
                </a:solidFill>
              </a:rPr>
              <a:t>FARR Team</a:t>
            </a:r>
            <a:endParaRPr sz="2820">
              <a:solidFill>
                <a:srgbClr val="182B49"/>
              </a:solidFill>
            </a:endParaRPr>
          </a:p>
        </p:txBody>
      </p:sp>
      <p:pic>
        <p:nvPicPr>
          <p:cNvPr descr="Logo, company name&#10;&#10;Description automatically generated" id="74" name="Google Shape;74;p15"/>
          <p:cNvPicPr preferRelativeResize="0"/>
          <p:nvPr/>
        </p:nvPicPr>
        <p:blipFill rotWithShape="1">
          <a:blip r:embed="rId3">
            <a:alphaModFix/>
          </a:blip>
          <a:srcRect b="0" l="0" r="0" t="0"/>
          <a:stretch/>
        </p:blipFill>
        <p:spPr>
          <a:xfrm>
            <a:off x="1365301" y="4194944"/>
            <a:ext cx="1374300" cy="343560"/>
          </a:xfrm>
          <a:prstGeom prst="rect">
            <a:avLst/>
          </a:prstGeom>
          <a:noFill/>
          <a:ln>
            <a:noFill/>
          </a:ln>
        </p:spPr>
      </p:pic>
      <p:pic>
        <p:nvPicPr>
          <p:cNvPr descr="Text, logo&#10;&#10;Description automatically generated" id="75" name="Google Shape;75;p15"/>
          <p:cNvPicPr preferRelativeResize="0"/>
          <p:nvPr/>
        </p:nvPicPr>
        <p:blipFill rotWithShape="1">
          <a:blip r:embed="rId4">
            <a:alphaModFix/>
          </a:blip>
          <a:srcRect b="0" l="0" r="0" t="0"/>
          <a:stretch/>
        </p:blipFill>
        <p:spPr>
          <a:xfrm>
            <a:off x="2958449" y="4110861"/>
            <a:ext cx="1062816" cy="511718"/>
          </a:xfrm>
          <a:prstGeom prst="rect">
            <a:avLst/>
          </a:prstGeom>
          <a:noFill/>
          <a:ln>
            <a:noFill/>
          </a:ln>
        </p:spPr>
      </p:pic>
      <p:pic>
        <p:nvPicPr>
          <p:cNvPr descr="Graphical user interface, text, application&#10;&#10;Description automatically generated" id="76" name="Google Shape;76;p15"/>
          <p:cNvPicPr preferRelativeResize="0"/>
          <p:nvPr/>
        </p:nvPicPr>
        <p:blipFill rotWithShape="1">
          <a:blip r:embed="rId5">
            <a:alphaModFix/>
          </a:blip>
          <a:srcRect b="0" l="0" r="0" t="0"/>
          <a:stretch/>
        </p:blipFill>
        <p:spPr>
          <a:xfrm>
            <a:off x="4139362" y="4110863"/>
            <a:ext cx="1295629" cy="511718"/>
          </a:xfrm>
          <a:prstGeom prst="rect">
            <a:avLst/>
          </a:prstGeom>
          <a:noFill/>
          <a:ln>
            <a:noFill/>
          </a:ln>
        </p:spPr>
      </p:pic>
      <p:pic>
        <p:nvPicPr>
          <p:cNvPr descr="A picture containing text, light, night sky&#10;&#10;Description automatically generated" id="77" name="Google Shape;77;p15"/>
          <p:cNvPicPr preferRelativeResize="0"/>
          <p:nvPr/>
        </p:nvPicPr>
        <p:blipFill rotWithShape="1">
          <a:blip r:embed="rId6">
            <a:alphaModFix/>
          </a:blip>
          <a:srcRect b="0" l="0" r="0" t="0"/>
          <a:stretch/>
        </p:blipFill>
        <p:spPr>
          <a:xfrm>
            <a:off x="5578945" y="4179746"/>
            <a:ext cx="2243681" cy="373950"/>
          </a:xfrm>
          <a:prstGeom prst="rect">
            <a:avLst/>
          </a:prstGeom>
          <a:noFill/>
          <a:ln>
            <a:noFill/>
          </a:ln>
        </p:spPr>
      </p:pic>
      <p:pic>
        <p:nvPicPr>
          <p:cNvPr id="78" name="Google Shape;78;p15"/>
          <p:cNvPicPr preferRelativeResize="0"/>
          <p:nvPr/>
        </p:nvPicPr>
        <p:blipFill rotWithShape="1">
          <a:blip r:embed="rId7">
            <a:alphaModFix/>
          </a:blip>
          <a:srcRect b="0" l="0" r="0" t="0"/>
          <a:stretch/>
        </p:blipFill>
        <p:spPr>
          <a:xfrm>
            <a:off x="6990920" y="2487365"/>
            <a:ext cx="1062810" cy="1131580"/>
          </a:xfrm>
          <a:prstGeom prst="rect">
            <a:avLst/>
          </a:prstGeom>
          <a:noFill/>
          <a:ln>
            <a:noFill/>
          </a:ln>
        </p:spPr>
      </p:pic>
      <p:pic>
        <p:nvPicPr>
          <p:cNvPr id="79" name="Google Shape;79;p15"/>
          <p:cNvPicPr preferRelativeResize="0"/>
          <p:nvPr/>
        </p:nvPicPr>
        <p:blipFill rotWithShape="1">
          <a:blip r:embed="rId8">
            <a:alphaModFix/>
          </a:blip>
          <a:srcRect b="0" l="0" r="0" t="0"/>
          <a:stretch/>
        </p:blipFill>
        <p:spPr>
          <a:xfrm>
            <a:off x="824775" y="937395"/>
            <a:ext cx="1260700" cy="1109745"/>
          </a:xfrm>
          <a:prstGeom prst="rect">
            <a:avLst/>
          </a:prstGeom>
          <a:noFill/>
          <a:ln>
            <a:noFill/>
          </a:ln>
        </p:spPr>
      </p:pic>
      <p:pic>
        <p:nvPicPr>
          <p:cNvPr id="80" name="Google Shape;80;p15"/>
          <p:cNvPicPr preferRelativeResize="0"/>
          <p:nvPr/>
        </p:nvPicPr>
        <p:blipFill rotWithShape="1">
          <a:blip r:embed="rId9">
            <a:alphaModFix/>
          </a:blip>
          <a:srcRect b="0" l="0" r="0" t="0"/>
          <a:stretch/>
        </p:blipFill>
        <p:spPr>
          <a:xfrm>
            <a:off x="4822025" y="2501842"/>
            <a:ext cx="1260699" cy="1109739"/>
          </a:xfrm>
          <a:prstGeom prst="rect">
            <a:avLst/>
          </a:prstGeom>
          <a:noFill/>
          <a:ln>
            <a:noFill/>
          </a:ln>
        </p:spPr>
      </p:pic>
      <p:pic>
        <p:nvPicPr>
          <p:cNvPr id="81" name="Google Shape;81;p15"/>
          <p:cNvPicPr preferRelativeResize="0"/>
          <p:nvPr/>
        </p:nvPicPr>
        <p:blipFill rotWithShape="1">
          <a:blip r:embed="rId10">
            <a:alphaModFix/>
          </a:blip>
          <a:srcRect b="0" l="0" r="0" t="0"/>
          <a:stretch/>
        </p:blipFill>
        <p:spPr>
          <a:xfrm>
            <a:off x="887810" y="2521060"/>
            <a:ext cx="1134630" cy="1068351"/>
          </a:xfrm>
          <a:prstGeom prst="rect">
            <a:avLst/>
          </a:prstGeom>
          <a:noFill/>
          <a:ln>
            <a:noFill/>
          </a:ln>
        </p:spPr>
      </p:pic>
      <p:pic>
        <p:nvPicPr>
          <p:cNvPr id="82" name="Google Shape;82;p15"/>
          <p:cNvPicPr preferRelativeResize="0"/>
          <p:nvPr/>
        </p:nvPicPr>
        <p:blipFill rotWithShape="1">
          <a:blip r:embed="rId11">
            <a:alphaModFix/>
          </a:blip>
          <a:srcRect b="0" l="0" r="0" t="0"/>
          <a:stretch/>
        </p:blipFill>
        <p:spPr>
          <a:xfrm>
            <a:off x="2827710" y="958073"/>
            <a:ext cx="1134630" cy="1068388"/>
          </a:xfrm>
          <a:prstGeom prst="rect">
            <a:avLst/>
          </a:prstGeom>
          <a:noFill/>
          <a:ln>
            <a:noFill/>
          </a:ln>
        </p:spPr>
      </p:pic>
      <p:pic>
        <p:nvPicPr>
          <p:cNvPr id="83" name="Google Shape;83;p15"/>
          <p:cNvPicPr preferRelativeResize="0"/>
          <p:nvPr/>
        </p:nvPicPr>
        <p:blipFill rotWithShape="1">
          <a:blip r:embed="rId12">
            <a:alphaModFix/>
          </a:blip>
          <a:srcRect b="0" l="0" r="0" t="0"/>
          <a:stretch/>
        </p:blipFill>
        <p:spPr>
          <a:xfrm>
            <a:off x="6955010" y="958084"/>
            <a:ext cx="1134630" cy="1068369"/>
          </a:xfrm>
          <a:prstGeom prst="rect">
            <a:avLst/>
          </a:prstGeom>
          <a:noFill/>
          <a:ln>
            <a:noFill/>
          </a:ln>
        </p:spPr>
      </p:pic>
      <p:pic>
        <p:nvPicPr>
          <p:cNvPr id="84" name="Google Shape;84;p15"/>
          <p:cNvPicPr preferRelativeResize="0"/>
          <p:nvPr/>
        </p:nvPicPr>
        <p:blipFill rotWithShape="1">
          <a:blip r:embed="rId13">
            <a:alphaModFix/>
          </a:blip>
          <a:srcRect b="0" l="0" r="0" t="0"/>
          <a:stretch/>
        </p:blipFill>
        <p:spPr>
          <a:xfrm>
            <a:off x="4920970" y="946170"/>
            <a:ext cx="1062810" cy="1062792"/>
          </a:xfrm>
          <a:prstGeom prst="rect">
            <a:avLst/>
          </a:prstGeom>
          <a:noFill/>
          <a:ln>
            <a:noFill/>
          </a:ln>
        </p:spPr>
      </p:pic>
      <p:sp>
        <p:nvSpPr>
          <p:cNvPr id="85" name="Google Shape;85;p15"/>
          <p:cNvSpPr txBox="1"/>
          <p:nvPr/>
        </p:nvSpPr>
        <p:spPr>
          <a:xfrm>
            <a:off x="480425" y="2044484"/>
            <a:ext cx="19494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PI, Christine Kirkpatrick</a:t>
            </a:r>
            <a:endParaRPr b="0" i="0" sz="1300" u="none" cap="none" strike="noStrike">
              <a:solidFill>
                <a:schemeClr val="dk1"/>
              </a:solidFill>
              <a:latin typeface="Arial"/>
              <a:ea typeface="Arial"/>
              <a:cs typeface="Arial"/>
              <a:sym typeface="Arial"/>
            </a:endParaRPr>
          </a:p>
        </p:txBody>
      </p:sp>
      <p:sp>
        <p:nvSpPr>
          <p:cNvPr id="86" name="Google Shape;86;p15"/>
          <p:cNvSpPr txBox="1"/>
          <p:nvPr/>
        </p:nvSpPr>
        <p:spPr>
          <a:xfrm>
            <a:off x="2547075" y="2044484"/>
            <a:ext cx="16959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Co-PI, Karen Stocks</a:t>
            </a:r>
            <a:endParaRPr b="0" i="0" sz="1300" u="none" cap="none" strike="noStrike">
              <a:solidFill>
                <a:schemeClr val="dk1"/>
              </a:solidFill>
              <a:latin typeface="Arial"/>
              <a:ea typeface="Arial"/>
              <a:cs typeface="Arial"/>
              <a:sym typeface="Arial"/>
            </a:endParaRPr>
          </a:p>
        </p:txBody>
      </p:sp>
      <p:sp>
        <p:nvSpPr>
          <p:cNvPr id="87" name="Google Shape;87;p15"/>
          <p:cNvSpPr txBox="1"/>
          <p:nvPr/>
        </p:nvSpPr>
        <p:spPr>
          <a:xfrm>
            <a:off x="4284475" y="2044484"/>
            <a:ext cx="23358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Co-PI, Yuhan (Douglas) Rao</a:t>
            </a:r>
            <a:endParaRPr b="0" i="0" sz="1300" u="none" cap="none" strike="noStrike">
              <a:solidFill>
                <a:schemeClr val="dk1"/>
              </a:solidFill>
              <a:latin typeface="Arial"/>
              <a:ea typeface="Arial"/>
              <a:cs typeface="Arial"/>
              <a:sym typeface="Arial"/>
            </a:endParaRPr>
          </a:p>
        </p:txBody>
      </p:sp>
      <p:sp>
        <p:nvSpPr>
          <p:cNvPr id="88" name="Google Shape;88;p15"/>
          <p:cNvSpPr txBox="1"/>
          <p:nvPr/>
        </p:nvSpPr>
        <p:spPr>
          <a:xfrm>
            <a:off x="6583925" y="2044484"/>
            <a:ext cx="18768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Co-PI, Daniel S. Katz</a:t>
            </a:r>
            <a:endParaRPr b="0" i="0" sz="1300" u="none" cap="none" strike="noStrike">
              <a:solidFill>
                <a:schemeClr val="dk1"/>
              </a:solidFill>
              <a:latin typeface="Arial"/>
              <a:ea typeface="Arial"/>
              <a:cs typeface="Arial"/>
              <a:sym typeface="Arial"/>
            </a:endParaRPr>
          </a:p>
        </p:txBody>
      </p:sp>
      <p:sp>
        <p:nvSpPr>
          <p:cNvPr id="89" name="Google Shape;89;p15"/>
          <p:cNvSpPr txBox="1"/>
          <p:nvPr/>
        </p:nvSpPr>
        <p:spPr>
          <a:xfrm>
            <a:off x="691625" y="3594279"/>
            <a:ext cx="1527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Project Director, Lynne Schreiber</a:t>
            </a:r>
            <a:endParaRPr b="0" i="0" sz="1300" u="none" cap="none" strike="noStrike">
              <a:solidFill>
                <a:schemeClr val="dk1"/>
              </a:solidFill>
              <a:latin typeface="Arial"/>
              <a:ea typeface="Arial"/>
              <a:cs typeface="Arial"/>
              <a:sym typeface="Arial"/>
            </a:endParaRPr>
          </a:p>
        </p:txBody>
      </p:sp>
      <p:sp>
        <p:nvSpPr>
          <p:cNvPr id="90" name="Google Shape;90;p15"/>
          <p:cNvSpPr txBox="1"/>
          <p:nvPr/>
        </p:nvSpPr>
        <p:spPr>
          <a:xfrm>
            <a:off x="2675175" y="3594279"/>
            <a:ext cx="1439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Sr. Personnel,</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Kevin Coakley</a:t>
            </a:r>
            <a:endParaRPr b="0" i="0" sz="1300" u="none" cap="none" strike="noStrike">
              <a:solidFill>
                <a:schemeClr val="dk1"/>
              </a:solidFill>
              <a:latin typeface="Arial"/>
              <a:ea typeface="Arial"/>
              <a:cs typeface="Arial"/>
              <a:sym typeface="Arial"/>
            </a:endParaRPr>
          </a:p>
        </p:txBody>
      </p:sp>
      <p:sp>
        <p:nvSpPr>
          <p:cNvPr id="91" name="Google Shape;91;p15"/>
          <p:cNvSpPr txBox="1"/>
          <p:nvPr/>
        </p:nvSpPr>
        <p:spPr>
          <a:xfrm>
            <a:off x="4688875" y="3594279"/>
            <a:ext cx="1527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Project Manager, Julie Christopher</a:t>
            </a:r>
            <a:endParaRPr b="0" i="0" sz="1300" u="none" cap="none" strike="noStrike">
              <a:solidFill>
                <a:schemeClr val="dk1"/>
              </a:solidFill>
              <a:latin typeface="Arial"/>
              <a:ea typeface="Arial"/>
              <a:cs typeface="Arial"/>
              <a:sym typeface="Arial"/>
            </a:endParaRPr>
          </a:p>
        </p:txBody>
      </p:sp>
      <p:sp>
        <p:nvSpPr>
          <p:cNvPr id="92" name="Google Shape;92;p15"/>
          <p:cNvSpPr txBox="1"/>
          <p:nvPr/>
        </p:nvSpPr>
        <p:spPr>
          <a:xfrm>
            <a:off x="6758825" y="3594279"/>
            <a:ext cx="1527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Communications,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Kim Mann Bruch</a:t>
            </a:r>
            <a:endParaRPr b="0" i="0" sz="1300" u="none" cap="none" strike="noStrike">
              <a:solidFill>
                <a:schemeClr val="dk1"/>
              </a:solidFill>
              <a:latin typeface="Arial"/>
              <a:ea typeface="Arial"/>
              <a:cs typeface="Arial"/>
              <a:sym typeface="Arial"/>
            </a:endParaRPr>
          </a:p>
        </p:txBody>
      </p:sp>
      <p:pic>
        <p:nvPicPr>
          <p:cNvPr id="93" name="Google Shape;93;p15"/>
          <p:cNvPicPr preferRelativeResize="0"/>
          <p:nvPr/>
        </p:nvPicPr>
        <p:blipFill rotWithShape="1">
          <a:blip r:embed="rId14">
            <a:alphaModFix/>
          </a:blip>
          <a:srcRect b="0" l="0" r="0" t="0"/>
          <a:stretch/>
        </p:blipFill>
        <p:spPr>
          <a:xfrm>
            <a:off x="2764688" y="2520990"/>
            <a:ext cx="1260675" cy="1095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311700" y="27074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820">
                <a:solidFill>
                  <a:srgbClr val="182B49"/>
                </a:solidFill>
              </a:rPr>
              <a:t>FARR Advisory Board</a:t>
            </a:r>
            <a:endParaRPr sz="2820">
              <a:solidFill>
                <a:srgbClr val="182B49"/>
              </a:solidFill>
            </a:endParaRPr>
          </a:p>
        </p:txBody>
      </p:sp>
      <p:pic>
        <p:nvPicPr>
          <p:cNvPr id="100" name="Google Shape;100;p16"/>
          <p:cNvPicPr preferRelativeResize="0"/>
          <p:nvPr/>
        </p:nvPicPr>
        <p:blipFill rotWithShape="1">
          <a:blip r:embed="rId3">
            <a:alphaModFix/>
          </a:blip>
          <a:srcRect b="0" l="0" r="0" t="0"/>
          <a:stretch/>
        </p:blipFill>
        <p:spPr>
          <a:xfrm>
            <a:off x="904575" y="867645"/>
            <a:ext cx="1497075" cy="1598670"/>
          </a:xfrm>
          <a:prstGeom prst="rect">
            <a:avLst/>
          </a:prstGeom>
          <a:noFill/>
          <a:ln>
            <a:noFill/>
          </a:ln>
        </p:spPr>
      </p:pic>
      <p:pic>
        <p:nvPicPr>
          <p:cNvPr id="101" name="Google Shape;101;p16"/>
          <p:cNvPicPr preferRelativeResize="0"/>
          <p:nvPr/>
        </p:nvPicPr>
        <p:blipFill rotWithShape="1">
          <a:blip r:embed="rId4">
            <a:alphaModFix/>
          </a:blip>
          <a:srcRect b="0" l="0" r="0" t="0"/>
          <a:stretch/>
        </p:blipFill>
        <p:spPr>
          <a:xfrm>
            <a:off x="3573926" y="807210"/>
            <a:ext cx="1659146" cy="1659105"/>
          </a:xfrm>
          <a:prstGeom prst="rect">
            <a:avLst/>
          </a:prstGeom>
          <a:noFill/>
          <a:ln>
            <a:noFill/>
          </a:ln>
        </p:spPr>
      </p:pic>
      <p:pic>
        <p:nvPicPr>
          <p:cNvPr id="102" name="Google Shape;102;p16"/>
          <p:cNvPicPr preferRelativeResize="0"/>
          <p:nvPr/>
        </p:nvPicPr>
        <p:blipFill rotWithShape="1">
          <a:blip r:embed="rId5">
            <a:alphaModFix/>
          </a:blip>
          <a:srcRect b="0" l="0" r="0" t="0"/>
          <a:stretch/>
        </p:blipFill>
        <p:spPr>
          <a:xfrm>
            <a:off x="6132500" y="887490"/>
            <a:ext cx="1558980" cy="1558980"/>
          </a:xfrm>
          <a:prstGeom prst="rect">
            <a:avLst/>
          </a:prstGeom>
          <a:noFill/>
          <a:ln>
            <a:noFill/>
          </a:ln>
        </p:spPr>
      </p:pic>
      <p:pic>
        <p:nvPicPr>
          <p:cNvPr id="103" name="Google Shape;103;p16"/>
          <p:cNvPicPr preferRelativeResize="0"/>
          <p:nvPr/>
        </p:nvPicPr>
        <p:blipFill rotWithShape="1">
          <a:blip r:embed="rId6">
            <a:alphaModFix/>
          </a:blip>
          <a:srcRect b="0" l="0" r="0" t="0"/>
          <a:stretch/>
        </p:blipFill>
        <p:spPr>
          <a:xfrm>
            <a:off x="1071713" y="3090902"/>
            <a:ext cx="1164510" cy="1552680"/>
          </a:xfrm>
          <a:prstGeom prst="rect">
            <a:avLst/>
          </a:prstGeom>
          <a:noFill/>
          <a:ln>
            <a:noFill/>
          </a:ln>
        </p:spPr>
      </p:pic>
      <p:pic>
        <p:nvPicPr>
          <p:cNvPr id="104" name="Google Shape;104;p16"/>
          <p:cNvPicPr preferRelativeResize="0"/>
          <p:nvPr/>
        </p:nvPicPr>
        <p:blipFill rotWithShape="1">
          <a:blip r:embed="rId7">
            <a:alphaModFix/>
          </a:blip>
          <a:srcRect b="0" l="0" r="0" t="0"/>
          <a:stretch/>
        </p:blipFill>
        <p:spPr>
          <a:xfrm>
            <a:off x="3608140" y="3117949"/>
            <a:ext cx="1204586" cy="1498569"/>
          </a:xfrm>
          <a:prstGeom prst="rect">
            <a:avLst/>
          </a:prstGeom>
          <a:noFill/>
          <a:ln>
            <a:noFill/>
          </a:ln>
        </p:spPr>
      </p:pic>
      <p:sp>
        <p:nvSpPr>
          <p:cNvPr id="105" name="Google Shape;105;p16"/>
          <p:cNvSpPr txBox="1"/>
          <p:nvPr/>
        </p:nvSpPr>
        <p:spPr>
          <a:xfrm>
            <a:off x="787000" y="2484225"/>
            <a:ext cx="1988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Melissa Cragin (Rice)</a:t>
            </a:r>
            <a:endParaRPr b="0" i="0" sz="1300" u="none" cap="none" strike="noStrike">
              <a:solidFill>
                <a:schemeClr val="dk1"/>
              </a:solidFill>
              <a:latin typeface="Arial"/>
              <a:ea typeface="Arial"/>
              <a:cs typeface="Arial"/>
              <a:sym typeface="Arial"/>
            </a:endParaRPr>
          </a:p>
        </p:txBody>
      </p:sp>
      <p:sp>
        <p:nvSpPr>
          <p:cNvPr id="106" name="Google Shape;106;p16"/>
          <p:cNvSpPr txBox="1"/>
          <p:nvPr/>
        </p:nvSpPr>
        <p:spPr>
          <a:xfrm>
            <a:off x="3478725" y="2484428"/>
            <a:ext cx="17322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Odd Erik Gundersen (NTNU)</a:t>
            </a:r>
            <a:endParaRPr b="0" i="0" sz="1300" u="none" cap="none" strike="noStrike">
              <a:solidFill>
                <a:schemeClr val="dk1"/>
              </a:solidFill>
              <a:latin typeface="Arial"/>
              <a:ea typeface="Arial"/>
              <a:cs typeface="Arial"/>
              <a:sym typeface="Arial"/>
            </a:endParaRPr>
          </a:p>
        </p:txBody>
      </p:sp>
      <p:sp>
        <p:nvSpPr>
          <p:cNvPr id="107" name="Google Shape;107;p16"/>
          <p:cNvSpPr txBox="1"/>
          <p:nvPr/>
        </p:nvSpPr>
        <p:spPr>
          <a:xfrm>
            <a:off x="6468950" y="2484428"/>
            <a:ext cx="1059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Beth Plale (Indiana)</a:t>
            </a:r>
            <a:endParaRPr b="0" i="0" sz="1300" u="none" cap="none" strike="noStrike">
              <a:solidFill>
                <a:schemeClr val="dk1"/>
              </a:solidFill>
              <a:latin typeface="Arial"/>
              <a:ea typeface="Arial"/>
              <a:cs typeface="Arial"/>
              <a:sym typeface="Arial"/>
            </a:endParaRPr>
          </a:p>
        </p:txBody>
      </p:sp>
      <p:sp>
        <p:nvSpPr>
          <p:cNvPr id="108" name="Google Shape;108;p16"/>
          <p:cNvSpPr txBox="1"/>
          <p:nvPr/>
        </p:nvSpPr>
        <p:spPr>
          <a:xfrm>
            <a:off x="3201574" y="4589460"/>
            <a:ext cx="2163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Cathy Constable </a:t>
            </a:r>
            <a:br>
              <a:rPr b="0" i="0" lang="en" sz="1300" u="none" cap="none" strike="noStrike">
                <a:solidFill>
                  <a:schemeClr val="dk1"/>
                </a:solidFill>
                <a:latin typeface="Arial"/>
                <a:ea typeface="Arial"/>
                <a:cs typeface="Arial"/>
                <a:sym typeface="Arial"/>
              </a:rPr>
            </a:br>
            <a:r>
              <a:rPr b="0" i="0" lang="en" sz="1300" u="none" cap="none" strike="noStrike">
                <a:solidFill>
                  <a:schemeClr val="dk1"/>
                </a:solidFill>
                <a:latin typeface="Arial"/>
                <a:ea typeface="Arial"/>
                <a:cs typeface="Arial"/>
                <a:sym typeface="Arial"/>
              </a:rPr>
              <a:t>(Scripps, UC San Diego)</a:t>
            </a:r>
            <a:endParaRPr b="0" i="0" sz="1300" u="none" cap="none" strike="noStrike">
              <a:solidFill>
                <a:schemeClr val="dk1"/>
              </a:solidFill>
              <a:latin typeface="Arial"/>
              <a:ea typeface="Arial"/>
              <a:cs typeface="Arial"/>
              <a:sym typeface="Arial"/>
            </a:endParaRPr>
          </a:p>
        </p:txBody>
      </p:sp>
      <p:sp>
        <p:nvSpPr>
          <p:cNvPr id="109" name="Google Shape;109;p16"/>
          <p:cNvSpPr txBox="1"/>
          <p:nvPr/>
        </p:nvSpPr>
        <p:spPr>
          <a:xfrm>
            <a:off x="970175" y="4617810"/>
            <a:ext cx="1497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Ryan Abernathey (Columbia)</a:t>
            </a:r>
            <a:endParaRPr b="0" i="0" sz="1300" u="none" cap="none" strike="noStrike">
              <a:solidFill>
                <a:schemeClr val="dk1"/>
              </a:solidFill>
              <a:latin typeface="Arial"/>
              <a:ea typeface="Arial"/>
              <a:cs typeface="Arial"/>
              <a:sym typeface="Arial"/>
            </a:endParaRPr>
          </a:p>
        </p:txBody>
      </p:sp>
      <p:pic>
        <p:nvPicPr>
          <p:cNvPr id="110" name="Google Shape;110;p16"/>
          <p:cNvPicPr preferRelativeResize="0"/>
          <p:nvPr/>
        </p:nvPicPr>
        <p:blipFill rotWithShape="1">
          <a:blip r:embed="rId8">
            <a:alphaModFix/>
          </a:blip>
          <a:srcRect b="0" l="0" r="0" t="0"/>
          <a:stretch/>
        </p:blipFill>
        <p:spPr>
          <a:xfrm>
            <a:off x="6309700" y="3105597"/>
            <a:ext cx="1204575" cy="1523278"/>
          </a:xfrm>
          <a:prstGeom prst="rect">
            <a:avLst/>
          </a:prstGeom>
          <a:noFill/>
          <a:ln>
            <a:noFill/>
          </a:ln>
        </p:spPr>
      </p:pic>
      <p:sp>
        <p:nvSpPr>
          <p:cNvPr id="111" name="Google Shape;111;p16"/>
          <p:cNvSpPr txBox="1"/>
          <p:nvPr/>
        </p:nvSpPr>
        <p:spPr>
          <a:xfrm>
            <a:off x="5868574" y="4589460"/>
            <a:ext cx="2163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John Towns </a:t>
            </a:r>
            <a:br>
              <a:rPr b="0" i="0" lang="en" sz="1300" u="none" cap="none" strike="noStrike">
                <a:solidFill>
                  <a:schemeClr val="dk1"/>
                </a:solidFill>
                <a:latin typeface="Arial"/>
                <a:ea typeface="Arial"/>
                <a:cs typeface="Arial"/>
                <a:sym typeface="Arial"/>
              </a:rPr>
            </a:br>
            <a:r>
              <a:rPr b="0" i="0" lang="en" sz="1300" u="none" cap="none" strike="noStrike">
                <a:solidFill>
                  <a:schemeClr val="dk1"/>
                </a:solidFill>
                <a:latin typeface="Arial"/>
                <a:ea typeface="Arial"/>
                <a:cs typeface="Arial"/>
                <a:sym typeface="Arial"/>
              </a:rPr>
              <a:t>(NCSA, Illinois)</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457200" y="154305"/>
            <a:ext cx="8229600" cy="77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 sz="3600">
                <a:solidFill>
                  <a:srgbClr val="182B49"/>
                </a:solidFill>
              </a:rPr>
              <a:t>FARR </a:t>
            </a:r>
            <a:r>
              <a:rPr lang="en" sz="3600">
                <a:solidFill>
                  <a:srgbClr val="182B49"/>
                </a:solidFill>
                <a:latin typeface="Arial"/>
                <a:ea typeface="Arial"/>
                <a:cs typeface="Arial"/>
                <a:sym typeface="Arial"/>
              </a:rPr>
              <a:t>Goals &amp; Activities</a:t>
            </a:r>
            <a:endParaRPr sz="3600">
              <a:solidFill>
                <a:srgbClr val="182B49"/>
              </a:solidFill>
              <a:latin typeface="Arial"/>
              <a:ea typeface="Arial"/>
              <a:cs typeface="Arial"/>
              <a:sym typeface="Arial"/>
            </a:endParaRPr>
          </a:p>
        </p:txBody>
      </p:sp>
      <p:sp>
        <p:nvSpPr>
          <p:cNvPr id="118" name="Google Shape;118;p17"/>
          <p:cNvSpPr txBox="1"/>
          <p:nvPr/>
        </p:nvSpPr>
        <p:spPr>
          <a:xfrm>
            <a:off x="579775" y="1109025"/>
            <a:ext cx="3940200" cy="3033900"/>
          </a:xfrm>
          <a:prstGeom prst="rect">
            <a:avLst/>
          </a:prstGeom>
          <a:noFill/>
          <a:ln>
            <a:noFill/>
          </a:ln>
        </p:spPr>
        <p:txBody>
          <a:bodyPr anchorCtr="0" anchor="t" bIns="45700" lIns="91425" spcFirstLastPara="1" rIns="91425" wrap="square" tIns="45700">
            <a:normAutofit/>
          </a:bodyPr>
          <a:lstStyle/>
          <a:p>
            <a:pPr indent="0" lvl="0" marL="0" marR="0" rtl="0" algn="l">
              <a:lnSpc>
                <a:spcPct val="115000"/>
              </a:lnSpc>
              <a:spcBef>
                <a:spcPts val="48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Goals</a:t>
            </a:r>
            <a:r>
              <a:rPr b="0" i="0" lang="en" sz="1900" u="none" cap="none" strike="noStrike">
                <a:solidFill>
                  <a:schemeClr val="dk1"/>
                </a:solidFill>
                <a:latin typeface="Arial"/>
                <a:ea typeface="Arial"/>
                <a:cs typeface="Arial"/>
                <a:sym typeface="Arial"/>
              </a:rPr>
              <a:t>:</a:t>
            </a:r>
            <a:endParaRPr b="0" i="0" sz="1900" u="none" cap="none" strike="noStrike">
              <a:solidFill>
                <a:schemeClr val="dk1"/>
              </a:solidFill>
              <a:latin typeface="Arial"/>
              <a:ea typeface="Arial"/>
              <a:cs typeface="Arial"/>
              <a:sym typeface="Arial"/>
            </a:endParaRPr>
          </a:p>
          <a:p>
            <a:pPr indent="0" lvl="0" marL="0" marR="0" rtl="0" algn="l">
              <a:lnSpc>
                <a:spcPct val="115000"/>
              </a:lnSpc>
              <a:spcBef>
                <a:spcPts val="480"/>
              </a:spcBef>
              <a:spcAft>
                <a:spcPts val="0"/>
              </a:spcAft>
              <a:buClr>
                <a:srgbClr val="000000"/>
              </a:buClr>
              <a:buSzPts val="1900"/>
              <a:buFont typeface="Arial"/>
              <a:buNone/>
            </a:pPr>
            <a:r>
              <a:rPr b="0" i="0" lang="en" sz="1900" u="none" cap="none" strike="noStrike">
                <a:solidFill>
                  <a:schemeClr val="dk1"/>
                </a:solidFill>
                <a:latin typeface="Arial"/>
                <a:ea typeface="Arial"/>
                <a:cs typeface="Arial"/>
                <a:sym typeface="Arial"/>
              </a:rPr>
              <a:t>Building communities to </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promote better practices for AI</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harness community efforts </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improve efficiency and reproducibility</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stimulate and enhance new research</a:t>
            </a:r>
            <a:endParaRPr b="0" i="0" sz="1900" u="none" cap="none" strike="noStrike">
              <a:solidFill>
                <a:schemeClr val="dk1"/>
              </a:solidFill>
              <a:latin typeface="Arial"/>
              <a:ea typeface="Arial"/>
              <a:cs typeface="Arial"/>
              <a:sym typeface="Arial"/>
            </a:endParaRPr>
          </a:p>
        </p:txBody>
      </p:sp>
      <p:sp>
        <p:nvSpPr>
          <p:cNvPr id="119" name="Google Shape;119;p17"/>
          <p:cNvSpPr txBox="1"/>
          <p:nvPr/>
        </p:nvSpPr>
        <p:spPr>
          <a:xfrm>
            <a:off x="4800600" y="1109025"/>
            <a:ext cx="4062600" cy="31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Arial"/>
                <a:ea typeface="Arial"/>
                <a:cs typeface="Arial"/>
                <a:sym typeface="Arial"/>
              </a:rPr>
              <a:t>Activities</a:t>
            </a:r>
            <a:r>
              <a:rPr b="0" i="0" lang="en" sz="1900" u="none" cap="none" strike="noStrike">
                <a:solidFill>
                  <a:schemeClr val="dk1"/>
                </a:solidFill>
                <a:latin typeface="Arial"/>
                <a:ea typeface="Arial"/>
                <a:cs typeface="Arial"/>
                <a:sym typeface="Arial"/>
              </a:rPr>
              <a:t>:</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Presentations, workshops, webinars, listening sessions</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Assessing community needs</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Community roadmap, gaps, research priorities</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Incorporating community practices into outreach materials and tools</a:t>
            </a:r>
            <a:endParaRPr b="0" i="0" sz="1900" u="none" cap="none" strike="noStrike">
              <a:solidFill>
                <a:schemeClr val="dk1"/>
              </a:solidFill>
              <a:latin typeface="Arial"/>
              <a:ea typeface="Arial"/>
              <a:cs typeface="Arial"/>
              <a:sym typeface="Arial"/>
            </a:endParaRPr>
          </a:p>
          <a:p>
            <a:pPr indent="-349250" lvl="0" marL="457200" marR="0" rtl="0" algn="l">
              <a:lnSpc>
                <a:spcPct val="115000"/>
              </a:lnSpc>
              <a:spcBef>
                <a:spcPts val="0"/>
              </a:spcBef>
              <a:spcAft>
                <a:spcPts val="0"/>
              </a:spcAft>
              <a:buClr>
                <a:schemeClr val="dk1"/>
              </a:buClr>
              <a:buSzPts val="1900"/>
              <a:buFont typeface="Arial"/>
              <a:buChar char="•"/>
            </a:pPr>
            <a:r>
              <a:rPr b="0" i="0" lang="en" sz="1900" u="none" cap="none" strike="noStrike">
                <a:solidFill>
                  <a:schemeClr val="dk1"/>
                </a:solidFill>
                <a:latin typeface="Arial"/>
                <a:ea typeface="Arial"/>
                <a:cs typeface="Arial"/>
                <a:sym typeface="Arial"/>
              </a:rPr>
              <a:t>fostering new collaborations (proposals)</a:t>
            </a:r>
            <a:endParaRPr b="0" i="0" sz="1900" u="none" cap="none" strike="sng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311700" y="400523"/>
            <a:ext cx="8520600" cy="51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solidFill>
                  <a:srgbClr val="182B49"/>
                </a:solidFill>
              </a:rPr>
              <a:t>Opportunities for Projects &amp; Community</a:t>
            </a:r>
            <a:endParaRPr i="1">
              <a:solidFill>
                <a:srgbClr val="182B49"/>
              </a:solidFill>
            </a:endParaRPr>
          </a:p>
        </p:txBody>
      </p:sp>
      <p:sp>
        <p:nvSpPr>
          <p:cNvPr id="126" name="Google Shape;126;p18"/>
          <p:cNvSpPr txBox="1"/>
          <p:nvPr/>
        </p:nvSpPr>
        <p:spPr>
          <a:xfrm>
            <a:off x="1577100" y="4305550"/>
            <a:ext cx="59898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182B49"/>
                </a:solidFill>
                <a:latin typeface="Arial"/>
                <a:ea typeface="Arial"/>
                <a:cs typeface="Arial"/>
                <a:sym typeface="Arial"/>
              </a:rPr>
              <a:t>For more info, contact us at community@farr-rcn.org</a:t>
            </a:r>
            <a:endParaRPr b="0" i="0" sz="1500" u="none" cap="none" strike="noStrike">
              <a:solidFill>
                <a:srgbClr val="182B4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182B49"/>
                </a:solidFill>
                <a:latin typeface="Arial"/>
                <a:ea typeface="Arial"/>
                <a:cs typeface="Arial"/>
                <a:sym typeface="Arial"/>
              </a:rPr>
              <a:t>To join our mailing list, visit http://farr-rcn.org</a:t>
            </a:r>
            <a:endParaRPr b="0" i="0" sz="1500" u="none" cap="none" strike="noStrike">
              <a:solidFill>
                <a:srgbClr val="182B49"/>
              </a:solidFill>
              <a:latin typeface="Arial"/>
              <a:ea typeface="Arial"/>
              <a:cs typeface="Arial"/>
              <a:sym typeface="Arial"/>
            </a:endParaRPr>
          </a:p>
        </p:txBody>
      </p:sp>
      <p:sp>
        <p:nvSpPr>
          <p:cNvPr id="127" name="Google Shape;127;p18"/>
          <p:cNvSpPr txBox="1"/>
          <p:nvPr/>
        </p:nvSpPr>
        <p:spPr>
          <a:xfrm>
            <a:off x="377850" y="1060865"/>
            <a:ext cx="8388300" cy="30630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chemeClr val="dk1"/>
              </a:buClr>
              <a:buSzPts val="1700"/>
              <a:buFont typeface="Arial"/>
              <a:buChar char="●"/>
            </a:pPr>
            <a:r>
              <a:rPr b="1" i="0" lang="en" sz="1700" u="none" cap="none" strike="noStrike">
                <a:solidFill>
                  <a:schemeClr val="dk1"/>
                </a:solidFill>
                <a:latin typeface="Arial"/>
                <a:ea typeface="Arial"/>
                <a:cs typeface="Arial"/>
                <a:sym typeface="Arial"/>
              </a:rPr>
              <a:t>Input </a:t>
            </a:r>
            <a:r>
              <a:rPr b="0" i="0" lang="en" sz="1700" u="none" cap="none" strike="noStrike">
                <a:solidFill>
                  <a:schemeClr val="dk1"/>
                </a:solidFill>
                <a:latin typeface="Arial"/>
                <a:ea typeface="Arial"/>
                <a:cs typeface="Arial"/>
                <a:sym typeface="Arial"/>
              </a:rPr>
              <a:t>on community needs, gaps, and roadmap</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Calibri"/>
              <a:buChar char="●"/>
            </a:pPr>
            <a:r>
              <a:rPr b="1" i="0" lang="en" sz="1700" u="none" cap="none" strike="noStrike">
                <a:solidFill>
                  <a:schemeClr val="dk1"/>
                </a:solidFill>
                <a:latin typeface="Arial"/>
                <a:ea typeface="Arial"/>
                <a:cs typeface="Arial"/>
                <a:sym typeface="Arial"/>
              </a:rPr>
              <a:t>FARR network meetings</a:t>
            </a:r>
            <a:r>
              <a:rPr b="0" i="0" lang="en" sz="1700" u="none" cap="none" strike="noStrike">
                <a:solidFill>
                  <a:schemeClr val="dk1"/>
                </a:solidFill>
                <a:latin typeface="Arial"/>
                <a:ea typeface="Arial"/>
                <a:cs typeface="Arial"/>
                <a:sym typeface="Arial"/>
              </a:rPr>
              <a:t> and </a:t>
            </a:r>
            <a:r>
              <a:rPr b="1" i="0" lang="en" sz="1700" u="none" cap="none" strike="noStrike">
                <a:solidFill>
                  <a:schemeClr val="dk1"/>
                </a:solidFill>
                <a:latin typeface="Arial"/>
                <a:ea typeface="Arial"/>
                <a:cs typeface="Arial"/>
                <a:sym typeface="Arial"/>
              </a:rPr>
              <a:t>early career travel scholarships</a:t>
            </a:r>
            <a:endParaRPr b="1"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 sz="1700" u="none" cap="none" strike="noStrike">
                <a:solidFill>
                  <a:schemeClr val="dk1"/>
                </a:solidFill>
                <a:latin typeface="Arial"/>
                <a:ea typeface="Arial"/>
                <a:cs typeface="Arial"/>
                <a:sym typeface="Arial"/>
              </a:rPr>
              <a:t>Connect with FARR via </a:t>
            </a:r>
            <a:endParaRPr b="0" i="0" sz="1700" u="none" cap="none" strike="noStrike">
              <a:solidFill>
                <a:schemeClr val="dk1"/>
              </a:solidFill>
              <a:latin typeface="Arial"/>
              <a:ea typeface="Arial"/>
              <a:cs typeface="Arial"/>
              <a:sym typeface="Arial"/>
            </a:endParaRPr>
          </a:p>
          <a:p>
            <a:pPr indent="-336550" lvl="1" marL="914400" marR="0" rtl="0" algn="l">
              <a:lnSpc>
                <a:spcPct val="100000"/>
              </a:lnSpc>
              <a:spcBef>
                <a:spcPts val="0"/>
              </a:spcBef>
              <a:spcAft>
                <a:spcPts val="0"/>
              </a:spcAft>
              <a:buClr>
                <a:schemeClr val="dk1"/>
              </a:buClr>
              <a:buSzPts val="1700"/>
              <a:buFont typeface="Calibri"/>
              <a:buChar char="○"/>
            </a:pPr>
            <a:r>
              <a:rPr b="0" i="0" lang="en" sz="1700" u="none" cap="none" strike="noStrike">
                <a:solidFill>
                  <a:schemeClr val="dk1"/>
                </a:solidFill>
                <a:latin typeface="Arial"/>
                <a:ea typeface="Arial"/>
                <a:cs typeface="Arial"/>
                <a:sym typeface="Arial"/>
              </a:rPr>
              <a:t>ESIP’s Data readiness and ML </a:t>
            </a:r>
            <a:r>
              <a:rPr b="1" i="0" lang="en" sz="1700" u="none" cap="none" strike="noStrike">
                <a:solidFill>
                  <a:schemeClr val="dk1"/>
                </a:solidFill>
                <a:latin typeface="Arial"/>
                <a:ea typeface="Arial"/>
                <a:cs typeface="Arial"/>
                <a:sym typeface="Arial"/>
              </a:rPr>
              <a:t>clusters</a:t>
            </a:r>
            <a:r>
              <a:rPr b="0" i="0" lang="en" sz="1700" u="none" cap="none" strike="noStrike">
                <a:solidFill>
                  <a:schemeClr val="dk1"/>
                </a:solidFill>
                <a:latin typeface="Arial"/>
                <a:ea typeface="Arial"/>
                <a:cs typeface="Arial"/>
                <a:sym typeface="Arial"/>
              </a:rPr>
              <a:t> </a:t>
            </a:r>
            <a:endParaRPr b="0" i="0" sz="1700" u="none" cap="none" strike="noStrike">
              <a:solidFill>
                <a:schemeClr val="dk1"/>
              </a:solidFill>
              <a:latin typeface="Arial"/>
              <a:ea typeface="Arial"/>
              <a:cs typeface="Arial"/>
              <a:sym typeface="Arial"/>
            </a:endParaRPr>
          </a:p>
          <a:p>
            <a:pPr indent="-336550" lvl="1" marL="914400" marR="0" rtl="0" algn="l">
              <a:lnSpc>
                <a:spcPct val="100000"/>
              </a:lnSpc>
              <a:spcBef>
                <a:spcPts val="0"/>
              </a:spcBef>
              <a:spcAft>
                <a:spcPts val="0"/>
              </a:spcAft>
              <a:buClr>
                <a:schemeClr val="dk1"/>
              </a:buClr>
              <a:buSzPts val="1700"/>
              <a:buFont typeface="Calibri"/>
              <a:buChar char="○"/>
            </a:pPr>
            <a:r>
              <a:rPr b="0" i="0" lang="en" sz="1700" u="none" cap="none" strike="noStrike">
                <a:solidFill>
                  <a:schemeClr val="dk1"/>
                </a:solidFill>
                <a:latin typeface="Arial"/>
                <a:ea typeface="Arial"/>
                <a:cs typeface="Arial"/>
                <a:sym typeface="Arial"/>
              </a:rPr>
              <a:t>Research Data Alliance (RDA) FAIR4ML </a:t>
            </a:r>
            <a:r>
              <a:rPr b="1" i="0" lang="en" sz="1700" u="none" cap="none" strike="noStrike">
                <a:solidFill>
                  <a:schemeClr val="dk1"/>
                </a:solidFill>
                <a:latin typeface="Arial"/>
                <a:ea typeface="Arial"/>
                <a:cs typeface="Arial"/>
                <a:sym typeface="Arial"/>
              </a:rPr>
              <a:t>interest group</a:t>
            </a:r>
            <a:r>
              <a:rPr b="0" i="0" lang="en" sz="1700" u="none" cap="none" strike="noStrike">
                <a:solidFill>
                  <a:schemeClr val="dk1"/>
                </a:solidFill>
                <a:latin typeface="Arial"/>
                <a:ea typeface="Arial"/>
                <a:cs typeface="Arial"/>
                <a:sym typeface="Arial"/>
              </a:rPr>
              <a:t> </a:t>
            </a:r>
            <a:br>
              <a:rPr b="0" i="0" lang="en" sz="1700" u="none" cap="none" strike="noStrike">
                <a:solidFill>
                  <a:schemeClr val="dk1"/>
                </a:solidFill>
                <a:latin typeface="Arial"/>
                <a:ea typeface="Arial"/>
                <a:cs typeface="Arial"/>
                <a:sym typeface="Arial"/>
              </a:rPr>
            </a:br>
            <a:r>
              <a:rPr b="0" i="0" lang="en" sz="1700" u="none" cap="none" strike="noStrike">
                <a:solidFill>
                  <a:schemeClr val="dk1"/>
                </a:solidFill>
                <a:latin typeface="Arial"/>
                <a:ea typeface="Arial"/>
                <a:cs typeface="Arial"/>
                <a:sym typeface="Arial"/>
              </a:rPr>
              <a:t>(monthly and plenaries)</a:t>
            </a:r>
            <a:endParaRPr b="0" i="0" sz="1700" u="none" cap="none" strike="noStrike">
              <a:solidFill>
                <a:schemeClr val="dk1"/>
              </a:solidFill>
              <a:latin typeface="Arial"/>
              <a:ea typeface="Arial"/>
              <a:cs typeface="Arial"/>
              <a:sym typeface="Arial"/>
            </a:endParaRPr>
          </a:p>
          <a:p>
            <a:pPr indent="-336550" lvl="1" marL="914400" marR="0" rtl="0" algn="l">
              <a:lnSpc>
                <a:spcPct val="100000"/>
              </a:lnSpc>
              <a:spcBef>
                <a:spcPts val="0"/>
              </a:spcBef>
              <a:spcAft>
                <a:spcPts val="0"/>
              </a:spcAft>
              <a:buClr>
                <a:schemeClr val="dk1"/>
              </a:buClr>
              <a:buSzPts val="1700"/>
              <a:buFont typeface="Calibri"/>
              <a:buChar char="○"/>
            </a:pPr>
            <a:r>
              <a:rPr b="0" i="0" lang="en" sz="1700" u="none" cap="none" strike="noStrike">
                <a:solidFill>
                  <a:schemeClr val="dk1"/>
                </a:solidFill>
                <a:latin typeface="Arial"/>
                <a:ea typeface="Arial"/>
                <a:cs typeface="Arial"/>
                <a:sym typeface="Arial"/>
              </a:rPr>
              <a:t>FARR hosted </a:t>
            </a:r>
            <a:r>
              <a:rPr b="1" i="0" lang="en" sz="1700" u="none" cap="none" strike="noStrike">
                <a:solidFill>
                  <a:schemeClr val="dk1"/>
                </a:solidFill>
                <a:latin typeface="Arial"/>
                <a:ea typeface="Arial"/>
                <a:cs typeface="Arial"/>
                <a:sym typeface="Arial"/>
              </a:rPr>
              <a:t>webinars</a:t>
            </a:r>
            <a:r>
              <a:rPr b="0" i="0" lang="en" sz="1700" u="none" cap="none" strike="noStrike">
                <a:solidFill>
                  <a:schemeClr val="dk1"/>
                </a:solidFill>
                <a:latin typeface="Arial"/>
                <a:ea typeface="Arial"/>
                <a:cs typeface="Arial"/>
                <a:sym typeface="Arial"/>
              </a:rPr>
              <a:t> </a:t>
            </a:r>
            <a:endParaRPr b="0" i="0" sz="1700" u="none" cap="none" strike="noStrike">
              <a:solidFill>
                <a:schemeClr val="dk1"/>
              </a:solidFill>
              <a:latin typeface="Arial"/>
              <a:ea typeface="Arial"/>
              <a:cs typeface="Arial"/>
              <a:sym typeface="Arial"/>
            </a:endParaRPr>
          </a:p>
          <a:p>
            <a:pPr indent="-336550" lvl="1" marL="914400" marR="0" rtl="0" algn="l">
              <a:lnSpc>
                <a:spcPct val="100000"/>
              </a:lnSpc>
              <a:spcBef>
                <a:spcPts val="0"/>
              </a:spcBef>
              <a:spcAft>
                <a:spcPts val="0"/>
              </a:spcAft>
              <a:buClr>
                <a:schemeClr val="dk1"/>
              </a:buClr>
              <a:buSzPts val="1700"/>
              <a:buFont typeface="Calibri"/>
              <a:buChar char="○"/>
            </a:pPr>
            <a:r>
              <a:rPr b="0" i="0" lang="en" sz="1700" u="none" cap="none" strike="noStrike">
                <a:solidFill>
                  <a:schemeClr val="dk1"/>
                </a:solidFill>
                <a:latin typeface="Arial"/>
                <a:ea typeface="Arial"/>
                <a:cs typeface="Arial"/>
                <a:sym typeface="Arial"/>
              </a:rPr>
              <a:t>Sign up for our </a:t>
            </a:r>
            <a:r>
              <a:rPr b="1" i="0" lang="en" sz="1700" u="none" cap="none" strike="noStrike">
                <a:solidFill>
                  <a:schemeClr val="dk1"/>
                </a:solidFill>
                <a:latin typeface="Arial"/>
                <a:ea typeface="Arial"/>
                <a:cs typeface="Arial"/>
                <a:sym typeface="Arial"/>
              </a:rPr>
              <a:t>newsletter</a:t>
            </a:r>
            <a:r>
              <a:rPr b="0" i="0" lang="en" sz="1700" u="none" cap="none" strike="noStrike">
                <a:solidFill>
                  <a:schemeClr val="dk1"/>
                </a:solidFill>
                <a:latin typeface="Arial"/>
                <a:ea typeface="Arial"/>
                <a:cs typeface="Arial"/>
                <a:sym typeface="Arial"/>
              </a:rPr>
              <a:t>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Calibri"/>
              <a:buChar char="●"/>
            </a:pPr>
            <a:r>
              <a:rPr b="0" i="0" lang="en" sz="1700" u="none" cap="none" strike="noStrike">
                <a:solidFill>
                  <a:schemeClr val="dk1"/>
                </a:solidFill>
                <a:latin typeface="Arial"/>
                <a:ea typeface="Arial"/>
                <a:cs typeface="Arial"/>
                <a:sym typeface="Arial"/>
              </a:rPr>
              <a:t>Suggest </a:t>
            </a:r>
            <a:r>
              <a:rPr b="1" i="0" lang="en" sz="1700" u="none" cap="none" strike="noStrike">
                <a:solidFill>
                  <a:schemeClr val="dk1"/>
                </a:solidFill>
                <a:latin typeface="Arial"/>
                <a:ea typeface="Arial"/>
                <a:cs typeface="Arial"/>
                <a:sym typeface="Arial"/>
              </a:rPr>
              <a:t>use cases</a:t>
            </a:r>
            <a:r>
              <a:rPr b="0" i="0" lang="en" sz="1700" u="none" cap="none" strike="noStrike">
                <a:solidFill>
                  <a:schemeClr val="dk1"/>
                </a:solidFill>
                <a:latin typeface="Arial"/>
                <a:ea typeface="Arial"/>
                <a:cs typeface="Arial"/>
                <a:sym typeface="Arial"/>
              </a:rPr>
              <a:t> and let us </a:t>
            </a:r>
            <a:r>
              <a:rPr b="1" i="0" lang="en" sz="1700" u="none" cap="none" strike="noStrike">
                <a:solidFill>
                  <a:schemeClr val="dk1"/>
                </a:solidFill>
                <a:latin typeface="Arial"/>
                <a:ea typeface="Arial"/>
                <a:cs typeface="Arial"/>
                <a:sym typeface="Arial"/>
              </a:rPr>
              <a:t>promote your project’s use of AI</a:t>
            </a:r>
            <a:r>
              <a:rPr b="0" i="0" lang="en" sz="1700" u="none" cap="none" strike="noStrike">
                <a:solidFill>
                  <a:schemeClr val="dk1"/>
                </a:solidFill>
                <a:latin typeface="Arial"/>
                <a:ea typeface="Arial"/>
                <a:cs typeface="Arial"/>
                <a:sym typeface="Arial"/>
              </a:rPr>
              <a:t> and </a:t>
            </a:r>
            <a:br>
              <a:rPr b="0" i="0" lang="en" sz="1700" u="none" cap="none" strike="noStrike">
                <a:solidFill>
                  <a:schemeClr val="dk1"/>
                </a:solidFill>
                <a:latin typeface="Arial"/>
                <a:ea typeface="Arial"/>
                <a:cs typeface="Arial"/>
                <a:sym typeface="Arial"/>
              </a:rPr>
            </a:br>
            <a:r>
              <a:rPr b="0" i="0" lang="en" sz="1700" u="none" cap="none" strike="noStrike">
                <a:solidFill>
                  <a:schemeClr val="dk1"/>
                </a:solidFill>
                <a:latin typeface="Arial"/>
                <a:ea typeface="Arial"/>
                <a:cs typeface="Arial"/>
                <a:sym typeface="Arial"/>
              </a:rPr>
              <a:t>FARR-related practices</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Calibri"/>
              <a:buChar char="●"/>
            </a:pPr>
            <a:r>
              <a:rPr b="0" i="0" lang="en" sz="1700" u="none" cap="none" strike="noStrike">
                <a:solidFill>
                  <a:schemeClr val="dk1"/>
                </a:solidFill>
                <a:latin typeface="Arial"/>
                <a:ea typeface="Arial"/>
                <a:cs typeface="Arial"/>
                <a:sym typeface="Arial"/>
              </a:rPr>
              <a:t>Let us feature you in a </a:t>
            </a:r>
            <a:r>
              <a:rPr b="1" i="0" lang="en" sz="1700" u="none" cap="none" strike="noStrike">
                <a:solidFill>
                  <a:schemeClr val="dk1"/>
                </a:solidFill>
                <a:latin typeface="Arial"/>
                <a:ea typeface="Arial"/>
                <a:cs typeface="Arial"/>
                <a:sym typeface="Arial"/>
              </a:rPr>
              <a:t>science story</a:t>
            </a:r>
            <a:endParaRPr b="1" i="0" sz="17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457200" y="154305"/>
            <a:ext cx="8229600" cy="77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 sz="3600">
                <a:solidFill>
                  <a:srgbClr val="182B49"/>
                </a:solidFill>
              </a:rPr>
              <a:t>FARR </a:t>
            </a:r>
            <a:r>
              <a:rPr lang="en" sz="3600">
                <a:solidFill>
                  <a:srgbClr val="182B49"/>
                </a:solidFill>
                <a:latin typeface="Arial"/>
                <a:ea typeface="Arial"/>
                <a:cs typeface="Arial"/>
                <a:sym typeface="Arial"/>
              </a:rPr>
              <a:t>Stakeholders and Partners</a:t>
            </a:r>
            <a:endParaRPr sz="3600">
              <a:solidFill>
                <a:srgbClr val="182B49"/>
              </a:solidFill>
              <a:latin typeface="Arial"/>
              <a:ea typeface="Arial"/>
              <a:cs typeface="Arial"/>
              <a:sym typeface="Arial"/>
            </a:endParaRPr>
          </a:p>
        </p:txBody>
      </p:sp>
      <p:sp>
        <p:nvSpPr>
          <p:cNvPr id="134" name="Google Shape;134;p19"/>
          <p:cNvSpPr txBox="1"/>
          <p:nvPr/>
        </p:nvSpPr>
        <p:spPr>
          <a:xfrm>
            <a:off x="4677250" y="1028700"/>
            <a:ext cx="3931200" cy="378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Major Partners:</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36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ESIP’s Council of Data Facilities cluster (co-Chaired by FARR)</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ESIP’s Data readiness cluster</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MLCommons (Science and DMLR)</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RDA FAIR4ML Interest Group</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CODATA </a:t>
            </a:r>
            <a:endParaRPr b="0" i="0" sz="18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GO FAIR</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36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Collaborators:</a:t>
            </a:r>
            <a:endParaRPr b="1" i="0" sz="1800" u="none" cap="none" strike="noStrike">
              <a:solidFill>
                <a:schemeClr val="dk1"/>
              </a:solidFill>
              <a:latin typeface="Arial"/>
              <a:ea typeface="Arial"/>
              <a:cs typeface="Arial"/>
              <a:sym typeface="Arial"/>
            </a:endParaRPr>
          </a:p>
          <a:p>
            <a:pPr indent="-342900" lvl="0" marL="457200" marR="0" rtl="0" algn="l">
              <a:lnSpc>
                <a:spcPct val="115000"/>
              </a:lnSpc>
              <a:spcBef>
                <a:spcPts val="36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NAIRR (includes SDSC, NCSA)</a:t>
            </a:r>
            <a:endParaRPr b="0" i="0" sz="1800" u="none" cap="none" strike="noStrike">
              <a:solidFill>
                <a:schemeClr val="dk1"/>
              </a:solidFill>
              <a:latin typeface="Arial"/>
              <a:ea typeface="Arial"/>
              <a:cs typeface="Arial"/>
              <a:sym typeface="Arial"/>
            </a:endParaRPr>
          </a:p>
        </p:txBody>
      </p:sp>
      <p:sp>
        <p:nvSpPr>
          <p:cNvPr id="135" name="Google Shape;135;p19"/>
          <p:cNvSpPr txBox="1"/>
          <p:nvPr/>
        </p:nvSpPr>
        <p:spPr>
          <a:xfrm>
            <a:off x="579775" y="960503"/>
            <a:ext cx="40974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Communities</a:t>
            </a:r>
            <a:r>
              <a:rPr b="0" i="0" lang="en"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Computer Science</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Geosciences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‘Research Data’ Community</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Contributors</a:t>
            </a:r>
            <a:r>
              <a:rPr b="0" i="0" lang="en"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Individual researchers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Institutions/organizations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Cyberinfrastructure (CI) providers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Repositories/facilities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Networks of facilities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3192925" y="204825"/>
            <a:ext cx="5639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820">
                <a:solidFill>
                  <a:srgbClr val="182B49"/>
                </a:solidFill>
              </a:rPr>
              <a:t>FARR Partners</a:t>
            </a:r>
            <a:endParaRPr sz="2820">
              <a:solidFill>
                <a:srgbClr val="182B49"/>
              </a:solidFill>
            </a:endParaRPr>
          </a:p>
        </p:txBody>
      </p:sp>
      <p:pic>
        <p:nvPicPr>
          <p:cNvPr id="142" name="Google Shape;142;p20"/>
          <p:cNvPicPr preferRelativeResize="0"/>
          <p:nvPr/>
        </p:nvPicPr>
        <p:blipFill rotWithShape="1">
          <a:blip r:embed="rId3">
            <a:alphaModFix/>
          </a:blip>
          <a:srcRect b="0" l="0" r="0" t="0"/>
          <a:stretch/>
        </p:blipFill>
        <p:spPr>
          <a:xfrm>
            <a:off x="2889149" y="769365"/>
            <a:ext cx="1714500" cy="1222651"/>
          </a:xfrm>
          <a:prstGeom prst="rect">
            <a:avLst/>
          </a:prstGeom>
          <a:noFill/>
          <a:ln>
            <a:noFill/>
          </a:ln>
        </p:spPr>
      </p:pic>
      <p:pic>
        <p:nvPicPr>
          <p:cNvPr id="143" name="Google Shape;143;p20"/>
          <p:cNvPicPr preferRelativeResize="0"/>
          <p:nvPr/>
        </p:nvPicPr>
        <p:blipFill rotWithShape="1">
          <a:blip r:embed="rId4">
            <a:alphaModFix/>
          </a:blip>
          <a:srcRect b="0" l="0" r="0" t="0"/>
          <a:stretch/>
        </p:blipFill>
        <p:spPr>
          <a:xfrm>
            <a:off x="6923900" y="1160726"/>
            <a:ext cx="2052948" cy="440325"/>
          </a:xfrm>
          <a:prstGeom prst="rect">
            <a:avLst/>
          </a:prstGeom>
          <a:noFill/>
          <a:ln>
            <a:noFill/>
          </a:ln>
        </p:spPr>
      </p:pic>
      <p:pic>
        <p:nvPicPr>
          <p:cNvPr id="144" name="Google Shape;144;p20"/>
          <p:cNvPicPr preferRelativeResize="0"/>
          <p:nvPr/>
        </p:nvPicPr>
        <p:blipFill rotWithShape="1">
          <a:blip r:embed="rId5">
            <a:alphaModFix/>
          </a:blip>
          <a:srcRect b="0" l="0" r="0" t="0"/>
          <a:stretch/>
        </p:blipFill>
        <p:spPr>
          <a:xfrm>
            <a:off x="1530977" y="612790"/>
            <a:ext cx="1278280" cy="692393"/>
          </a:xfrm>
          <a:prstGeom prst="rect">
            <a:avLst/>
          </a:prstGeom>
          <a:noFill/>
          <a:ln>
            <a:noFill/>
          </a:ln>
        </p:spPr>
      </p:pic>
      <p:pic>
        <p:nvPicPr>
          <p:cNvPr id="145" name="Google Shape;145;p20"/>
          <p:cNvPicPr preferRelativeResize="0"/>
          <p:nvPr/>
        </p:nvPicPr>
        <p:blipFill rotWithShape="1">
          <a:blip r:embed="rId6">
            <a:alphaModFix/>
          </a:blip>
          <a:srcRect b="0" l="0" r="0" t="0"/>
          <a:stretch/>
        </p:blipFill>
        <p:spPr>
          <a:xfrm>
            <a:off x="311700" y="2561411"/>
            <a:ext cx="2664648" cy="999248"/>
          </a:xfrm>
          <a:prstGeom prst="rect">
            <a:avLst/>
          </a:prstGeom>
          <a:noFill/>
          <a:ln>
            <a:noFill/>
          </a:ln>
        </p:spPr>
      </p:pic>
      <p:pic>
        <p:nvPicPr>
          <p:cNvPr id="146" name="Google Shape;146;p20"/>
          <p:cNvPicPr preferRelativeResize="0"/>
          <p:nvPr/>
        </p:nvPicPr>
        <p:blipFill rotWithShape="1">
          <a:blip r:embed="rId7">
            <a:alphaModFix/>
          </a:blip>
          <a:srcRect b="0" l="0" r="0" t="0"/>
          <a:stretch/>
        </p:blipFill>
        <p:spPr>
          <a:xfrm>
            <a:off x="6706788" y="3396330"/>
            <a:ext cx="1978269" cy="692392"/>
          </a:xfrm>
          <a:prstGeom prst="rect">
            <a:avLst/>
          </a:prstGeom>
          <a:noFill/>
          <a:ln>
            <a:noFill/>
          </a:ln>
        </p:spPr>
      </p:pic>
      <p:pic>
        <p:nvPicPr>
          <p:cNvPr id="147" name="Google Shape;147;p20"/>
          <p:cNvPicPr preferRelativeResize="0"/>
          <p:nvPr/>
        </p:nvPicPr>
        <p:blipFill rotWithShape="1">
          <a:blip r:embed="rId8">
            <a:alphaModFix/>
          </a:blip>
          <a:srcRect b="0" l="0" r="0" t="0"/>
          <a:stretch/>
        </p:blipFill>
        <p:spPr>
          <a:xfrm>
            <a:off x="7154300" y="1744094"/>
            <a:ext cx="1714500" cy="788670"/>
          </a:xfrm>
          <a:prstGeom prst="rect">
            <a:avLst/>
          </a:prstGeom>
          <a:noFill/>
          <a:ln>
            <a:noFill/>
          </a:ln>
        </p:spPr>
      </p:pic>
      <p:pic>
        <p:nvPicPr>
          <p:cNvPr id="148" name="Google Shape;148;p20"/>
          <p:cNvPicPr preferRelativeResize="0"/>
          <p:nvPr/>
        </p:nvPicPr>
        <p:blipFill rotWithShape="1">
          <a:blip r:embed="rId9">
            <a:alphaModFix/>
          </a:blip>
          <a:srcRect b="0" l="0" r="0" t="0"/>
          <a:stretch/>
        </p:blipFill>
        <p:spPr>
          <a:xfrm>
            <a:off x="3977938" y="4088835"/>
            <a:ext cx="1532002" cy="861751"/>
          </a:xfrm>
          <a:prstGeom prst="rect">
            <a:avLst/>
          </a:prstGeom>
          <a:noFill/>
          <a:ln>
            <a:noFill/>
          </a:ln>
        </p:spPr>
      </p:pic>
      <p:pic>
        <p:nvPicPr>
          <p:cNvPr id="149" name="Google Shape;149;p20"/>
          <p:cNvPicPr preferRelativeResize="0"/>
          <p:nvPr/>
        </p:nvPicPr>
        <p:blipFill rotWithShape="1">
          <a:blip r:embed="rId10">
            <a:alphaModFix/>
          </a:blip>
          <a:srcRect b="0" l="0" r="0" t="0"/>
          <a:stretch/>
        </p:blipFill>
        <p:spPr>
          <a:xfrm>
            <a:off x="5897525" y="4088722"/>
            <a:ext cx="2087406" cy="917618"/>
          </a:xfrm>
          <a:prstGeom prst="rect">
            <a:avLst/>
          </a:prstGeom>
          <a:noFill/>
          <a:ln>
            <a:noFill/>
          </a:ln>
        </p:spPr>
      </p:pic>
      <p:pic>
        <p:nvPicPr>
          <p:cNvPr id="150" name="Google Shape;150;p20"/>
          <p:cNvPicPr preferRelativeResize="0"/>
          <p:nvPr/>
        </p:nvPicPr>
        <p:blipFill rotWithShape="1">
          <a:blip r:embed="rId11">
            <a:alphaModFix/>
          </a:blip>
          <a:srcRect b="0" l="0" r="0" t="0"/>
          <a:stretch/>
        </p:blipFill>
        <p:spPr>
          <a:xfrm>
            <a:off x="3698263" y="2807067"/>
            <a:ext cx="1681560" cy="526885"/>
          </a:xfrm>
          <a:prstGeom prst="rect">
            <a:avLst/>
          </a:prstGeom>
          <a:noFill/>
          <a:ln>
            <a:noFill/>
          </a:ln>
        </p:spPr>
      </p:pic>
      <p:pic>
        <p:nvPicPr>
          <p:cNvPr id="151" name="Google Shape;151;p20"/>
          <p:cNvPicPr preferRelativeResize="0"/>
          <p:nvPr/>
        </p:nvPicPr>
        <p:blipFill rotWithShape="1">
          <a:blip r:embed="rId12">
            <a:alphaModFix/>
          </a:blip>
          <a:srcRect b="0" l="0" r="0" t="0"/>
          <a:stretch/>
        </p:blipFill>
        <p:spPr>
          <a:xfrm>
            <a:off x="6997887" y="379215"/>
            <a:ext cx="1714500" cy="553489"/>
          </a:xfrm>
          <a:prstGeom prst="rect">
            <a:avLst/>
          </a:prstGeom>
          <a:noFill/>
          <a:ln>
            <a:noFill/>
          </a:ln>
        </p:spPr>
      </p:pic>
      <p:pic>
        <p:nvPicPr>
          <p:cNvPr id="152" name="Google Shape;152;p20"/>
          <p:cNvPicPr preferRelativeResize="0"/>
          <p:nvPr/>
        </p:nvPicPr>
        <p:blipFill rotWithShape="1">
          <a:blip r:embed="rId13">
            <a:alphaModFix/>
          </a:blip>
          <a:srcRect b="0" l="0" r="0" t="0"/>
          <a:stretch/>
        </p:blipFill>
        <p:spPr>
          <a:xfrm>
            <a:off x="1931650" y="1554795"/>
            <a:ext cx="861750" cy="861750"/>
          </a:xfrm>
          <a:prstGeom prst="rect">
            <a:avLst/>
          </a:prstGeom>
          <a:noFill/>
          <a:ln>
            <a:noFill/>
          </a:ln>
        </p:spPr>
      </p:pic>
      <p:pic>
        <p:nvPicPr>
          <p:cNvPr id="153" name="Google Shape;153;p20"/>
          <p:cNvPicPr preferRelativeResize="0"/>
          <p:nvPr/>
        </p:nvPicPr>
        <p:blipFill rotWithShape="1">
          <a:blip r:embed="rId14">
            <a:alphaModFix/>
          </a:blip>
          <a:srcRect b="0" l="0" r="0" t="0"/>
          <a:stretch/>
        </p:blipFill>
        <p:spPr>
          <a:xfrm>
            <a:off x="311700" y="272551"/>
            <a:ext cx="917634" cy="917616"/>
          </a:xfrm>
          <a:prstGeom prst="rect">
            <a:avLst/>
          </a:prstGeom>
          <a:noFill/>
          <a:ln>
            <a:noFill/>
          </a:ln>
        </p:spPr>
      </p:pic>
      <p:pic>
        <p:nvPicPr>
          <p:cNvPr id="154" name="Google Shape;154;p20"/>
          <p:cNvPicPr preferRelativeResize="0"/>
          <p:nvPr/>
        </p:nvPicPr>
        <p:blipFill rotWithShape="1">
          <a:blip r:embed="rId15">
            <a:alphaModFix/>
          </a:blip>
          <a:srcRect b="0" l="0" r="0" t="0"/>
          <a:stretch/>
        </p:blipFill>
        <p:spPr>
          <a:xfrm>
            <a:off x="5192414" y="921094"/>
            <a:ext cx="1396950" cy="788198"/>
          </a:xfrm>
          <a:prstGeom prst="rect">
            <a:avLst/>
          </a:prstGeom>
          <a:noFill/>
          <a:ln>
            <a:noFill/>
          </a:ln>
        </p:spPr>
      </p:pic>
      <p:pic>
        <p:nvPicPr>
          <p:cNvPr id="155" name="Google Shape;155;p20"/>
          <p:cNvPicPr preferRelativeResize="0"/>
          <p:nvPr/>
        </p:nvPicPr>
        <p:blipFill rotWithShape="1">
          <a:blip r:embed="rId16">
            <a:alphaModFix/>
          </a:blip>
          <a:srcRect b="0" l="0" r="0" t="0"/>
          <a:stretch/>
        </p:blipFill>
        <p:spPr>
          <a:xfrm>
            <a:off x="312925" y="1377439"/>
            <a:ext cx="1216418" cy="1216418"/>
          </a:xfrm>
          <a:prstGeom prst="rect">
            <a:avLst/>
          </a:prstGeom>
          <a:noFill/>
          <a:ln>
            <a:noFill/>
          </a:ln>
        </p:spPr>
      </p:pic>
      <p:pic>
        <p:nvPicPr>
          <p:cNvPr id="156" name="Google Shape;156;p20"/>
          <p:cNvPicPr preferRelativeResize="0"/>
          <p:nvPr/>
        </p:nvPicPr>
        <p:blipFill rotWithShape="1">
          <a:blip r:embed="rId17">
            <a:alphaModFix/>
          </a:blip>
          <a:srcRect b="0" l="0" r="0" t="0"/>
          <a:stretch/>
        </p:blipFill>
        <p:spPr>
          <a:xfrm>
            <a:off x="3240425" y="3499357"/>
            <a:ext cx="2621445" cy="440325"/>
          </a:xfrm>
          <a:prstGeom prst="rect">
            <a:avLst/>
          </a:prstGeom>
          <a:noFill/>
          <a:ln>
            <a:noFill/>
          </a:ln>
        </p:spPr>
      </p:pic>
      <p:pic>
        <p:nvPicPr>
          <p:cNvPr id="157" name="Google Shape;157;p20"/>
          <p:cNvPicPr preferRelativeResize="0"/>
          <p:nvPr/>
        </p:nvPicPr>
        <p:blipFill rotWithShape="1">
          <a:blip r:embed="rId18">
            <a:alphaModFix/>
          </a:blip>
          <a:srcRect b="0" l="0" r="0" t="0"/>
          <a:stretch/>
        </p:blipFill>
        <p:spPr>
          <a:xfrm>
            <a:off x="7351575" y="2601342"/>
            <a:ext cx="1401232" cy="788193"/>
          </a:xfrm>
          <a:prstGeom prst="rect">
            <a:avLst/>
          </a:prstGeom>
          <a:noFill/>
          <a:ln>
            <a:noFill/>
          </a:ln>
        </p:spPr>
      </p:pic>
      <p:pic>
        <p:nvPicPr>
          <p:cNvPr id="158" name="Google Shape;158;p20"/>
          <p:cNvPicPr preferRelativeResize="0"/>
          <p:nvPr/>
        </p:nvPicPr>
        <p:blipFill rotWithShape="1">
          <a:blip r:embed="rId19">
            <a:alphaModFix/>
          </a:blip>
          <a:srcRect b="0" l="0" r="0" t="0"/>
          <a:stretch/>
        </p:blipFill>
        <p:spPr>
          <a:xfrm>
            <a:off x="133350" y="3542378"/>
            <a:ext cx="2796943" cy="861750"/>
          </a:xfrm>
          <a:prstGeom prst="rect">
            <a:avLst/>
          </a:prstGeom>
          <a:noFill/>
          <a:ln>
            <a:noFill/>
          </a:ln>
        </p:spPr>
      </p:pic>
      <p:pic>
        <p:nvPicPr>
          <p:cNvPr id="159" name="Google Shape;159;p20"/>
          <p:cNvPicPr preferRelativeResize="0"/>
          <p:nvPr/>
        </p:nvPicPr>
        <p:blipFill rotWithShape="1">
          <a:blip r:embed="rId20">
            <a:alphaModFix/>
          </a:blip>
          <a:srcRect b="0" l="0" r="0" t="0"/>
          <a:stretch/>
        </p:blipFill>
        <p:spPr>
          <a:xfrm>
            <a:off x="5897531" y="2229773"/>
            <a:ext cx="1216418" cy="1230239"/>
          </a:xfrm>
          <a:prstGeom prst="rect">
            <a:avLst/>
          </a:prstGeom>
          <a:noFill/>
          <a:ln>
            <a:noFill/>
          </a:ln>
        </p:spPr>
      </p:pic>
      <p:pic>
        <p:nvPicPr>
          <p:cNvPr id="160" name="Google Shape;160;p20"/>
          <p:cNvPicPr preferRelativeResize="0"/>
          <p:nvPr/>
        </p:nvPicPr>
        <p:blipFill rotWithShape="1">
          <a:blip r:embed="rId21">
            <a:alphaModFix/>
          </a:blip>
          <a:srcRect b="0" l="0" r="0" t="0"/>
          <a:stretch/>
        </p:blipFill>
        <p:spPr>
          <a:xfrm>
            <a:off x="1385400" y="4426499"/>
            <a:ext cx="2158880" cy="692393"/>
          </a:xfrm>
          <a:prstGeom prst="rect">
            <a:avLst/>
          </a:prstGeom>
          <a:noFill/>
          <a:ln>
            <a:noFill/>
          </a:ln>
        </p:spPr>
      </p:pic>
      <p:pic>
        <p:nvPicPr>
          <p:cNvPr id="161" name="Google Shape;161;p20"/>
          <p:cNvPicPr preferRelativeResize="0"/>
          <p:nvPr/>
        </p:nvPicPr>
        <p:blipFill rotWithShape="1">
          <a:blip r:embed="rId22">
            <a:alphaModFix/>
          </a:blip>
          <a:srcRect b="0" l="0" r="0" t="0"/>
          <a:stretch/>
        </p:blipFill>
        <p:spPr>
          <a:xfrm>
            <a:off x="4828750" y="1818450"/>
            <a:ext cx="917640" cy="917640"/>
          </a:xfrm>
          <a:prstGeom prst="rect">
            <a:avLst/>
          </a:prstGeom>
          <a:noFill/>
          <a:ln>
            <a:noFill/>
          </a:ln>
        </p:spPr>
      </p:pic>
      <p:pic>
        <p:nvPicPr>
          <p:cNvPr id="162" name="Google Shape;162;p20"/>
          <p:cNvPicPr preferRelativeResize="0"/>
          <p:nvPr/>
        </p:nvPicPr>
        <p:blipFill rotWithShape="1">
          <a:blip r:embed="rId23">
            <a:alphaModFix/>
          </a:blip>
          <a:srcRect b="51200" l="0" r="0" t="0"/>
          <a:stretch/>
        </p:blipFill>
        <p:spPr>
          <a:xfrm>
            <a:off x="3141771" y="1851836"/>
            <a:ext cx="1552175" cy="573180"/>
          </a:xfrm>
          <a:prstGeom prst="rect">
            <a:avLst/>
          </a:prstGeom>
          <a:noFill/>
          <a:ln>
            <a:noFill/>
          </a:ln>
        </p:spPr>
      </p:pic>
      <p:sp>
        <p:nvSpPr>
          <p:cNvPr id="163" name="Google Shape;163;p20"/>
          <p:cNvSpPr/>
          <p:nvPr/>
        </p:nvSpPr>
        <p:spPr>
          <a:xfrm>
            <a:off x="32225" y="3426500"/>
            <a:ext cx="3109500" cy="1127400"/>
          </a:xfrm>
          <a:prstGeom prst="frame">
            <a:avLst>
              <a:gd fmla="val 12500" name="adj1"/>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0"/>
          <p:cNvSpPr/>
          <p:nvPr/>
        </p:nvSpPr>
        <p:spPr>
          <a:xfrm rot="-2370475">
            <a:off x="-200579" y="4722992"/>
            <a:ext cx="990750" cy="526815"/>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457200" y="154305"/>
            <a:ext cx="8229600" cy="77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
                <a:solidFill>
                  <a:srgbClr val="182B49"/>
                </a:solidFill>
                <a:latin typeface="Arial"/>
                <a:ea typeface="Arial"/>
                <a:cs typeface="Arial"/>
                <a:sym typeface="Arial"/>
              </a:rPr>
              <a:t>AI Readiness</a:t>
            </a:r>
            <a:endParaRPr>
              <a:solidFill>
                <a:srgbClr val="182B49"/>
              </a:solidFill>
              <a:latin typeface="Arial"/>
              <a:ea typeface="Arial"/>
              <a:cs typeface="Arial"/>
              <a:sym typeface="Arial"/>
            </a:endParaRPr>
          </a:p>
        </p:txBody>
      </p:sp>
      <p:sp>
        <p:nvSpPr>
          <p:cNvPr id="171" name="Google Shape;171;p21"/>
          <p:cNvSpPr txBox="1"/>
          <p:nvPr>
            <p:ph idx="1" type="body"/>
          </p:nvPr>
        </p:nvSpPr>
        <p:spPr>
          <a:xfrm>
            <a:off x="700675" y="2471175"/>
            <a:ext cx="7577700" cy="23997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85000"/>
              </a:lnSpc>
              <a:spcBef>
                <a:spcPts val="360"/>
              </a:spcBef>
              <a:spcAft>
                <a:spcPts val="0"/>
              </a:spcAft>
              <a:buSzPct val="73369"/>
              <a:buNone/>
            </a:pPr>
            <a:r>
              <a:rPr b="1" lang="en" sz="1500">
                <a:solidFill>
                  <a:schemeClr val="dk1"/>
                </a:solidFill>
                <a:latin typeface="Arial"/>
                <a:ea typeface="Arial"/>
                <a:cs typeface="Arial"/>
                <a:sym typeface="Arial"/>
              </a:rPr>
              <a:t>Accomplishments</a:t>
            </a:r>
            <a:endParaRPr b="1" sz="1500">
              <a:solidFill>
                <a:schemeClr val="dk1"/>
              </a:solidFill>
              <a:latin typeface="Arial"/>
              <a:ea typeface="Arial"/>
              <a:cs typeface="Arial"/>
              <a:sym typeface="Arial"/>
            </a:endParaRPr>
          </a:p>
          <a:p>
            <a:pPr indent="-311150" lvl="0" marL="457200" rtl="0" algn="l">
              <a:lnSpc>
                <a:spcPct val="85000"/>
              </a:lnSpc>
              <a:spcBef>
                <a:spcPts val="360"/>
              </a:spcBef>
              <a:spcAft>
                <a:spcPts val="0"/>
              </a:spcAft>
              <a:buClr>
                <a:schemeClr val="dk1"/>
              </a:buClr>
              <a:buSzPct val="93693"/>
              <a:buChar char="•"/>
            </a:pPr>
            <a:r>
              <a:rPr b="1" lang="en" sz="1500">
                <a:solidFill>
                  <a:schemeClr val="dk1"/>
                </a:solidFill>
                <a:latin typeface="Arial"/>
                <a:ea typeface="Arial"/>
                <a:cs typeface="Arial"/>
                <a:sym typeface="Arial"/>
              </a:rPr>
              <a:t>promoting AI readiness resources</a:t>
            </a:r>
            <a:endParaRPr b="1" sz="1500">
              <a:solidFill>
                <a:schemeClr val="dk1"/>
              </a:solidFill>
              <a:latin typeface="Arial"/>
              <a:ea typeface="Arial"/>
              <a:cs typeface="Arial"/>
              <a:sym typeface="Arial"/>
            </a:endParaRPr>
          </a:p>
          <a:p>
            <a:pPr indent="-323850" lvl="1" marL="914400" rtl="0" algn="l">
              <a:lnSpc>
                <a:spcPct val="100000"/>
              </a:lnSpc>
              <a:spcBef>
                <a:spcPts val="0"/>
              </a:spcBef>
              <a:spcAft>
                <a:spcPts val="0"/>
              </a:spcAft>
              <a:buClr>
                <a:schemeClr val="dk1"/>
              </a:buClr>
              <a:buSzPct val="108108"/>
              <a:buChar char="–"/>
            </a:pPr>
            <a:r>
              <a:rPr lang="en" sz="1500" u="sng">
                <a:solidFill>
                  <a:schemeClr val="hlink"/>
                </a:solidFill>
                <a:highlight>
                  <a:schemeClr val="accent6"/>
                </a:highlight>
                <a:latin typeface="Arial"/>
                <a:ea typeface="Arial"/>
                <a:cs typeface="Arial"/>
                <a:sym typeface="Arial"/>
                <a:hlinkClick r:id="rId3"/>
              </a:rPr>
              <a:t>Using FAIR to foster AI-readiness in Data Facilities</a:t>
            </a:r>
            <a:endParaRPr sz="1500" u="sng">
              <a:solidFill>
                <a:schemeClr val="hlink"/>
              </a:solidFill>
              <a:highlight>
                <a:schemeClr val="accent6"/>
              </a:highlight>
              <a:latin typeface="Arial"/>
              <a:ea typeface="Arial"/>
              <a:cs typeface="Arial"/>
              <a:sym typeface="Arial"/>
            </a:endParaRPr>
          </a:p>
          <a:p>
            <a:pPr indent="-323850" lvl="1" marL="914400" rtl="0" algn="l">
              <a:lnSpc>
                <a:spcPct val="100000"/>
              </a:lnSpc>
              <a:spcBef>
                <a:spcPts val="0"/>
              </a:spcBef>
              <a:spcAft>
                <a:spcPts val="0"/>
              </a:spcAft>
              <a:buClr>
                <a:schemeClr val="dk1"/>
              </a:buClr>
              <a:buSzPct val="108108"/>
              <a:buChar char="–"/>
            </a:pPr>
            <a:r>
              <a:rPr lang="en" sz="1500" u="sng">
                <a:solidFill>
                  <a:schemeClr val="hlink"/>
                </a:solidFill>
                <a:highlight>
                  <a:schemeClr val="accent6"/>
                </a:highlight>
                <a:latin typeface="Arial"/>
                <a:ea typeface="Arial"/>
                <a:cs typeface="Arial"/>
                <a:sym typeface="Arial"/>
                <a:hlinkClick r:id="rId4"/>
              </a:rPr>
              <a:t>Checklist to Examine AI-readiness</a:t>
            </a:r>
            <a:endParaRPr b="1" sz="1500">
              <a:solidFill>
                <a:schemeClr val="dk2"/>
              </a:solidFill>
              <a:highlight>
                <a:schemeClr val="accent6"/>
              </a:highlight>
              <a:latin typeface="Arial"/>
              <a:ea typeface="Arial"/>
              <a:cs typeface="Arial"/>
              <a:sym typeface="Arial"/>
            </a:endParaRPr>
          </a:p>
          <a:p>
            <a:pPr indent="-323850" lvl="1" marL="914400" rtl="0" algn="l">
              <a:lnSpc>
                <a:spcPct val="100000"/>
              </a:lnSpc>
              <a:spcBef>
                <a:spcPts val="0"/>
              </a:spcBef>
              <a:spcAft>
                <a:spcPts val="0"/>
              </a:spcAft>
              <a:buClr>
                <a:schemeClr val="dk1"/>
              </a:buClr>
              <a:buSzPct val="108108"/>
              <a:buChar char="–"/>
            </a:pPr>
            <a:r>
              <a:rPr lang="en" sz="1500">
                <a:solidFill>
                  <a:schemeClr val="dk1"/>
                </a:solidFill>
                <a:latin typeface="Arial"/>
                <a:ea typeface="Arial"/>
                <a:cs typeface="Arial"/>
                <a:sym typeface="Arial"/>
              </a:rPr>
              <a:t>Council of Data Facilities administration</a:t>
            </a:r>
            <a:endParaRPr sz="1500">
              <a:solidFill>
                <a:schemeClr val="dk1"/>
              </a:solidFill>
              <a:latin typeface="Arial"/>
              <a:ea typeface="Arial"/>
              <a:cs typeface="Arial"/>
              <a:sym typeface="Arial"/>
            </a:endParaRPr>
          </a:p>
          <a:p>
            <a:pPr indent="-323850" lvl="1" marL="914400" rtl="0" algn="l">
              <a:lnSpc>
                <a:spcPct val="85000"/>
              </a:lnSpc>
              <a:spcBef>
                <a:spcPts val="0"/>
              </a:spcBef>
              <a:spcAft>
                <a:spcPts val="0"/>
              </a:spcAft>
              <a:buClr>
                <a:schemeClr val="dk1"/>
              </a:buClr>
              <a:buSzPct val="108108"/>
              <a:buChar char="–"/>
            </a:pPr>
            <a:r>
              <a:rPr lang="en" sz="1500">
                <a:solidFill>
                  <a:schemeClr val="dk1"/>
                </a:solidFill>
              </a:rPr>
              <a:t>6 mini research opportunities selected for advancing </a:t>
            </a:r>
            <a:br>
              <a:rPr lang="en" sz="1500">
                <a:solidFill>
                  <a:schemeClr val="dk1"/>
                </a:solidFill>
              </a:rPr>
            </a:br>
            <a:r>
              <a:rPr lang="en" sz="1500">
                <a:solidFill>
                  <a:schemeClr val="dk1"/>
                </a:solidFill>
              </a:rPr>
              <a:t>AI readiness in Earth sciences </a:t>
            </a:r>
            <a:endParaRPr sz="1500">
              <a:solidFill>
                <a:schemeClr val="dk1"/>
              </a:solidFill>
            </a:endParaRPr>
          </a:p>
          <a:p>
            <a:pPr indent="0" lvl="0" marL="0" rtl="0" algn="l">
              <a:lnSpc>
                <a:spcPct val="85000"/>
              </a:lnSpc>
              <a:spcBef>
                <a:spcPts val="360"/>
              </a:spcBef>
              <a:spcAft>
                <a:spcPts val="0"/>
              </a:spcAft>
              <a:buSzPct val="73369"/>
              <a:buNone/>
            </a:pPr>
            <a:r>
              <a:rPr b="1" lang="en" sz="1500">
                <a:solidFill>
                  <a:schemeClr val="dk1"/>
                </a:solidFill>
                <a:latin typeface="Arial"/>
                <a:ea typeface="Arial"/>
                <a:cs typeface="Arial"/>
                <a:sym typeface="Arial"/>
              </a:rPr>
              <a:t>Target communities: AGU, RDA, ESIP, CODATA/GO FAIR, MLCommons</a:t>
            </a:r>
            <a:endParaRPr b="1" sz="1500">
              <a:solidFill>
                <a:schemeClr val="dk1"/>
              </a:solidFill>
              <a:latin typeface="Arial"/>
              <a:ea typeface="Arial"/>
              <a:cs typeface="Arial"/>
              <a:sym typeface="Arial"/>
            </a:endParaRPr>
          </a:p>
          <a:p>
            <a:pPr indent="0" lvl="0" marL="0" rtl="0" algn="l">
              <a:lnSpc>
                <a:spcPct val="85000"/>
              </a:lnSpc>
              <a:spcBef>
                <a:spcPts val="360"/>
              </a:spcBef>
              <a:spcAft>
                <a:spcPts val="0"/>
              </a:spcAft>
              <a:buSzPct val="73369"/>
              <a:buNone/>
            </a:pPr>
            <a:r>
              <a:rPr b="1" lang="en" sz="1500">
                <a:solidFill>
                  <a:schemeClr val="dk1"/>
                </a:solidFill>
                <a:latin typeface="Arial"/>
                <a:ea typeface="Arial"/>
                <a:cs typeface="Arial"/>
                <a:sym typeface="Arial"/>
              </a:rPr>
              <a:t>Near-Term Activities Planned</a:t>
            </a:r>
            <a:endParaRPr b="1" sz="1500">
              <a:solidFill>
                <a:schemeClr val="dk1"/>
              </a:solidFill>
              <a:latin typeface="Arial"/>
              <a:ea typeface="Arial"/>
              <a:cs typeface="Arial"/>
              <a:sym typeface="Arial"/>
            </a:endParaRPr>
          </a:p>
          <a:p>
            <a:pPr indent="-285750" lvl="0" marL="457200" rtl="0" algn="l">
              <a:lnSpc>
                <a:spcPct val="85000"/>
              </a:lnSpc>
              <a:spcBef>
                <a:spcPts val="360"/>
              </a:spcBef>
              <a:spcAft>
                <a:spcPts val="0"/>
              </a:spcAft>
              <a:buClr>
                <a:schemeClr val="dk1"/>
              </a:buClr>
              <a:buSzPct val="64864"/>
              <a:buFont typeface="Arial"/>
              <a:buChar char="●"/>
            </a:pPr>
            <a:r>
              <a:rPr lang="en" sz="1500">
                <a:solidFill>
                  <a:schemeClr val="dk1"/>
                </a:solidFill>
              </a:rPr>
              <a:t>Additional </a:t>
            </a:r>
            <a:r>
              <a:rPr lang="en" sz="1500">
                <a:solidFill>
                  <a:schemeClr val="dk1"/>
                </a:solidFill>
                <a:latin typeface="Arial"/>
                <a:ea typeface="Arial"/>
                <a:cs typeface="Arial"/>
                <a:sym typeface="Arial"/>
              </a:rPr>
              <a:t>opportunities available for advancing AI</a:t>
            </a:r>
            <a:r>
              <a:rPr lang="en" sz="1500">
                <a:solidFill>
                  <a:schemeClr val="dk1"/>
                </a:solidFill>
              </a:rPr>
              <a:t> </a:t>
            </a:r>
            <a:r>
              <a:rPr lang="en" sz="1500">
                <a:solidFill>
                  <a:schemeClr val="dk1"/>
                </a:solidFill>
                <a:latin typeface="Arial"/>
                <a:ea typeface="Arial"/>
                <a:cs typeface="Arial"/>
                <a:sym typeface="Arial"/>
              </a:rPr>
              <a:t>readiness in </a:t>
            </a:r>
            <a:r>
              <a:rPr lang="en" sz="1500">
                <a:solidFill>
                  <a:schemeClr val="dk1"/>
                </a:solidFill>
              </a:rPr>
              <a:t>E</a:t>
            </a:r>
            <a:r>
              <a:rPr lang="en" sz="1500">
                <a:solidFill>
                  <a:schemeClr val="dk1"/>
                </a:solidFill>
                <a:latin typeface="Arial"/>
                <a:ea typeface="Arial"/>
                <a:cs typeface="Arial"/>
                <a:sym typeface="Arial"/>
              </a:rPr>
              <a:t>arth sciences (encourage ECR), Honoraria ($2500) for up to ~10 people</a:t>
            </a:r>
            <a:endParaRPr sz="1500">
              <a:solidFill>
                <a:schemeClr val="dk1"/>
              </a:solidFill>
              <a:latin typeface="Arial"/>
              <a:ea typeface="Arial"/>
              <a:cs typeface="Arial"/>
              <a:sym typeface="Arial"/>
            </a:endParaRPr>
          </a:p>
          <a:p>
            <a:pPr indent="-279400" lvl="0" marL="457200" rtl="0" algn="l">
              <a:lnSpc>
                <a:spcPct val="85000"/>
              </a:lnSpc>
              <a:spcBef>
                <a:spcPts val="0"/>
              </a:spcBef>
              <a:spcAft>
                <a:spcPts val="0"/>
              </a:spcAft>
              <a:buClr>
                <a:schemeClr val="dk1"/>
              </a:buClr>
              <a:buSzPct val="57657"/>
              <a:buFont typeface="Arial"/>
              <a:buChar char="●"/>
            </a:pPr>
            <a:r>
              <a:rPr lang="en" sz="1500">
                <a:solidFill>
                  <a:schemeClr val="dk1"/>
                </a:solidFill>
                <a:latin typeface="Arial"/>
                <a:ea typeface="Arial"/>
                <a:cs typeface="Arial"/>
                <a:sym typeface="Arial"/>
              </a:rPr>
              <a:t>Paper underway </a:t>
            </a:r>
            <a:endParaRPr sz="1500">
              <a:solidFill>
                <a:schemeClr val="dk1"/>
              </a:solidFill>
              <a:latin typeface="Arial"/>
              <a:ea typeface="Arial"/>
              <a:cs typeface="Arial"/>
              <a:sym typeface="Arial"/>
            </a:endParaRPr>
          </a:p>
        </p:txBody>
      </p:sp>
      <p:graphicFrame>
        <p:nvGraphicFramePr>
          <p:cNvPr id="172" name="Google Shape;172;p21"/>
          <p:cNvGraphicFramePr/>
          <p:nvPr/>
        </p:nvGraphicFramePr>
        <p:xfrm>
          <a:off x="610213" y="868435"/>
          <a:ext cx="3000000" cy="3000000"/>
        </p:xfrm>
        <a:graphic>
          <a:graphicData uri="http://schemas.openxmlformats.org/drawingml/2006/table">
            <a:tbl>
              <a:tblPr>
                <a:noFill/>
                <a:tableStyleId>{F34609C4-0A7E-4001-81EE-78DDB4FE85D2}</a:tableStyleId>
              </a:tblPr>
              <a:tblGrid>
                <a:gridCol w="2068300"/>
                <a:gridCol w="5855275"/>
              </a:tblGrid>
              <a:tr h="377675">
                <a:tc>
                  <a:txBody>
                    <a:bodyPr/>
                    <a:lstStyle/>
                    <a:p>
                      <a:pPr indent="0" lvl="0" marL="0" marR="0" rtl="0" algn="l">
                        <a:lnSpc>
                          <a:spcPct val="110000"/>
                        </a:lnSpc>
                        <a:spcBef>
                          <a:spcPts val="0"/>
                        </a:spcBef>
                        <a:spcAft>
                          <a:spcPts val="0"/>
                        </a:spcAft>
                        <a:buClr>
                          <a:srgbClr val="000000"/>
                        </a:buClr>
                        <a:buSzPts val="1200"/>
                        <a:buFont typeface="Arial"/>
                        <a:buNone/>
                      </a:pPr>
                      <a:r>
                        <a:rPr b="1" lang="en" sz="1200" u="none" cap="none" strike="noStrike">
                          <a:solidFill>
                            <a:schemeClr val="dk1"/>
                          </a:solidFill>
                        </a:rPr>
                        <a:t>Primary Stakeholders</a:t>
                      </a:r>
                      <a:endParaRPr b="1" sz="1200" u="none" cap="none" strike="noStrike">
                        <a:solidFill>
                          <a:schemeClr val="dk1"/>
                        </a:solidFill>
                      </a:endParaRPr>
                    </a:p>
                  </a:txBody>
                  <a:tcPr marT="57150" marB="57150" marR="63500" marL="63500">
                    <a:lnB cap="flat" cmpd="sng" w="12700">
                      <a:solidFill>
                        <a:srgbClr val="000000"/>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rgbClr val="000000"/>
                        </a:buClr>
                        <a:buSzPts val="1200"/>
                        <a:buFont typeface="Arial"/>
                        <a:buNone/>
                      </a:pPr>
                      <a:r>
                        <a:rPr b="1" lang="en" sz="1200" u="none" cap="none" strike="noStrike">
                          <a:solidFill>
                            <a:schemeClr val="dk1"/>
                          </a:solidFill>
                        </a:rPr>
                        <a:t>Larger Issues Explored</a:t>
                      </a:r>
                      <a:endParaRPr b="1" sz="1200" u="none" cap="none" strike="noStrike">
                        <a:solidFill>
                          <a:schemeClr val="dk1"/>
                        </a:solidFill>
                      </a:endParaRPr>
                    </a:p>
                  </a:txBody>
                  <a:tcPr marT="57150" marB="57150" marR="63500" marL="63500">
                    <a:lnB cap="flat" cmpd="sng" w="12700">
                      <a:solidFill>
                        <a:srgbClr val="000000"/>
                      </a:solidFill>
                      <a:prstDash val="solid"/>
                      <a:round/>
                      <a:headEnd len="sm" w="sm" type="none"/>
                      <a:tailEnd len="sm" w="sm" type="none"/>
                    </a:lnB>
                  </a:tcPr>
                </a:tc>
              </a:tr>
              <a:tr h="583675">
                <a:tc>
                  <a:txBody>
                    <a:bodyPr/>
                    <a:lstStyle/>
                    <a:p>
                      <a:pPr indent="0" lvl="0" marL="0" marR="0" rtl="0" algn="l">
                        <a:lnSpc>
                          <a:spcPct val="110000"/>
                        </a:lnSpc>
                        <a:spcBef>
                          <a:spcPts val="0"/>
                        </a:spcBef>
                        <a:spcAft>
                          <a:spcPts val="0"/>
                        </a:spcAft>
                        <a:buClr>
                          <a:srgbClr val="000000"/>
                        </a:buClr>
                        <a:buSzPts val="1200"/>
                        <a:buFont typeface="Arial"/>
                        <a:buNone/>
                      </a:pPr>
                      <a:r>
                        <a:rPr lang="en" sz="1200" u="none" cap="none" strike="noStrike">
                          <a:solidFill>
                            <a:schemeClr val="dk1"/>
                          </a:solidFill>
                        </a:rPr>
                        <a:t>Geoscientists, Computer Scientists </a:t>
                      </a:r>
                      <a:endParaRPr sz="1200" u="none" cap="none" strike="noStrike">
                        <a:solidFill>
                          <a:schemeClr val="dk1"/>
                        </a:solidFill>
                      </a:endParaRPr>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rgbClr val="000000"/>
                        </a:buClr>
                        <a:buSzPts val="1200"/>
                        <a:buFont typeface="Arial"/>
                        <a:buNone/>
                      </a:pPr>
                      <a:r>
                        <a:rPr lang="en" sz="1200" u="none" cap="none" strike="noStrike">
                          <a:solidFill>
                            <a:schemeClr val="dk1"/>
                          </a:solidFill>
                        </a:rPr>
                        <a:t>Assessing </a:t>
                      </a:r>
                      <a:r>
                        <a:rPr b="1" lang="en" sz="1200" u="none" cap="none" strike="noStrike">
                          <a:solidFill>
                            <a:schemeClr val="dk1"/>
                          </a:solidFill>
                        </a:rPr>
                        <a:t>data FAIRness as it relates to AI readiness and data-centric AI, community practices for using ML to improve AI readiness</a:t>
                      </a:r>
                      <a:endParaRPr b="1" sz="1200" u="none" cap="none" strike="noStrike">
                        <a:solidFill>
                          <a:schemeClr val="dk1"/>
                        </a:solidFill>
                      </a:endParaRPr>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3675">
                <a:tc>
                  <a:txBody>
                    <a:bodyPr/>
                    <a:lstStyle/>
                    <a:p>
                      <a:pPr indent="0" lvl="0" marL="0" marR="0" rtl="0" algn="l">
                        <a:lnSpc>
                          <a:spcPct val="110000"/>
                        </a:lnSpc>
                        <a:spcBef>
                          <a:spcPts val="0"/>
                        </a:spcBef>
                        <a:spcAft>
                          <a:spcPts val="0"/>
                        </a:spcAft>
                        <a:buClr>
                          <a:srgbClr val="000000"/>
                        </a:buClr>
                        <a:buSzPts val="1200"/>
                        <a:buFont typeface="Arial"/>
                        <a:buNone/>
                      </a:pPr>
                      <a:r>
                        <a:rPr lang="en" sz="1200" u="none" cap="none" strike="noStrike">
                          <a:solidFill>
                            <a:schemeClr val="dk1"/>
                          </a:solidFill>
                        </a:rPr>
                        <a:t>Geo data facilities, users of data repos</a:t>
                      </a:r>
                      <a:endParaRPr sz="1200" u="none" cap="none" strike="noStrike">
                        <a:solidFill>
                          <a:schemeClr val="dk1"/>
                        </a:solidFill>
                      </a:endParaRPr>
                    </a:p>
                  </a:txBody>
                  <a:tcPr marT="57150" marB="57150" marR="63500" marL="63500">
                    <a:lnT cap="flat" cmpd="sng" w="12700">
                      <a:solidFill>
                        <a:srgbClr val="000000"/>
                      </a:solidFill>
                      <a:prstDash val="solid"/>
                      <a:round/>
                      <a:headEnd len="sm" w="sm" type="none"/>
                      <a:tailEnd len="sm" w="sm" type="none"/>
                    </a:lnT>
                  </a:tcPr>
                </a:tc>
                <a:tc>
                  <a:txBody>
                    <a:bodyPr/>
                    <a:lstStyle/>
                    <a:p>
                      <a:pPr indent="0" lvl="0" marL="0" marR="0" rtl="0" algn="l">
                        <a:lnSpc>
                          <a:spcPct val="110000"/>
                        </a:lnSpc>
                        <a:spcBef>
                          <a:spcPts val="0"/>
                        </a:spcBef>
                        <a:spcAft>
                          <a:spcPts val="0"/>
                        </a:spcAft>
                        <a:buClr>
                          <a:srgbClr val="000000"/>
                        </a:buClr>
                        <a:buSzPts val="1200"/>
                        <a:buFont typeface="Arial"/>
                        <a:buNone/>
                      </a:pPr>
                      <a:r>
                        <a:rPr b="1" lang="en" sz="1200" u="none" cap="none" strike="noStrike">
                          <a:solidFill>
                            <a:schemeClr val="dk1"/>
                          </a:solidFill>
                        </a:rPr>
                        <a:t>Role of data facilities in AI readiness</a:t>
                      </a:r>
                      <a:r>
                        <a:rPr lang="en" sz="1200" u="none" cap="none" strike="noStrike">
                          <a:solidFill>
                            <a:schemeClr val="dk1"/>
                          </a:solidFill>
                        </a:rPr>
                        <a:t>, </a:t>
                      </a:r>
                      <a:r>
                        <a:rPr b="1" lang="en" sz="1200" u="none" cap="none" strike="noStrike">
                          <a:solidFill>
                            <a:schemeClr val="dk1"/>
                          </a:solidFill>
                        </a:rPr>
                        <a:t>reusability</a:t>
                      </a:r>
                      <a:r>
                        <a:rPr lang="en" sz="1200" u="none" cap="none" strike="noStrike">
                          <a:solidFill>
                            <a:schemeClr val="dk1"/>
                          </a:solidFill>
                        </a:rPr>
                        <a:t> of data, enabling transdisciplinary science </a:t>
                      </a:r>
                      <a:endParaRPr sz="1200" u="none" cap="none" strike="noStrike">
                        <a:solidFill>
                          <a:schemeClr val="dk1"/>
                        </a:solidFill>
                      </a:endParaRPr>
                    </a:p>
                  </a:txBody>
                  <a:tcPr marT="57150" marB="57150" marR="63500" marL="63500">
                    <a:lnT cap="flat" cmpd="sng" w="12700">
                      <a:solidFill>
                        <a:srgbClr val="000000"/>
                      </a:solidFill>
                      <a:prstDash val="solid"/>
                      <a:round/>
                      <a:headEnd len="sm" w="sm" type="none"/>
                      <a:tailEnd len="sm" w="sm" type="none"/>
                    </a:lnT>
                  </a:tcPr>
                </a:tc>
              </a:tr>
            </a:tbl>
          </a:graphicData>
        </a:graphic>
      </p:graphicFrame>
      <p:sp>
        <p:nvSpPr>
          <p:cNvPr id="173" name="Google Shape;173;p21"/>
          <p:cNvSpPr/>
          <p:nvPr/>
        </p:nvSpPr>
        <p:spPr>
          <a:xfrm flipH="1">
            <a:off x="7398300" y="2571750"/>
            <a:ext cx="1745700" cy="1384500"/>
          </a:xfrm>
          <a:prstGeom prst="flowChartMagneticTap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‘Where do I start?’</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-Geoscientist at AGU ‘22</a:t>
            </a:r>
            <a:endParaRPr b="1" i="0" sz="1200" u="none" cap="none" strike="noStrike">
              <a:solidFill>
                <a:schemeClr val="lt1"/>
              </a:solidFill>
              <a:latin typeface="Arial"/>
              <a:ea typeface="Arial"/>
              <a:cs typeface="Arial"/>
              <a:sym typeface="Arial"/>
            </a:endParaRPr>
          </a:p>
        </p:txBody>
      </p:sp>
      <p:sp>
        <p:nvSpPr>
          <p:cNvPr id="174" name="Google Shape;174;p21"/>
          <p:cNvSpPr/>
          <p:nvPr/>
        </p:nvSpPr>
        <p:spPr>
          <a:xfrm>
            <a:off x="6131425" y="3216450"/>
            <a:ext cx="1202700" cy="515400"/>
          </a:xfrm>
          <a:prstGeom prst="wave">
            <a:avLst>
              <a:gd fmla="val 12500" name="adj1"/>
              <a:gd fmla="val 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Progress</a:t>
            </a:r>
            <a:endParaRPr b="0" i="0" sz="1400" u="none" cap="none" strike="noStrike">
              <a:solidFill>
                <a:schemeClr val="dk1"/>
              </a:solidFill>
              <a:latin typeface="Arial"/>
              <a:ea typeface="Arial"/>
              <a:cs typeface="Arial"/>
              <a:sym typeface="Arial"/>
            </a:endParaRPr>
          </a:p>
        </p:txBody>
      </p:sp>
      <p:pic>
        <p:nvPicPr>
          <p:cNvPr id="175" name="Google Shape;175;p21"/>
          <p:cNvPicPr preferRelativeResize="0"/>
          <p:nvPr/>
        </p:nvPicPr>
        <p:blipFill rotWithShape="1">
          <a:blip r:embed="rId5">
            <a:alphaModFix/>
          </a:blip>
          <a:srcRect b="0" l="0" r="0" t="0"/>
          <a:stretch/>
        </p:blipFill>
        <p:spPr>
          <a:xfrm>
            <a:off x="6195600" y="2413444"/>
            <a:ext cx="1202700" cy="8499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type="title"/>
          </p:nvPr>
        </p:nvSpPr>
        <p:spPr>
          <a:xfrm>
            <a:off x="457200" y="154305"/>
            <a:ext cx="8229600" cy="77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
                <a:solidFill>
                  <a:srgbClr val="182B49"/>
                </a:solidFill>
                <a:latin typeface="Arial"/>
                <a:ea typeface="Arial"/>
                <a:cs typeface="Arial"/>
                <a:sym typeface="Arial"/>
              </a:rPr>
              <a:t>AI Reproducibility</a:t>
            </a:r>
            <a:endParaRPr>
              <a:solidFill>
                <a:srgbClr val="182B49"/>
              </a:solidFill>
              <a:latin typeface="Arial"/>
              <a:ea typeface="Arial"/>
              <a:cs typeface="Arial"/>
              <a:sym typeface="Arial"/>
            </a:endParaRPr>
          </a:p>
        </p:txBody>
      </p:sp>
      <p:graphicFrame>
        <p:nvGraphicFramePr>
          <p:cNvPr id="182" name="Google Shape;182;p22"/>
          <p:cNvGraphicFramePr/>
          <p:nvPr/>
        </p:nvGraphicFramePr>
        <p:xfrm>
          <a:off x="539863" y="985905"/>
          <a:ext cx="3000000" cy="3000000"/>
        </p:xfrm>
        <a:graphic>
          <a:graphicData uri="http://schemas.openxmlformats.org/drawingml/2006/table">
            <a:tbl>
              <a:tblPr>
                <a:noFill/>
                <a:tableStyleId>{F34609C4-0A7E-4001-81EE-78DDB4FE85D2}</a:tableStyleId>
              </a:tblPr>
              <a:tblGrid>
                <a:gridCol w="2138650"/>
                <a:gridCol w="5855275"/>
              </a:tblGrid>
              <a:tr h="377675">
                <a:tc>
                  <a:txBody>
                    <a:bodyPr/>
                    <a:lstStyle/>
                    <a:p>
                      <a:pPr indent="0" lvl="0" marL="0" marR="0" rtl="0" algn="l">
                        <a:lnSpc>
                          <a:spcPct val="110000"/>
                        </a:lnSpc>
                        <a:spcBef>
                          <a:spcPts val="0"/>
                        </a:spcBef>
                        <a:spcAft>
                          <a:spcPts val="0"/>
                        </a:spcAft>
                        <a:buClr>
                          <a:srgbClr val="000000"/>
                        </a:buClr>
                        <a:buSzPts val="1300"/>
                        <a:buFont typeface="Arial"/>
                        <a:buNone/>
                      </a:pPr>
                      <a:r>
                        <a:rPr b="1" lang="en" sz="1300" u="none" cap="none" strike="noStrike"/>
                        <a:t>Primary Stakeholders</a:t>
                      </a:r>
                      <a:endParaRPr b="1" sz="1300" u="none" cap="none" strike="noStrike"/>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rgbClr val="000000"/>
                        </a:buClr>
                        <a:buSzPts val="1300"/>
                        <a:buFont typeface="Arial"/>
                        <a:buNone/>
                      </a:pPr>
                      <a:r>
                        <a:rPr b="1" lang="en" sz="1300" u="none" cap="none" strike="noStrike"/>
                        <a:t>Larger Issues Explored</a:t>
                      </a:r>
                      <a:endParaRPr b="1" sz="1300" u="none" cap="none" strike="noStrike"/>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3675">
                <a:tc>
                  <a:txBody>
                    <a:bodyPr/>
                    <a:lstStyle/>
                    <a:p>
                      <a:pPr indent="0" lvl="0" marL="0" marR="0" rtl="0" algn="l">
                        <a:lnSpc>
                          <a:spcPct val="110000"/>
                        </a:lnSpc>
                        <a:spcBef>
                          <a:spcPts val="0"/>
                        </a:spcBef>
                        <a:spcAft>
                          <a:spcPts val="0"/>
                        </a:spcAft>
                        <a:buClr>
                          <a:srgbClr val="000000"/>
                        </a:buClr>
                        <a:buSzPts val="1300"/>
                        <a:buFont typeface="Arial"/>
                        <a:buNone/>
                      </a:pPr>
                      <a:r>
                        <a:rPr lang="en" sz="1300" u="none" cap="none" strike="noStrike"/>
                        <a:t>Computer Scientists, domain scientists</a:t>
                      </a:r>
                      <a:endParaRPr sz="1300" u="none" cap="none" strike="noStrike"/>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0000"/>
                        </a:lnSpc>
                        <a:spcBef>
                          <a:spcPts val="0"/>
                        </a:spcBef>
                        <a:spcAft>
                          <a:spcPts val="0"/>
                        </a:spcAft>
                        <a:buClr>
                          <a:srgbClr val="000000"/>
                        </a:buClr>
                        <a:buSzPts val="1300"/>
                        <a:buFont typeface="Arial"/>
                        <a:buNone/>
                      </a:pPr>
                      <a:r>
                        <a:rPr lang="en" sz="1300" u="none" cap="none" strike="noStrike"/>
                        <a:t>Awareness of variability and ir</a:t>
                      </a:r>
                      <a:r>
                        <a:rPr b="1" lang="en" sz="1300" u="none" cap="none" strike="noStrike"/>
                        <a:t>reproducibility in ML, </a:t>
                      </a:r>
                      <a:r>
                        <a:rPr lang="en" sz="1300" u="none" cap="none" strike="noStrike"/>
                        <a:t>need to </a:t>
                      </a:r>
                      <a:r>
                        <a:rPr b="1" lang="en" sz="1300" u="none" cap="none" strike="noStrike"/>
                        <a:t>contribute ML outputs for aggregated research</a:t>
                      </a:r>
                      <a:endParaRPr b="1" sz="1300" u="none" cap="none" strike="noStrike"/>
                    </a:p>
                  </a:txBody>
                  <a:tcPr marT="57150" marB="571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83" name="Google Shape;183;p22"/>
          <p:cNvSpPr/>
          <p:nvPr/>
        </p:nvSpPr>
        <p:spPr>
          <a:xfrm>
            <a:off x="157850" y="4410833"/>
            <a:ext cx="1096200" cy="732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4" name="Google Shape;184;p22"/>
          <p:cNvSpPr txBox="1"/>
          <p:nvPr>
            <p:ph idx="1" type="body"/>
          </p:nvPr>
        </p:nvSpPr>
        <p:spPr>
          <a:xfrm>
            <a:off x="539875" y="1981575"/>
            <a:ext cx="8072700" cy="288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60"/>
              </a:spcBef>
              <a:spcAft>
                <a:spcPts val="0"/>
              </a:spcAft>
              <a:buSzPts val="1800"/>
              <a:buNone/>
            </a:pPr>
            <a:r>
              <a:rPr b="1" lang="en" sz="1350">
                <a:solidFill>
                  <a:schemeClr val="dk1"/>
                </a:solidFill>
              </a:rPr>
              <a:t>A</a:t>
            </a:r>
            <a:r>
              <a:rPr b="1" lang="en" sz="1350">
                <a:solidFill>
                  <a:schemeClr val="dk1"/>
                </a:solidFill>
                <a:latin typeface="Arial"/>
                <a:ea typeface="Arial"/>
                <a:cs typeface="Arial"/>
                <a:sym typeface="Arial"/>
              </a:rPr>
              <a:t>ccomplishments</a:t>
            </a:r>
            <a:endParaRPr b="1" sz="1350">
              <a:solidFill>
                <a:schemeClr val="dk1"/>
              </a:solidFill>
              <a:latin typeface="Arial"/>
              <a:ea typeface="Arial"/>
              <a:cs typeface="Arial"/>
              <a:sym typeface="Arial"/>
            </a:endParaRPr>
          </a:p>
          <a:p>
            <a:pPr indent="-314325" lvl="0" marL="457200" rtl="0" algn="l">
              <a:lnSpc>
                <a:spcPct val="100000"/>
              </a:lnSpc>
              <a:spcBef>
                <a:spcPts val="360"/>
              </a:spcBef>
              <a:spcAft>
                <a:spcPts val="0"/>
              </a:spcAft>
              <a:buClr>
                <a:schemeClr val="dk1"/>
              </a:buClr>
              <a:buSzPts val="1350"/>
              <a:buChar char="•"/>
            </a:pPr>
            <a:r>
              <a:rPr lang="en" sz="1350" u="sng">
                <a:solidFill>
                  <a:schemeClr val="hlink"/>
                </a:solidFill>
                <a:latin typeface="Arial"/>
                <a:ea typeface="Arial"/>
                <a:cs typeface="Arial"/>
                <a:sym typeface="Arial"/>
                <a:hlinkClick r:id="rId3"/>
              </a:rPr>
              <a:t>Climate Informatics 2023 Reproducibility challenge</a:t>
            </a:r>
            <a:endParaRPr sz="1350">
              <a:solidFill>
                <a:schemeClr val="dk2"/>
              </a:solidFill>
              <a:latin typeface="Arial"/>
              <a:ea typeface="Arial"/>
              <a:cs typeface="Arial"/>
              <a:sym typeface="Arial"/>
            </a:endParaRPr>
          </a:p>
          <a:p>
            <a:pPr indent="-314325" lvl="1" marL="914400" rtl="0" algn="l">
              <a:lnSpc>
                <a:spcPct val="100000"/>
              </a:lnSpc>
              <a:spcBef>
                <a:spcPts val="0"/>
              </a:spcBef>
              <a:spcAft>
                <a:spcPts val="0"/>
              </a:spcAft>
              <a:buClr>
                <a:schemeClr val="dk1"/>
              </a:buClr>
              <a:buSzPts val="1350"/>
              <a:buChar char="–"/>
            </a:pPr>
            <a:r>
              <a:rPr lang="en" sz="1350">
                <a:solidFill>
                  <a:schemeClr val="dk1"/>
                </a:solidFill>
                <a:latin typeface="Arial"/>
                <a:ea typeface="Arial"/>
                <a:cs typeface="Arial"/>
                <a:sym typeface="Arial"/>
              </a:rPr>
              <a:t>First effort in climate informatics domain</a:t>
            </a:r>
            <a:endParaRPr sz="1350">
              <a:solidFill>
                <a:schemeClr val="dk1"/>
              </a:solidFill>
              <a:latin typeface="Arial"/>
              <a:ea typeface="Arial"/>
              <a:cs typeface="Arial"/>
              <a:sym typeface="Arial"/>
            </a:endParaRPr>
          </a:p>
          <a:p>
            <a:pPr indent="-314325" lvl="1" marL="914400" rtl="0" algn="l">
              <a:lnSpc>
                <a:spcPct val="100000"/>
              </a:lnSpc>
              <a:spcBef>
                <a:spcPts val="0"/>
              </a:spcBef>
              <a:spcAft>
                <a:spcPts val="0"/>
              </a:spcAft>
              <a:buClr>
                <a:schemeClr val="dk2"/>
              </a:buClr>
              <a:buSzPts val="1350"/>
              <a:buChar char="–"/>
            </a:pPr>
            <a:r>
              <a:rPr lang="en" sz="1350">
                <a:solidFill>
                  <a:schemeClr val="dk1"/>
                </a:solidFill>
                <a:latin typeface="Arial"/>
                <a:ea typeface="Arial"/>
                <a:cs typeface="Arial"/>
                <a:sym typeface="Arial"/>
              </a:rPr>
              <a:t>Three published computational notebooks via</a:t>
            </a:r>
            <a:r>
              <a:rPr lang="en" sz="1350">
                <a:solidFill>
                  <a:schemeClr val="dk2"/>
                </a:solidFill>
                <a:latin typeface="Arial"/>
                <a:ea typeface="Arial"/>
                <a:cs typeface="Arial"/>
                <a:sym typeface="Arial"/>
              </a:rPr>
              <a:t> </a:t>
            </a:r>
            <a:r>
              <a:rPr lang="en" sz="1350" u="sng">
                <a:solidFill>
                  <a:schemeClr val="hlink"/>
                </a:solidFill>
                <a:latin typeface="Arial"/>
                <a:ea typeface="Arial"/>
                <a:cs typeface="Arial"/>
                <a:sym typeface="Arial"/>
                <a:hlinkClick r:id="rId4"/>
              </a:rPr>
              <a:t>Environmental Data Science Book</a:t>
            </a:r>
            <a:endParaRPr sz="1350">
              <a:solidFill>
                <a:schemeClr val="dk2"/>
              </a:solidFill>
              <a:latin typeface="Arial"/>
              <a:ea typeface="Arial"/>
              <a:cs typeface="Arial"/>
              <a:sym typeface="Arial"/>
            </a:endParaRPr>
          </a:p>
          <a:p>
            <a:pPr indent="-314325" lvl="0" marL="457200" rtl="0" algn="l">
              <a:lnSpc>
                <a:spcPct val="100000"/>
              </a:lnSpc>
              <a:spcBef>
                <a:spcPts val="0"/>
              </a:spcBef>
              <a:spcAft>
                <a:spcPts val="0"/>
              </a:spcAft>
              <a:buClr>
                <a:schemeClr val="dk1"/>
              </a:buClr>
              <a:buSzPts val="1350"/>
              <a:buChar char="•"/>
            </a:pPr>
            <a:r>
              <a:rPr lang="en" sz="1350">
                <a:solidFill>
                  <a:schemeClr val="dk1"/>
                </a:solidFill>
                <a:latin typeface="Arial"/>
                <a:ea typeface="Arial"/>
                <a:cs typeface="Arial"/>
                <a:sym typeface="Arial"/>
              </a:rPr>
              <a:t>Reproducibility webinar series began August 2023:</a:t>
            </a:r>
            <a:r>
              <a:rPr lang="en" sz="1350">
                <a:solidFill>
                  <a:schemeClr val="dk2"/>
                </a:solidFill>
                <a:latin typeface="Arial"/>
                <a:ea typeface="Arial"/>
                <a:cs typeface="Arial"/>
                <a:sym typeface="Arial"/>
              </a:rPr>
              <a:t> </a:t>
            </a:r>
            <a:r>
              <a:rPr lang="en" sz="1350" u="sng">
                <a:solidFill>
                  <a:schemeClr val="hlink"/>
                </a:solidFill>
                <a:latin typeface="Arial"/>
                <a:ea typeface="Arial"/>
                <a:cs typeface="Arial"/>
                <a:sym typeface="Arial"/>
                <a:hlinkClick r:id="rId5"/>
              </a:rPr>
              <a:t>https://www.farr-rcn.org/resources</a:t>
            </a:r>
            <a:endParaRPr sz="1350">
              <a:solidFill>
                <a:schemeClr val="dk2"/>
              </a:solidFill>
              <a:latin typeface="Arial"/>
              <a:ea typeface="Arial"/>
              <a:cs typeface="Arial"/>
              <a:sym typeface="Arial"/>
            </a:endParaRPr>
          </a:p>
          <a:p>
            <a:pPr indent="-314325" lvl="0" marL="457200" rtl="0" algn="l">
              <a:lnSpc>
                <a:spcPct val="100000"/>
              </a:lnSpc>
              <a:spcBef>
                <a:spcPts val="0"/>
              </a:spcBef>
              <a:spcAft>
                <a:spcPts val="0"/>
              </a:spcAft>
              <a:buClr>
                <a:schemeClr val="dk1"/>
              </a:buClr>
              <a:buSzPts val="1350"/>
              <a:buFont typeface="Arial"/>
              <a:buChar char="•"/>
            </a:pPr>
            <a:r>
              <a:rPr lang="en" sz="1350">
                <a:solidFill>
                  <a:schemeClr val="dk1"/>
                </a:solidFill>
                <a:latin typeface="Arial"/>
                <a:ea typeface="Arial"/>
                <a:cs typeface="Arial"/>
                <a:sym typeface="Arial"/>
              </a:rPr>
              <a:t>Several presentations in partner organizations</a:t>
            </a:r>
            <a:endParaRPr sz="1350">
              <a:solidFill>
                <a:schemeClr val="dk1"/>
              </a:solidFill>
              <a:latin typeface="Arial"/>
              <a:ea typeface="Arial"/>
              <a:cs typeface="Arial"/>
              <a:sym typeface="Arial"/>
            </a:endParaRPr>
          </a:p>
          <a:p>
            <a:pPr indent="-314325" lvl="0" marL="457200" rtl="0" algn="l">
              <a:lnSpc>
                <a:spcPct val="100000"/>
              </a:lnSpc>
              <a:spcBef>
                <a:spcPts val="0"/>
              </a:spcBef>
              <a:spcAft>
                <a:spcPts val="0"/>
              </a:spcAft>
              <a:buClr>
                <a:schemeClr val="dk1"/>
              </a:buClr>
              <a:buSzPts val="1350"/>
              <a:buChar char="•"/>
            </a:pPr>
            <a:r>
              <a:rPr b="1" lang="en" sz="1350">
                <a:solidFill>
                  <a:schemeClr val="dk1"/>
                </a:solidFill>
                <a:latin typeface="Arial"/>
                <a:ea typeface="Arial"/>
                <a:cs typeface="Arial"/>
                <a:sym typeface="Arial"/>
              </a:rPr>
              <a:t>Target communities: ACM REP, MLCommons, AGU, RDA, ESIP</a:t>
            </a:r>
            <a:endParaRPr b="1" sz="1350">
              <a:solidFill>
                <a:schemeClr val="dk1"/>
              </a:solidFill>
              <a:latin typeface="Arial"/>
              <a:ea typeface="Arial"/>
              <a:cs typeface="Arial"/>
              <a:sym typeface="Arial"/>
            </a:endParaRPr>
          </a:p>
          <a:p>
            <a:pPr indent="0" lvl="0" marL="0" rtl="0" algn="l">
              <a:lnSpc>
                <a:spcPct val="115000"/>
              </a:lnSpc>
              <a:spcBef>
                <a:spcPts val="360"/>
              </a:spcBef>
              <a:spcAft>
                <a:spcPts val="0"/>
              </a:spcAft>
              <a:buSzPts val="1800"/>
              <a:buNone/>
            </a:pPr>
            <a:r>
              <a:rPr b="1" lang="en" sz="1350">
                <a:solidFill>
                  <a:schemeClr val="dk1"/>
                </a:solidFill>
                <a:latin typeface="Arial"/>
                <a:ea typeface="Arial"/>
                <a:cs typeface="Arial"/>
                <a:sym typeface="Arial"/>
              </a:rPr>
              <a:t>Near-Term Activities Planned</a:t>
            </a:r>
            <a:endParaRPr b="1" sz="1350">
              <a:solidFill>
                <a:schemeClr val="dk1"/>
              </a:solidFill>
              <a:latin typeface="Arial"/>
              <a:ea typeface="Arial"/>
              <a:cs typeface="Arial"/>
              <a:sym typeface="Arial"/>
            </a:endParaRPr>
          </a:p>
          <a:p>
            <a:pPr indent="-314325" lvl="0" marL="457200" rtl="0" algn="l">
              <a:lnSpc>
                <a:spcPct val="115000"/>
              </a:lnSpc>
              <a:spcBef>
                <a:spcPts val="360"/>
              </a:spcBef>
              <a:spcAft>
                <a:spcPts val="0"/>
              </a:spcAft>
              <a:buClr>
                <a:schemeClr val="dk1"/>
              </a:buClr>
              <a:buSzPts val="1350"/>
              <a:buFont typeface="Arial"/>
              <a:buChar char="•"/>
            </a:pPr>
            <a:r>
              <a:rPr lang="en" sz="1350">
                <a:solidFill>
                  <a:schemeClr val="dk1"/>
                </a:solidFill>
                <a:latin typeface="Arial"/>
                <a:ea typeface="Arial"/>
                <a:cs typeface="Arial"/>
                <a:sym typeface="Arial"/>
              </a:rPr>
              <a:t>Implementing lessons learned from the CI reproducibility challenge</a:t>
            </a:r>
            <a:endParaRPr sz="1350">
              <a:solidFill>
                <a:schemeClr val="dk1"/>
              </a:solidFill>
              <a:latin typeface="Arial"/>
              <a:ea typeface="Arial"/>
              <a:cs typeface="Arial"/>
              <a:sym typeface="Arial"/>
            </a:endParaRPr>
          </a:p>
          <a:p>
            <a:pPr indent="-314325" lvl="1" marL="914400" rtl="0" algn="l">
              <a:lnSpc>
                <a:spcPct val="115000"/>
              </a:lnSpc>
              <a:spcBef>
                <a:spcPts val="0"/>
              </a:spcBef>
              <a:spcAft>
                <a:spcPts val="0"/>
              </a:spcAft>
              <a:buClr>
                <a:schemeClr val="dk1"/>
              </a:buClr>
              <a:buSzPts val="1350"/>
              <a:buFont typeface="Arial"/>
              <a:buChar char="–"/>
            </a:pPr>
            <a:r>
              <a:rPr lang="en" sz="1350">
                <a:solidFill>
                  <a:schemeClr val="dk1"/>
                </a:solidFill>
                <a:latin typeface="Arial"/>
                <a:ea typeface="Arial"/>
                <a:cs typeface="Arial"/>
                <a:sym typeface="Arial"/>
              </a:rPr>
              <a:t>Climate Informatics 2024 (April 2024, London) reproducibility review workflow</a:t>
            </a:r>
            <a:endParaRPr sz="1350">
              <a:solidFill>
                <a:schemeClr val="dk1"/>
              </a:solidFill>
              <a:latin typeface="Arial"/>
              <a:ea typeface="Arial"/>
              <a:cs typeface="Arial"/>
              <a:sym typeface="Arial"/>
            </a:endParaRPr>
          </a:p>
          <a:p>
            <a:pPr indent="-314325" lvl="0" marL="457200" rtl="0" algn="l">
              <a:lnSpc>
                <a:spcPct val="115000"/>
              </a:lnSpc>
              <a:spcBef>
                <a:spcPts val="0"/>
              </a:spcBef>
              <a:spcAft>
                <a:spcPts val="0"/>
              </a:spcAft>
              <a:buClr>
                <a:schemeClr val="dk1"/>
              </a:buClr>
              <a:buSzPts val="1350"/>
              <a:buFont typeface="Arial"/>
              <a:buChar char="•"/>
            </a:pPr>
            <a:r>
              <a:rPr lang="en" sz="1350">
                <a:solidFill>
                  <a:schemeClr val="dk1"/>
                </a:solidFill>
                <a:latin typeface="Arial"/>
                <a:ea typeface="Arial"/>
                <a:cs typeface="Arial"/>
                <a:sym typeface="Arial"/>
              </a:rPr>
              <a:t>Exploring issues of reproducibility on emerging foundation models in geosciences </a:t>
            </a:r>
            <a:br>
              <a:rPr lang="en" sz="1350">
                <a:solidFill>
                  <a:schemeClr val="dk1"/>
                </a:solidFill>
                <a:latin typeface="Arial"/>
                <a:ea typeface="Arial"/>
                <a:cs typeface="Arial"/>
                <a:sym typeface="Arial"/>
              </a:rPr>
            </a:br>
            <a:r>
              <a:rPr lang="en" sz="1350">
                <a:solidFill>
                  <a:schemeClr val="dk1"/>
                </a:solidFill>
                <a:latin typeface="Arial"/>
                <a:ea typeface="Arial"/>
                <a:cs typeface="Arial"/>
                <a:sym typeface="Arial"/>
              </a:rPr>
              <a:t>(w/ MLCommons Science Working Group)</a:t>
            </a:r>
            <a:endParaRPr sz="1350">
              <a:solidFill>
                <a:schemeClr val="dk1"/>
              </a:solidFill>
              <a:latin typeface="Arial"/>
              <a:ea typeface="Arial"/>
              <a:cs typeface="Arial"/>
              <a:sym typeface="Arial"/>
            </a:endParaRPr>
          </a:p>
          <a:p>
            <a:pPr indent="-314325" lvl="0" marL="457200" rtl="0" algn="l">
              <a:lnSpc>
                <a:spcPct val="115000"/>
              </a:lnSpc>
              <a:spcBef>
                <a:spcPts val="0"/>
              </a:spcBef>
              <a:spcAft>
                <a:spcPts val="0"/>
              </a:spcAft>
              <a:buClr>
                <a:schemeClr val="dk1"/>
              </a:buClr>
              <a:buSzPts val="1350"/>
              <a:buFont typeface="Arial"/>
              <a:buChar char="•"/>
            </a:pPr>
            <a:r>
              <a:rPr lang="en" sz="1350">
                <a:solidFill>
                  <a:schemeClr val="dk1"/>
                </a:solidFill>
                <a:latin typeface="Arial"/>
                <a:ea typeface="Arial"/>
                <a:cs typeface="Arial"/>
                <a:sym typeface="Arial"/>
              </a:rPr>
              <a:t>Graduate student in AI Reproducibility (papers, presentations, proposals) </a:t>
            </a:r>
            <a:endParaRPr sz="135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