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70" r:id="rId4"/>
    <p:sldMasterId id="2147483671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5.xml"/><Relationship Id="rId10" Type="http://schemas.openxmlformats.org/officeDocument/2006/relationships/slide" Target="slides/slide4.xml"/><Relationship Id="rId13" Type="http://schemas.openxmlformats.org/officeDocument/2006/relationships/slide" Target="slides/slide7.xml"/><Relationship Id="rId12" Type="http://schemas.openxmlformats.org/officeDocument/2006/relationships/slide" Target="slides/slide6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2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1f596358879_0_10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7" name="Google Shape;97;g1f596358879_0_10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1f596358879_0_16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7" name="Google Shape;167;g1f596358879_0_16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1f596358879_0_2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Google Shape;105;g1f596358879_0_2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g1f596358879_0_1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Google Shape;111;g1f596358879_0_1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1f596358879_0_1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9" name="Google Shape;119;g1f596358879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g1f596358879_0_13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Google Shape;133;g1f596358879_0_13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Reusability standards as originally envisioned by the FAIR Data Principles</a:t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g1f596358879_0_13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0" name="Google Shape;140;g1f596358879_0_13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Google Shape;145;g1f596358879_0_1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Google Shape;146;g1f596358879_0_1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Google Shape;152;g1f596358879_0_14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3" name="Google Shape;153;g1f596358879_0_14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1f596358879_0_15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1f596358879_0_15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Font typeface="Calibri"/>
              <a:buNone/>
              <a:defRPr sz="52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56" name="Google Shape;56;p1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 sz="28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57" name="Google Shape;57;p1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5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Font typeface="Calibri"/>
              <a:buNone/>
              <a:defRPr sz="36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60" name="Google Shape;60;p1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1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7" name="Google Shape;67;p17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 sz="1400">
                <a:latin typeface="Calibri"/>
                <a:ea typeface="Calibri"/>
                <a:cs typeface="Calibri"/>
                <a:sym typeface="Calibri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8" name="Google Shape;68;p17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 sz="1400">
                <a:latin typeface="Calibri"/>
                <a:ea typeface="Calibri"/>
                <a:cs typeface="Calibri"/>
                <a:sym typeface="Calibri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9" name="Google Shape;69;p1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19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SzPts val="2400"/>
              <a:buFont typeface="Calibri"/>
              <a:buNone/>
              <a:defRPr sz="24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5" name="Google Shape;75;p19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1pPr>
            <a:lvl2pPr indent="-304800" lvl="1" marL="9144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2pPr>
            <a:lvl3pPr indent="-304800" lvl="2" marL="13716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3pPr>
            <a:lvl4pPr indent="-304800" lvl="3" marL="18288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4pPr>
            <a:lvl5pPr indent="-304800" lvl="4" marL="22860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5pPr>
            <a:lvl6pPr indent="-304800" lvl="5" marL="27432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6pPr>
            <a:lvl7pPr indent="-304800" lvl="6" marL="32004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●"/>
              <a:defRPr sz="1200">
                <a:latin typeface="Calibri"/>
                <a:ea typeface="Calibri"/>
                <a:cs typeface="Calibri"/>
                <a:sym typeface="Calibri"/>
              </a:defRPr>
            </a:lvl7pPr>
            <a:lvl8pPr indent="-304800" lvl="7" marL="36576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○"/>
              <a:defRPr sz="1200">
                <a:latin typeface="Calibri"/>
                <a:ea typeface="Calibri"/>
                <a:cs typeface="Calibri"/>
                <a:sym typeface="Calibri"/>
              </a:defRPr>
            </a:lvl8pPr>
            <a:lvl9pPr indent="-304800" lvl="8" marL="4114800" rtl="0">
              <a:spcBef>
                <a:spcPts val="0"/>
              </a:spcBef>
              <a:spcAft>
                <a:spcPts val="0"/>
              </a:spcAft>
              <a:buSzPts val="1200"/>
              <a:buFont typeface="Calibri"/>
              <a:buChar char="■"/>
              <a:defRPr sz="12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6" name="Google Shape;76;p1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20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4800"/>
              <a:buFont typeface="Calibri"/>
              <a:buNone/>
              <a:defRPr sz="4800"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79" name="Google Shape;79;p2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1"/>
          <p:cNvSpPr/>
          <p:nvPr/>
        </p:nvSpPr>
        <p:spPr>
          <a:xfrm>
            <a:off x="4572000" y="25"/>
            <a:ext cx="45720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21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4200"/>
              <a:buFont typeface="Calibri"/>
              <a:buNone/>
              <a:defRPr sz="42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3" name="Google Shape;83;p21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Calibri"/>
              <a:buNone/>
              <a:defRPr sz="2100"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4" name="Google Shape;84;p21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Char char="●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■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■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●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○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Char char="■"/>
              <a:defRPr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5" name="Google Shape;85;p2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2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Font typeface="Calibri"/>
              <a:buNone/>
              <a:defRPr>
                <a:latin typeface="Calibri"/>
                <a:ea typeface="Calibri"/>
                <a:cs typeface="Calibri"/>
                <a:sym typeface="Calibri"/>
              </a:defRPr>
            </a:lvl1pPr>
          </a:lstStyle>
          <a:p/>
        </p:txBody>
      </p:sp>
      <p:sp>
        <p:nvSpPr>
          <p:cNvPr id="88" name="Google Shape;88;p2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3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12000"/>
              <a:buFont typeface="Calibri"/>
              <a:buNone/>
              <a:defRPr sz="12000">
                <a:latin typeface="Calibri"/>
                <a:ea typeface="Calibri"/>
                <a:cs typeface="Calibri"/>
                <a:sym typeface="Calibri"/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12000"/>
              <a:buFont typeface="Calibri"/>
              <a:buNone/>
              <a:defRPr sz="12000">
                <a:latin typeface="Calibri"/>
                <a:ea typeface="Calibri"/>
                <a:cs typeface="Calibri"/>
                <a:sym typeface="Calibri"/>
              </a:defRPr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12000"/>
              <a:buFont typeface="Calibri"/>
              <a:buNone/>
              <a:defRPr sz="12000">
                <a:latin typeface="Calibri"/>
                <a:ea typeface="Calibri"/>
                <a:cs typeface="Calibri"/>
                <a:sym typeface="Calibri"/>
              </a:defRPr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12000"/>
              <a:buFont typeface="Calibri"/>
              <a:buNone/>
              <a:defRPr sz="12000">
                <a:latin typeface="Calibri"/>
                <a:ea typeface="Calibri"/>
                <a:cs typeface="Calibri"/>
                <a:sym typeface="Calibri"/>
              </a:defRPr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12000"/>
              <a:buFont typeface="Calibri"/>
              <a:buNone/>
              <a:defRPr sz="12000">
                <a:latin typeface="Calibri"/>
                <a:ea typeface="Calibri"/>
                <a:cs typeface="Calibri"/>
                <a:sym typeface="Calibri"/>
              </a:defRPr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12000"/>
              <a:buFont typeface="Calibri"/>
              <a:buNone/>
              <a:defRPr sz="12000">
                <a:latin typeface="Calibri"/>
                <a:ea typeface="Calibri"/>
                <a:cs typeface="Calibri"/>
                <a:sym typeface="Calibri"/>
              </a:defRPr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12000"/>
              <a:buFont typeface="Calibri"/>
              <a:buNone/>
              <a:defRPr sz="12000">
                <a:latin typeface="Calibri"/>
                <a:ea typeface="Calibri"/>
                <a:cs typeface="Calibri"/>
                <a:sym typeface="Calibri"/>
              </a:defRPr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12000"/>
              <a:buFont typeface="Calibri"/>
              <a:buNone/>
              <a:defRPr sz="12000">
                <a:latin typeface="Calibri"/>
                <a:ea typeface="Calibri"/>
                <a:cs typeface="Calibri"/>
                <a:sym typeface="Calibri"/>
              </a:defRPr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12000"/>
              <a:buFont typeface="Calibri"/>
              <a:buNone/>
              <a:defRPr sz="12000"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t>xx%</a:t>
            </a:r>
          </a:p>
        </p:txBody>
      </p:sp>
      <p:sp>
        <p:nvSpPr>
          <p:cNvPr id="91" name="Google Shape;91;p23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 algn="ctr">
              <a:spcBef>
                <a:spcPts val="0"/>
              </a:spcBef>
              <a:spcAft>
                <a:spcPts val="0"/>
              </a:spcAft>
              <a:buSzPts val="18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1pPr>
            <a:lvl2pPr indent="-317500" lvl="1" marL="9144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2pPr>
            <a:lvl3pPr indent="-317500" lvl="2" marL="13716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3pPr>
            <a:lvl4pPr indent="-317500" lvl="3" marL="18288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4pPr>
            <a:lvl5pPr indent="-317500" lvl="4" marL="22860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5pPr>
            <a:lvl6pPr indent="-317500" lvl="5" marL="27432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6pPr>
            <a:lvl7pPr indent="-317500" lvl="6" marL="32004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●"/>
              <a:defRPr>
                <a:latin typeface="Calibri"/>
                <a:ea typeface="Calibri"/>
                <a:cs typeface="Calibri"/>
                <a:sym typeface="Calibri"/>
              </a:defRPr>
            </a:lvl7pPr>
            <a:lvl8pPr indent="-317500" lvl="7" marL="36576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○"/>
              <a:defRPr>
                <a:latin typeface="Calibri"/>
                <a:ea typeface="Calibri"/>
                <a:cs typeface="Calibri"/>
                <a:sym typeface="Calibri"/>
              </a:defRPr>
            </a:lvl8pPr>
            <a:lvl9pPr indent="-317500" lvl="8" marL="4114800" rtl="0" algn="ctr">
              <a:spcBef>
                <a:spcPts val="0"/>
              </a:spcBef>
              <a:spcAft>
                <a:spcPts val="0"/>
              </a:spcAft>
              <a:buSzPts val="1400"/>
              <a:buFont typeface="Calibri"/>
              <a:buChar char="■"/>
              <a:defRPr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2" name="Google Shape;92;p2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2" Type="http://schemas.openxmlformats.org/officeDocument/2006/relationships/theme" Target="../theme/theme3.xml"/><Relationship Id="rId9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dark-2">
    <p:bg>
      <p:bgPr>
        <a:solidFill>
          <a:schemeClr val="lt1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Char char="●"/>
              <a:defRPr sz="1800">
                <a:solidFill>
                  <a:schemeClr val="lt2"/>
                </a:solidFill>
              </a:defRPr>
            </a:lvl1pPr>
            <a:lvl2pPr indent="-317500" lvl="1" marL="914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2pPr>
            <a:lvl3pPr indent="-317500" lvl="2" marL="1371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3pPr>
            <a:lvl4pPr indent="-317500" lvl="3" marL="1828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4pPr>
            <a:lvl5pPr indent="-317500" lvl="4" marL="22860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5pPr>
            <a:lvl6pPr indent="-317500" lvl="5" marL="27432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6pPr>
            <a:lvl7pPr indent="-317500" lvl="6" marL="32004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●"/>
              <a:defRPr>
                <a:solidFill>
                  <a:schemeClr val="lt2"/>
                </a:solidFill>
              </a:defRPr>
            </a:lvl7pPr>
            <a:lvl8pPr indent="-317500" lvl="7" marL="36576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○"/>
              <a:defRPr>
                <a:solidFill>
                  <a:schemeClr val="lt2"/>
                </a:solidFill>
              </a:defRPr>
            </a:lvl8pPr>
            <a:lvl9pPr indent="-317500" lvl="8" marL="411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Char char="■"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3" name="Google Shape;53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rtl="0" algn="r">
              <a:buNone/>
              <a:defRPr sz="1000">
                <a:solidFill>
                  <a:schemeClr val="lt2"/>
                </a:solidFill>
              </a:defRPr>
            </a:lvl1pPr>
            <a:lvl2pPr lvl="1" rtl="0" algn="r">
              <a:buNone/>
              <a:defRPr sz="1000">
                <a:solidFill>
                  <a:schemeClr val="lt2"/>
                </a:solidFill>
              </a:defRPr>
            </a:lvl2pPr>
            <a:lvl3pPr lvl="2" rtl="0" algn="r">
              <a:buNone/>
              <a:defRPr sz="1000">
                <a:solidFill>
                  <a:schemeClr val="lt2"/>
                </a:solidFill>
              </a:defRPr>
            </a:lvl3pPr>
            <a:lvl4pPr lvl="3" rtl="0" algn="r">
              <a:buNone/>
              <a:defRPr sz="1000">
                <a:solidFill>
                  <a:schemeClr val="lt2"/>
                </a:solidFill>
              </a:defRPr>
            </a:lvl4pPr>
            <a:lvl5pPr lvl="4" rtl="0" algn="r">
              <a:buNone/>
              <a:defRPr sz="1000">
                <a:solidFill>
                  <a:schemeClr val="lt2"/>
                </a:solidFill>
              </a:defRPr>
            </a:lvl5pPr>
            <a:lvl6pPr lvl="5" rtl="0" algn="r">
              <a:buNone/>
              <a:defRPr sz="1000">
                <a:solidFill>
                  <a:schemeClr val="lt2"/>
                </a:solidFill>
              </a:defRPr>
            </a:lvl6pPr>
            <a:lvl7pPr lvl="6" rtl="0" algn="r">
              <a:buNone/>
              <a:defRPr sz="1000">
                <a:solidFill>
                  <a:schemeClr val="lt2"/>
                </a:solidFill>
              </a:defRPr>
            </a:lvl7pPr>
            <a:lvl8pPr lvl="7" rtl="0" algn="r">
              <a:buNone/>
              <a:defRPr sz="1000">
                <a:solidFill>
                  <a:schemeClr val="lt2"/>
                </a:solidFill>
              </a:defRPr>
            </a:lvl8pPr>
            <a:lvl9pPr lvl="8" rtl="0" algn="r">
              <a:buNone/>
              <a:defRPr sz="1000">
                <a:solidFill>
                  <a:schemeClr val="lt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0.xml"/><Relationship Id="rId3" Type="http://schemas.openxmlformats.org/officeDocument/2006/relationships/hyperlink" Target="mailto:lfletcher@tacc.utexas.edu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4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3.png"/><Relationship Id="rId4" Type="http://schemas.openxmlformats.org/officeDocument/2006/relationships/hyperlink" Target="https://thedailyomnivore.net/2015/12/02/garbage-in-garbage-out/" TargetMode="Externa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www.go-fair.org/fair-principles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7.xml"/><Relationship Id="rId3" Type="http://schemas.openxmlformats.org/officeDocument/2006/relationships/hyperlink" Target="https://doi.org/10.26153/tsw/49483" TargetMode="Externa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5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mpact"/>
                <a:ea typeface="Impact"/>
                <a:cs typeface="Impact"/>
                <a:sym typeface="Impact"/>
              </a:rPr>
              <a:t>FAIR Re-use: Implications for AI-Readiness</a:t>
            </a:r>
            <a:endParaRPr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0" name="Google Shape;100;p25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55000" lnSpcReduction="2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Lydia Fletcher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Calibri"/>
                <a:ea typeface="Calibri"/>
                <a:cs typeface="Calibri"/>
                <a:sym typeface="Calibri"/>
              </a:rPr>
              <a:t>Texas Advanced Computing Center</a:t>
            </a:r>
            <a:endParaRPr>
              <a:latin typeface="Calibri"/>
              <a:ea typeface="Calibri"/>
              <a:cs typeface="Calibri"/>
              <a:sym typeface="Calibri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April 16, 2025</a:t>
            </a:r>
            <a:endParaRPr/>
          </a:p>
        </p:txBody>
      </p:sp>
      <p:pic>
        <p:nvPicPr>
          <p:cNvPr id="101" name="Google Shape;101;p2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5975" y="4392752"/>
            <a:ext cx="2451951" cy="639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5"/>
          <p:cNvPicPr preferRelativeResize="0"/>
          <p:nvPr/>
        </p:nvPicPr>
        <p:blipFill rotWithShape="1">
          <a:blip r:embed="rId4">
            <a:alphaModFix/>
          </a:blip>
          <a:srcRect b="20515" l="0" r="0" t="28398"/>
          <a:stretch/>
        </p:blipFill>
        <p:spPr>
          <a:xfrm>
            <a:off x="7423325" y="4392750"/>
            <a:ext cx="1619441" cy="63944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34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Impact"/>
                <a:ea typeface="Impact"/>
                <a:cs typeface="Impact"/>
                <a:sym typeface="Impact"/>
              </a:rPr>
              <a:t>Contact info:</a:t>
            </a:r>
            <a:endParaRPr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70" name="Google Shape;170;p34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u="sng">
                <a:solidFill>
                  <a:schemeClr val="hlink"/>
                </a:solidFill>
                <a:hlinkClick r:id="rId3"/>
              </a:rPr>
              <a:t>lfletcher@tacc.utexas.edu</a:t>
            </a:r>
            <a:r>
              <a:rPr lang="en"/>
              <a:t> 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2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32781"/>
              <a:buFont typeface="Arial"/>
              <a:buNone/>
            </a:pPr>
            <a:r>
              <a:rPr lang="en" sz="3020">
                <a:latin typeface="Impact"/>
                <a:ea typeface="Impact"/>
                <a:cs typeface="Impact"/>
                <a:sym typeface="Impact"/>
              </a:rPr>
              <a:t>A bit about me</a:t>
            </a:r>
            <a:endParaRPr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08" name="Google Shape;108;p26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Joined TACC in 2022 after over 10 years in academic science librarianship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 focus on whole-lifecycle data management strategies and tools, and am particularly interested in provenance</a:t>
            </a:r>
            <a:endParaRPr>
              <a:solidFill>
                <a:schemeClr val="dk1"/>
              </a:solidFill>
            </a:endParaRPr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Char char="○"/>
            </a:pPr>
            <a:r>
              <a:rPr lang="en">
                <a:solidFill>
                  <a:schemeClr val="dk1"/>
                </a:solidFill>
              </a:rPr>
              <a:t>This might have to do with my “fun fact” – my original course of studying was medieval manuscripts palaeography and codicology, including a master degree at the University of Oxford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My first project at TACC was creating a disaster information system for the state of Texas funded by Hurricane Harvey relief money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I've only worked with iHARP for a couple of months</a:t>
            </a:r>
            <a:endParaRPr>
              <a:solidFill>
                <a:schemeClr val="dk1"/>
              </a:solidFill>
            </a:endParaRPr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Char char="●"/>
            </a:pPr>
            <a:r>
              <a:rPr lang="en">
                <a:solidFill>
                  <a:schemeClr val="dk1"/>
                </a:solidFill>
              </a:rPr>
              <a:t>This presentation draws on my experience working with state agency staff for a project and my mandate to help iHARP negotiate Open Science issues</a:t>
            </a:r>
            <a:endParaRPr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>
                <a:solidFill>
                  <a:srgbClr val="93C47D"/>
                </a:solidFill>
                <a:latin typeface="Impact"/>
                <a:ea typeface="Impact"/>
                <a:cs typeface="Impact"/>
                <a:sym typeface="Impact"/>
              </a:rPr>
              <a:t>Garbage In, Garbage Out</a:t>
            </a:r>
            <a:endParaRPr sz="3020">
              <a:solidFill>
                <a:srgbClr val="93C47D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14" name="Google Shape;114;p27"/>
          <p:cNvSpPr txBox="1"/>
          <p:nvPr>
            <p:ph idx="1" type="body"/>
          </p:nvPr>
        </p:nvSpPr>
        <p:spPr>
          <a:xfrm>
            <a:off x="311700" y="1152475"/>
            <a:ext cx="54267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2200"/>
              <a:buChar char="●"/>
            </a:pPr>
            <a:r>
              <a:rPr lang="en" sz="2200">
                <a:solidFill>
                  <a:srgbClr val="93C47D"/>
                </a:solidFill>
              </a:rPr>
              <a:t>The quality of output from a model is directly dependent on the quality of input</a:t>
            </a:r>
            <a:endParaRPr sz="2200">
              <a:solidFill>
                <a:srgbClr val="93C47D"/>
              </a:solidFill>
            </a:endParaRPr>
          </a:p>
          <a:p>
            <a:pPr indent="-368300" lvl="0" marL="457200" rtl="0" algn="l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2200"/>
              <a:buChar char="●"/>
            </a:pPr>
            <a:r>
              <a:rPr lang="en" sz="2200">
                <a:solidFill>
                  <a:srgbClr val="93C47D"/>
                </a:solidFill>
              </a:rPr>
              <a:t>High-quality, well-curated datasets are critical for AI-readiness even if the datasets aren’t “AI-ready”</a:t>
            </a:r>
            <a:endParaRPr sz="2200">
              <a:solidFill>
                <a:srgbClr val="93C47D"/>
              </a:solidFill>
            </a:endParaRPr>
          </a:p>
        </p:txBody>
      </p:sp>
      <p:pic>
        <p:nvPicPr>
          <p:cNvPr id="115" name="Google Shape;115;p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4800" y="1711375"/>
            <a:ext cx="2857500" cy="2857500"/>
          </a:xfrm>
          <a:prstGeom prst="rect">
            <a:avLst/>
          </a:prstGeom>
          <a:noFill/>
          <a:ln>
            <a:noFill/>
          </a:ln>
        </p:spPr>
      </p:pic>
      <p:sp>
        <p:nvSpPr>
          <p:cNvPr id="116" name="Google Shape;116;p27"/>
          <p:cNvSpPr txBox="1"/>
          <p:nvPr/>
        </p:nvSpPr>
        <p:spPr>
          <a:xfrm>
            <a:off x="5974725" y="4496375"/>
            <a:ext cx="2857500" cy="26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600">
                <a:solidFill>
                  <a:schemeClr val="lt2"/>
                </a:solidFill>
              </a:rPr>
              <a:t>Image credit: </a:t>
            </a:r>
            <a:r>
              <a:rPr lang="en" sz="600" u="sng">
                <a:solidFill>
                  <a:schemeClr val="hlink"/>
                </a:solidFill>
                <a:hlinkClick r:id="rId4"/>
              </a:rPr>
              <a:t>https://thedailyomnivore.net/2015/12/02/garbage-in-garbage-out/</a:t>
            </a:r>
            <a:r>
              <a:rPr lang="en" sz="600">
                <a:solidFill>
                  <a:schemeClr val="lt2"/>
                </a:solidFill>
              </a:rPr>
              <a:t> </a:t>
            </a:r>
            <a:endParaRPr sz="6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8"/>
          <p:cNvSpPr txBox="1"/>
          <p:nvPr>
            <p:ph type="title"/>
          </p:nvPr>
        </p:nvSpPr>
        <p:spPr>
          <a:xfrm>
            <a:off x="311700" y="198250"/>
            <a:ext cx="8520600" cy="81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b="1" lang="en" sz="3020">
                <a:solidFill>
                  <a:srgbClr val="93C47D"/>
                </a:solidFill>
                <a:latin typeface="Impact"/>
                <a:ea typeface="Impact"/>
                <a:cs typeface="Impact"/>
                <a:sym typeface="Impact"/>
              </a:rPr>
              <a:t>How can FAIR help with “Garbage In, Garbage Out”?</a:t>
            </a:r>
            <a:endParaRPr b="1" sz="3020">
              <a:solidFill>
                <a:srgbClr val="93C47D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22" name="Google Shape;122;p28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FFD966"/>
                </a:solidFill>
              </a:rPr>
              <a:t>Findable</a:t>
            </a:r>
            <a:endParaRPr sz="4000">
              <a:solidFill>
                <a:srgbClr val="FFD966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F6B26B"/>
                </a:solidFill>
              </a:rPr>
              <a:t>Accessible</a:t>
            </a:r>
            <a:endParaRPr sz="4000">
              <a:solidFill>
                <a:srgbClr val="F6B26B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4000">
                <a:solidFill>
                  <a:srgbClr val="E06666"/>
                </a:solidFill>
              </a:rPr>
              <a:t>Interoperable</a:t>
            </a:r>
            <a:endParaRPr sz="4000">
              <a:solidFill>
                <a:srgbClr val="E06666"/>
              </a:solidFill>
            </a:endParaRPr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4000">
                <a:solidFill>
                  <a:srgbClr val="8E7CC3"/>
                </a:solidFill>
              </a:rPr>
              <a:t>Reusable</a:t>
            </a:r>
            <a:endParaRPr sz="4000">
              <a:solidFill>
                <a:srgbClr val="8E7CC3"/>
              </a:solidFill>
            </a:endParaRPr>
          </a:p>
        </p:txBody>
      </p:sp>
      <p:sp>
        <p:nvSpPr>
          <p:cNvPr id="123" name="Google Shape;123;p28"/>
          <p:cNvSpPr txBox="1"/>
          <p:nvPr>
            <p:ph idx="2" type="body"/>
          </p:nvPr>
        </p:nvSpPr>
        <p:spPr>
          <a:xfrm>
            <a:off x="3727400" y="1245050"/>
            <a:ext cx="5104800" cy="6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FFD966"/>
                </a:solidFill>
              </a:rPr>
              <a:t>High quality datasets are easy to locate using GOFAIRUS, fairsharing.org or other resources.</a:t>
            </a:r>
            <a:endParaRPr>
              <a:solidFill>
                <a:srgbClr val="FFD966"/>
              </a:solidFill>
            </a:endParaRPr>
          </a:p>
        </p:txBody>
      </p:sp>
      <p:sp>
        <p:nvSpPr>
          <p:cNvPr id="124" name="Google Shape;124;p28"/>
          <p:cNvSpPr txBox="1"/>
          <p:nvPr>
            <p:ph idx="2" type="body"/>
          </p:nvPr>
        </p:nvSpPr>
        <p:spPr>
          <a:xfrm>
            <a:off x="3727400" y="2096850"/>
            <a:ext cx="5104800" cy="6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F6B26B"/>
                </a:solidFill>
              </a:rPr>
              <a:t>Datasets are available to download for training, benchmarking, and validation of models.</a:t>
            </a:r>
            <a:endParaRPr>
              <a:solidFill>
                <a:srgbClr val="F6B26B"/>
              </a:solidFill>
            </a:endParaRPr>
          </a:p>
        </p:txBody>
      </p:sp>
      <p:sp>
        <p:nvSpPr>
          <p:cNvPr id="125" name="Google Shape;125;p28"/>
          <p:cNvSpPr txBox="1"/>
          <p:nvPr>
            <p:ph idx="2" type="body"/>
          </p:nvPr>
        </p:nvSpPr>
        <p:spPr>
          <a:xfrm>
            <a:off x="3727400" y="2948625"/>
            <a:ext cx="5104800" cy="6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SzPts val="935"/>
              <a:buNone/>
            </a:pPr>
            <a:r>
              <a:rPr lang="en">
                <a:solidFill>
                  <a:srgbClr val="E06666"/>
                </a:solidFill>
              </a:rPr>
              <a:t>Well described provenance in the form of metadata and documentation, as well as availability in AI-ready formats.</a:t>
            </a:r>
            <a:endParaRPr>
              <a:solidFill>
                <a:srgbClr val="E06666"/>
              </a:solidFill>
            </a:endParaRPr>
          </a:p>
        </p:txBody>
      </p:sp>
      <p:sp>
        <p:nvSpPr>
          <p:cNvPr id="126" name="Google Shape;126;p28"/>
          <p:cNvSpPr txBox="1"/>
          <p:nvPr>
            <p:ph idx="2" type="body"/>
          </p:nvPr>
        </p:nvSpPr>
        <p:spPr>
          <a:xfrm>
            <a:off x="3727400" y="3800400"/>
            <a:ext cx="5104800" cy="6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1200"/>
              </a:spcAft>
              <a:buNone/>
            </a:pPr>
            <a:r>
              <a:rPr lang="en">
                <a:solidFill>
                  <a:srgbClr val="8E7CC3"/>
                </a:solidFill>
              </a:rPr>
              <a:t>Following FAIR principles makes digital objects reusable and also act as guidelines for reusing data.</a:t>
            </a:r>
            <a:endParaRPr>
              <a:solidFill>
                <a:srgbClr val="8E7CC3"/>
              </a:solidFill>
            </a:endParaRPr>
          </a:p>
        </p:txBody>
      </p:sp>
      <p:sp>
        <p:nvSpPr>
          <p:cNvPr id="127" name="Google Shape;127;p28"/>
          <p:cNvSpPr/>
          <p:nvPr/>
        </p:nvSpPr>
        <p:spPr>
          <a:xfrm>
            <a:off x="2279875" y="1452800"/>
            <a:ext cx="14475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FD966"/>
          </a:solidFill>
          <a:ln cap="flat" cmpd="sng" w="9525">
            <a:solidFill>
              <a:srgbClr val="FFD9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28"/>
          <p:cNvSpPr/>
          <p:nvPr/>
        </p:nvSpPr>
        <p:spPr>
          <a:xfrm>
            <a:off x="2610300" y="2304600"/>
            <a:ext cx="11172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F6B26B"/>
          </a:solidFill>
          <a:ln cap="flat" cmpd="sng" w="9525">
            <a:solidFill>
              <a:srgbClr val="F6B26B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28"/>
          <p:cNvSpPr/>
          <p:nvPr/>
        </p:nvSpPr>
        <p:spPr>
          <a:xfrm>
            <a:off x="3293150" y="3156400"/>
            <a:ext cx="4344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E06666"/>
          </a:solidFill>
          <a:ln cap="flat" cmpd="sng" w="9525">
            <a:solidFill>
              <a:srgbClr val="E0666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28"/>
          <p:cNvSpPr/>
          <p:nvPr/>
        </p:nvSpPr>
        <p:spPr>
          <a:xfrm>
            <a:off x="2356975" y="4008150"/>
            <a:ext cx="1370400" cy="260400"/>
          </a:xfrm>
          <a:prstGeom prst="rightArrow">
            <a:avLst>
              <a:gd fmla="val 50000" name="adj1"/>
              <a:gd fmla="val 50000" name="adj2"/>
            </a:avLst>
          </a:prstGeom>
          <a:solidFill>
            <a:srgbClr val="8E7CC3"/>
          </a:solidFill>
          <a:ln cap="flat" cmpd="sng" w="9525">
            <a:solidFill>
              <a:srgbClr val="8E7CC3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>
                <a:solidFill>
                  <a:srgbClr val="8E7CC3"/>
                </a:solidFill>
                <a:latin typeface="Impact"/>
                <a:ea typeface="Impact"/>
                <a:cs typeface="Impact"/>
                <a:sym typeface="Impact"/>
              </a:rPr>
              <a:t>A closer look at Reusability</a:t>
            </a:r>
            <a:endParaRPr sz="3020">
              <a:solidFill>
                <a:srgbClr val="8E7CC3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36" name="Google Shape;136;p29"/>
          <p:cNvSpPr txBox="1"/>
          <p:nvPr>
            <p:ph idx="1" type="body"/>
          </p:nvPr>
        </p:nvSpPr>
        <p:spPr>
          <a:xfrm>
            <a:off x="311700" y="1152475"/>
            <a:ext cx="83562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8E7CC3"/>
                </a:solidFill>
              </a:rPr>
              <a:t>To achieve FAIR Reusability, these requirements must be met:</a:t>
            </a:r>
            <a:endParaRPr sz="1800">
              <a:solidFill>
                <a:srgbClr val="8E7CC3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8E7CC3"/>
                </a:solidFill>
              </a:rPr>
              <a:t>R1. (Meta)data are richly described with a plurality of accurate and relevant attributes</a:t>
            </a:r>
            <a:endParaRPr sz="1800">
              <a:solidFill>
                <a:srgbClr val="8E7CC3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8E7CC3"/>
                </a:solidFill>
              </a:rPr>
              <a:t>R1.1. (Meta)data are released with a clear and accessible data usage license</a:t>
            </a:r>
            <a:endParaRPr sz="1800">
              <a:solidFill>
                <a:srgbClr val="8E7CC3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0"/>
              </a:spcAft>
              <a:buNone/>
            </a:pPr>
            <a:r>
              <a:rPr lang="en" sz="1800">
                <a:solidFill>
                  <a:srgbClr val="8E7CC3"/>
                </a:solidFill>
              </a:rPr>
              <a:t>R1.2. (Meta)data are associated with detailed provenance</a:t>
            </a:r>
            <a:endParaRPr sz="1800">
              <a:solidFill>
                <a:srgbClr val="8E7CC3"/>
              </a:solidFill>
            </a:endParaRPr>
          </a:p>
          <a:p>
            <a:pPr indent="0" lvl="0" marL="45720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rPr lang="en" sz="1800">
                <a:solidFill>
                  <a:srgbClr val="8E7CC3"/>
                </a:solidFill>
              </a:rPr>
              <a:t>R1.3. (Meta)data meet domain-relevant community standards</a:t>
            </a:r>
            <a:endParaRPr sz="1800">
              <a:solidFill>
                <a:srgbClr val="8E7CC3"/>
              </a:solidFill>
            </a:endParaRPr>
          </a:p>
        </p:txBody>
      </p:sp>
      <p:sp>
        <p:nvSpPr>
          <p:cNvPr id="137" name="Google Shape;137;p29"/>
          <p:cNvSpPr txBox="1"/>
          <p:nvPr/>
        </p:nvSpPr>
        <p:spPr>
          <a:xfrm>
            <a:off x="311700" y="4653475"/>
            <a:ext cx="4229400" cy="22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lt2"/>
                </a:solidFill>
              </a:rPr>
              <a:t>Taken from </a:t>
            </a:r>
            <a:r>
              <a:rPr lang="en" sz="1000" u="sng">
                <a:solidFill>
                  <a:schemeClr val="hlink"/>
                </a:solidFill>
                <a:hlinkClick r:id="rId3"/>
              </a:rPr>
              <a:t>https://www.go-fair.org/fair-principles/</a:t>
            </a:r>
            <a:r>
              <a:rPr lang="en" sz="1000">
                <a:solidFill>
                  <a:schemeClr val="lt2"/>
                </a:solidFill>
              </a:rPr>
              <a:t> </a:t>
            </a:r>
            <a:endParaRPr sz="1000">
              <a:solidFill>
                <a:schemeClr val="l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>
                <a:solidFill>
                  <a:srgbClr val="8E7CC3"/>
                </a:solidFill>
                <a:latin typeface="Impact"/>
                <a:ea typeface="Impact"/>
                <a:cs typeface="Impact"/>
                <a:sym typeface="Impact"/>
              </a:rPr>
              <a:t>What does Reuse </a:t>
            </a:r>
            <a:r>
              <a:rPr lang="en" sz="3020" u="sng">
                <a:solidFill>
                  <a:srgbClr val="8E7CC3"/>
                </a:solidFill>
                <a:latin typeface="Impact"/>
                <a:ea typeface="Impact"/>
                <a:cs typeface="Impact"/>
                <a:sym typeface="Impact"/>
              </a:rPr>
              <a:t>really</a:t>
            </a:r>
            <a:r>
              <a:rPr lang="en" sz="3020">
                <a:solidFill>
                  <a:srgbClr val="8E7CC3"/>
                </a:solidFill>
                <a:latin typeface="Impact"/>
                <a:ea typeface="Impact"/>
                <a:cs typeface="Impact"/>
                <a:sym typeface="Impact"/>
              </a:rPr>
              <a:t> mean?</a:t>
            </a:r>
            <a:endParaRPr sz="3020">
              <a:solidFill>
                <a:srgbClr val="8E7CC3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43" name="Google Shape;143;p30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●"/>
            </a:pPr>
            <a:r>
              <a:rPr lang="en" sz="2400">
                <a:solidFill>
                  <a:srgbClr val="8E7CC3"/>
                </a:solidFill>
              </a:rPr>
              <a:t>Understanding Provenance</a:t>
            </a:r>
            <a:endParaRPr sz="2400">
              <a:solidFill>
                <a:srgbClr val="8E7CC3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○"/>
            </a:pPr>
            <a:r>
              <a:rPr lang="en" sz="2400">
                <a:solidFill>
                  <a:srgbClr val="8E7CC3"/>
                </a:solidFill>
              </a:rPr>
              <a:t>Where did it come from? How has it been cleaned or manipulated?</a:t>
            </a:r>
            <a:endParaRPr sz="2400">
              <a:solidFill>
                <a:srgbClr val="8E7CC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●"/>
            </a:pPr>
            <a:r>
              <a:rPr lang="en" sz="2400">
                <a:solidFill>
                  <a:srgbClr val="8E7CC3"/>
                </a:solidFill>
              </a:rPr>
              <a:t>Developing Search Skills</a:t>
            </a:r>
            <a:endParaRPr sz="2400">
              <a:solidFill>
                <a:srgbClr val="8E7CC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●"/>
            </a:pPr>
            <a:r>
              <a:rPr lang="en" sz="2400">
                <a:solidFill>
                  <a:srgbClr val="8E7CC3"/>
                </a:solidFill>
              </a:rPr>
              <a:t>Becoming Familiar With Disciplinary Repositories</a:t>
            </a:r>
            <a:endParaRPr sz="2400">
              <a:solidFill>
                <a:srgbClr val="8E7CC3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p3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>
                <a:solidFill>
                  <a:srgbClr val="8E7CC3"/>
                </a:solidFill>
                <a:latin typeface="Impact"/>
                <a:ea typeface="Impact"/>
                <a:cs typeface="Impact"/>
                <a:sym typeface="Impact"/>
              </a:rPr>
              <a:t>How FAIR principles can be used as guidelines</a:t>
            </a:r>
            <a:endParaRPr sz="3020">
              <a:solidFill>
                <a:srgbClr val="8E7CC3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49" name="Google Shape;149;p3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●"/>
            </a:pPr>
            <a:r>
              <a:rPr lang="en" sz="2400">
                <a:solidFill>
                  <a:srgbClr val="8E7CC3"/>
                </a:solidFill>
              </a:rPr>
              <a:t>Understand Data Context</a:t>
            </a:r>
            <a:endParaRPr sz="2400">
              <a:solidFill>
                <a:srgbClr val="8E7CC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●"/>
            </a:pPr>
            <a:r>
              <a:rPr lang="en" sz="2400">
                <a:solidFill>
                  <a:srgbClr val="8E7CC3"/>
                </a:solidFill>
              </a:rPr>
              <a:t>Document Your Usage</a:t>
            </a:r>
            <a:endParaRPr sz="2400">
              <a:solidFill>
                <a:srgbClr val="8E7CC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●"/>
            </a:pPr>
            <a:r>
              <a:rPr lang="en" sz="2400">
                <a:solidFill>
                  <a:srgbClr val="8E7CC3"/>
                </a:solidFill>
              </a:rPr>
              <a:t>Engage in Transparent Research</a:t>
            </a:r>
            <a:endParaRPr sz="2400">
              <a:solidFill>
                <a:srgbClr val="8E7CC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●"/>
            </a:pPr>
            <a:r>
              <a:rPr lang="en" sz="2400">
                <a:solidFill>
                  <a:srgbClr val="8E7CC3"/>
                </a:solidFill>
              </a:rPr>
              <a:t>Contribute to the Open Data Ecosystem</a:t>
            </a:r>
            <a:endParaRPr sz="2400">
              <a:solidFill>
                <a:srgbClr val="8E7CC3"/>
              </a:solidFill>
            </a:endParaRPr>
          </a:p>
        </p:txBody>
      </p:sp>
      <p:sp>
        <p:nvSpPr>
          <p:cNvPr id="150" name="Google Shape;150;p31"/>
          <p:cNvSpPr txBox="1"/>
          <p:nvPr/>
        </p:nvSpPr>
        <p:spPr>
          <a:xfrm>
            <a:off x="5646900" y="4423175"/>
            <a:ext cx="3185400" cy="4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Improving Traceability Throughout the Data Lifecycle </a:t>
            </a:r>
            <a:r>
              <a:rPr lang="en" sz="11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https://doi.org/10.26153/tsw/49483</a:t>
            </a:r>
            <a:r>
              <a:rPr lang="en" sz="1100">
                <a:solidFill>
                  <a:schemeClr val="lt2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sz="1100">
              <a:solidFill>
                <a:schemeClr val="lt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Google Shape;155;p3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11">
                <a:solidFill>
                  <a:srgbClr val="8E7CC3"/>
                </a:solidFill>
                <a:latin typeface="Impact"/>
                <a:ea typeface="Impact"/>
                <a:cs typeface="Impact"/>
                <a:sym typeface="Impact"/>
              </a:rPr>
              <a:t>A key component to Reuse is licensing</a:t>
            </a:r>
            <a:endParaRPr sz="3011">
              <a:solidFill>
                <a:srgbClr val="8E7CC3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56" name="Google Shape;156;p3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●"/>
            </a:pPr>
            <a:r>
              <a:rPr lang="en" sz="2400">
                <a:solidFill>
                  <a:srgbClr val="8E7CC3"/>
                </a:solidFill>
              </a:rPr>
              <a:t>Acknowledge Sources</a:t>
            </a:r>
            <a:endParaRPr sz="2400">
              <a:solidFill>
                <a:srgbClr val="8E7CC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●"/>
            </a:pPr>
            <a:r>
              <a:rPr lang="en" sz="2400">
                <a:solidFill>
                  <a:srgbClr val="8E7CC3"/>
                </a:solidFill>
              </a:rPr>
              <a:t>Respect Terms of Use and/or Restrictions</a:t>
            </a:r>
            <a:endParaRPr sz="2400">
              <a:solidFill>
                <a:srgbClr val="8E7CC3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○"/>
            </a:pPr>
            <a:r>
              <a:rPr lang="en" sz="2400">
                <a:solidFill>
                  <a:srgbClr val="8E7CC3"/>
                </a:solidFill>
              </a:rPr>
              <a:t>Lots of data is public domain, but a lot isn’t</a:t>
            </a:r>
            <a:endParaRPr sz="2400">
              <a:solidFill>
                <a:srgbClr val="8E7CC3"/>
              </a:solidFill>
            </a:endParaRPr>
          </a:p>
          <a:p>
            <a:pPr indent="-381000" lvl="1" marL="9144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○"/>
            </a:pPr>
            <a:r>
              <a:rPr lang="en" sz="2400">
                <a:solidFill>
                  <a:srgbClr val="8E7CC3"/>
                </a:solidFill>
              </a:rPr>
              <a:t>When using data from a private-public partnership it’s </a:t>
            </a:r>
            <a:r>
              <a:rPr lang="en" sz="2400">
                <a:solidFill>
                  <a:srgbClr val="8E7CC3"/>
                </a:solidFill>
              </a:rPr>
              <a:t>essential</a:t>
            </a:r>
            <a:r>
              <a:rPr lang="en" sz="2400">
                <a:solidFill>
                  <a:srgbClr val="8E7CC3"/>
                </a:solidFill>
              </a:rPr>
              <a:t> to understand restrictions on publication</a:t>
            </a:r>
            <a:endParaRPr sz="2400">
              <a:solidFill>
                <a:srgbClr val="8E7CC3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8E7CC3"/>
              </a:buClr>
              <a:buSzPts val="2400"/>
              <a:buChar char="●"/>
            </a:pPr>
            <a:r>
              <a:rPr lang="en" sz="2400">
                <a:solidFill>
                  <a:srgbClr val="8E7CC3"/>
                </a:solidFill>
              </a:rPr>
              <a:t>Respect Privacy and Confidentiality</a:t>
            </a:r>
            <a:endParaRPr sz="2400">
              <a:solidFill>
                <a:srgbClr val="8E7CC3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p33"/>
          <p:cNvSpPr txBox="1"/>
          <p:nvPr>
            <p:ph type="title"/>
          </p:nvPr>
        </p:nvSpPr>
        <p:spPr>
          <a:xfrm>
            <a:off x="3117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>
                <a:solidFill>
                  <a:srgbClr val="E06666"/>
                </a:solidFill>
                <a:latin typeface="Impact"/>
                <a:ea typeface="Impact"/>
                <a:cs typeface="Impact"/>
                <a:sym typeface="Impact"/>
              </a:rPr>
              <a:t>Challenges</a:t>
            </a:r>
            <a:endParaRPr sz="3020">
              <a:solidFill>
                <a:srgbClr val="E06666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  <p:sp>
        <p:nvSpPr>
          <p:cNvPr id="162" name="Google Shape;162;p33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2400"/>
              <a:buChar char="●"/>
            </a:pPr>
            <a:r>
              <a:rPr lang="en" sz="2400">
                <a:solidFill>
                  <a:srgbClr val="E06666"/>
                </a:solidFill>
              </a:rPr>
              <a:t>Time</a:t>
            </a:r>
            <a:endParaRPr sz="2400">
              <a:solidFill>
                <a:srgbClr val="E06666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2400"/>
              <a:buChar char="●"/>
            </a:pPr>
            <a:r>
              <a:rPr lang="en" sz="2400">
                <a:solidFill>
                  <a:srgbClr val="E06666"/>
                </a:solidFill>
              </a:rPr>
              <a:t>Data Literacy Education</a:t>
            </a:r>
            <a:endParaRPr sz="2400">
              <a:solidFill>
                <a:srgbClr val="E06666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2400"/>
              <a:buChar char="●"/>
            </a:pPr>
            <a:r>
              <a:rPr lang="en" sz="2400">
                <a:solidFill>
                  <a:srgbClr val="E06666"/>
                </a:solidFill>
              </a:rPr>
              <a:t>Assessing Data Quality and Consistency</a:t>
            </a:r>
            <a:endParaRPr sz="2400">
              <a:solidFill>
                <a:srgbClr val="E06666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E06666"/>
              </a:buClr>
              <a:buSzPts val="2400"/>
              <a:buChar char="●"/>
            </a:pPr>
            <a:r>
              <a:rPr lang="en" sz="2400">
                <a:solidFill>
                  <a:srgbClr val="E06666"/>
                </a:solidFill>
              </a:rPr>
              <a:t>Ensuring Data Integration and Interoperability</a:t>
            </a:r>
            <a:endParaRPr sz="2400">
              <a:solidFill>
                <a:srgbClr val="E06666"/>
              </a:solidFill>
            </a:endParaRPr>
          </a:p>
        </p:txBody>
      </p:sp>
      <p:sp>
        <p:nvSpPr>
          <p:cNvPr id="163" name="Google Shape;163;p33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2400"/>
              <a:buChar char="●"/>
            </a:pPr>
            <a:r>
              <a:rPr lang="en" sz="2400">
                <a:solidFill>
                  <a:srgbClr val="93C47D"/>
                </a:solidFill>
              </a:rPr>
              <a:t>Enhanced Collaboration and Innovation</a:t>
            </a:r>
            <a:endParaRPr sz="2400">
              <a:solidFill>
                <a:srgbClr val="93C47D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2400"/>
              <a:buChar char="●"/>
            </a:pPr>
            <a:r>
              <a:rPr lang="en" sz="2400">
                <a:solidFill>
                  <a:srgbClr val="93C47D"/>
                </a:solidFill>
              </a:rPr>
              <a:t>Improved Model Performance and Replicability</a:t>
            </a:r>
            <a:endParaRPr sz="2400">
              <a:solidFill>
                <a:srgbClr val="93C47D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2400"/>
              <a:buChar char="●"/>
            </a:pPr>
            <a:r>
              <a:rPr lang="en" sz="2400">
                <a:solidFill>
                  <a:srgbClr val="93C47D"/>
                </a:solidFill>
              </a:rPr>
              <a:t>Increased Transparency and Accountability</a:t>
            </a:r>
            <a:endParaRPr sz="2400">
              <a:solidFill>
                <a:srgbClr val="93C47D"/>
              </a:solidFill>
            </a:endParaRPr>
          </a:p>
          <a:p>
            <a:pPr indent="-381000" lvl="0" marL="457200" rtl="0" algn="l">
              <a:spcBef>
                <a:spcPts val="0"/>
              </a:spcBef>
              <a:spcAft>
                <a:spcPts val="0"/>
              </a:spcAft>
              <a:buClr>
                <a:srgbClr val="93C47D"/>
              </a:buClr>
              <a:buSzPts val="2400"/>
              <a:buChar char="●"/>
            </a:pPr>
            <a:r>
              <a:rPr lang="en" sz="2400">
                <a:solidFill>
                  <a:srgbClr val="93C47D"/>
                </a:solidFill>
              </a:rPr>
              <a:t>Extending FAIR Principles</a:t>
            </a:r>
            <a:endParaRPr sz="2400">
              <a:solidFill>
                <a:srgbClr val="93C47D"/>
              </a:solidFill>
            </a:endParaRPr>
          </a:p>
        </p:txBody>
      </p:sp>
      <p:sp>
        <p:nvSpPr>
          <p:cNvPr id="164" name="Google Shape;164;p33"/>
          <p:cNvSpPr txBox="1"/>
          <p:nvPr>
            <p:ph type="title"/>
          </p:nvPr>
        </p:nvSpPr>
        <p:spPr>
          <a:xfrm>
            <a:off x="4832400" y="445025"/>
            <a:ext cx="39999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3020">
                <a:solidFill>
                  <a:srgbClr val="93C47D"/>
                </a:solidFill>
                <a:latin typeface="Impact"/>
                <a:ea typeface="Impact"/>
                <a:cs typeface="Impact"/>
                <a:sym typeface="Impact"/>
              </a:rPr>
              <a:t>Opportunities</a:t>
            </a:r>
            <a:endParaRPr sz="3020">
              <a:solidFill>
                <a:srgbClr val="93C47D"/>
              </a:solidFill>
              <a:latin typeface="Impact"/>
              <a:ea typeface="Impact"/>
              <a:cs typeface="Impact"/>
              <a:sym typeface="Impac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Simple Dark">
  <a:themeElements>
    <a:clrScheme name="Simple Dark">
      <a:dk1>
        <a:srgbClr val="FFFFFF"/>
      </a:dk1>
      <a:lt1>
        <a:srgbClr val="212121"/>
      </a:lt1>
      <a:dk2>
        <a:srgbClr val="303030"/>
      </a:dk2>
      <a:lt2>
        <a:srgbClr val="ADADAD"/>
      </a:lt2>
      <a:accent1>
        <a:srgbClr val="009688"/>
      </a:accent1>
      <a:accent2>
        <a:srgbClr val="EEEEEE"/>
      </a:accent2>
      <a:accent3>
        <a:srgbClr val="78909C"/>
      </a:accent3>
      <a:accent4>
        <a:srgbClr val="FFAB40"/>
      </a:accent4>
      <a:accent5>
        <a:srgbClr val="4DD0E1"/>
      </a:accent5>
      <a:accent6>
        <a:srgbClr val="EEFF41"/>
      </a:accent6>
      <a:hlink>
        <a:srgbClr val="4DD0E1"/>
      </a:hlink>
      <a:folHlink>
        <a:srgbClr val="4DD0E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