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y="5143500" cx="9144000"/>
  <p:notesSz cx="6858000" cy="9144000"/>
  <p:embeddedFontLst>
    <p:embeddedFont>
      <p:font typeface="Overlock"/>
      <p:regular r:id="rId29"/>
      <p:bold r:id="rId30"/>
      <p:italic r:id="rId31"/>
      <p:boldItalic r:id="rId32"/>
    </p:embeddedFont>
    <p:embeddedFont>
      <p:font typeface="Roboto"/>
      <p:regular r:id="rId33"/>
      <p:bold r:id="rId34"/>
      <p:italic r:id="rId35"/>
      <p:boldItalic r:id="rId36"/>
    </p:embeddedFont>
    <p:embeddedFont>
      <p:font typeface="Proxima Nova"/>
      <p:regular r:id="rId37"/>
      <p:bold r:id="rId38"/>
      <p:italic r:id="rId39"/>
      <p:boldItalic r:id="rId40"/>
    </p:embeddedFont>
    <p:embeddedFont>
      <p:font typeface="Nunito"/>
      <p:regular r:id="rId41"/>
      <p:bold r:id="rId42"/>
      <p:italic r:id="rId43"/>
      <p:boldItalic r:id="rId44"/>
    </p:embeddedFont>
    <p:embeddedFont>
      <p:font typeface="Alfa Slab One"/>
      <p:regular r:id="rId45"/>
    </p:embeddedFont>
    <p:embeddedFont>
      <p:font typeface="Open Sans"/>
      <p:regular r:id="rId46"/>
      <p:bold r:id="rId47"/>
      <p:italic r:id="rId48"/>
      <p:boldItalic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03BFD33-CEC0-4445-9716-3E09132EB390}">
  <a:tblStyle styleId="{003BFD33-CEC0-4445-9716-3E09132EB39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roximaNova-boldItalic.fntdata"/><Relationship Id="rId42" Type="http://schemas.openxmlformats.org/officeDocument/2006/relationships/font" Target="fonts/Nunito-bold.fntdata"/><Relationship Id="rId41" Type="http://schemas.openxmlformats.org/officeDocument/2006/relationships/font" Target="fonts/Nunito-regular.fntdata"/><Relationship Id="rId44" Type="http://schemas.openxmlformats.org/officeDocument/2006/relationships/font" Target="fonts/Nunito-boldItalic.fntdata"/><Relationship Id="rId43" Type="http://schemas.openxmlformats.org/officeDocument/2006/relationships/font" Target="fonts/Nunito-italic.fntdata"/><Relationship Id="rId46" Type="http://schemas.openxmlformats.org/officeDocument/2006/relationships/font" Target="fonts/OpenSans-regular.fntdata"/><Relationship Id="rId45" Type="http://schemas.openxmlformats.org/officeDocument/2006/relationships/font" Target="fonts/AlfaSlabOne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OpenSans-italic.fntdata"/><Relationship Id="rId47" Type="http://schemas.openxmlformats.org/officeDocument/2006/relationships/font" Target="fonts/OpenSans-bold.fntdata"/><Relationship Id="rId49" Type="http://schemas.openxmlformats.org/officeDocument/2006/relationships/font" Target="fonts/OpenSans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Overlock-italic.fntdata"/><Relationship Id="rId30" Type="http://schemas.openxmlformats.org/officeDocument/2006/relationships/font" Target="fonts/Overlock-bold.fntdata"/><Relationship Id="rId33" Type="http://schemas.openxmlformats.org/officeDocument/2006/relationships/font" Target="fonts/Roboto-regular.fntdata"/><Relationship Id="rId32" Type="http://schemas.openxmlformats.org/officeDocument/2006/relationships/font" Target="fonts/Overlock-boldItalic.fntdata"/><Relationship Id="rId35" Type="http://schemas.openxmlformats.org/officeDocument/2006/relationships/font" Target="fonts/Roboto-italic.fntdata"/><Relationship Id="rId34" Type="http://schemas.openxmlformats.org/officeDocument/2006/relationships/font" Target="fonts/Roboto-bold.fntdata"/><Relationship Id="rId37" Type="http://schemas.openxmlformats.org/officeDocument/2006/relationships/font" Target="fonts/ProximaNova-regular.fntdata"/><Relationship Id="rId36" Type="http://schemas.openxmlformats.org/officeDocument/2006/relationships/font" Target="fonts/Roboto-boldItalic.fntdata"/><Relationship Id="rId39" Type="http://schemas.openxmlformats.org/officeDocument/2006/relationships/font" Target="fonts/ProximaNova-italic.fntdata"/><Relationship Id="rId38" Type="http://schemas.openxmlformats.org/officeDocument/2006/relationships/font" Target="fonts/ProximaNova-bold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font" Target="fonts/Overlock-regular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cc5ac909f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8" name="Google Shape;338;g2cc5ac909fe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28f3a9c9b4b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28f3a9c9b4b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28f3a9c9b4b_3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28f3a9c9b4b_3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2cca43f4eae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2cca43f4eae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28f3a9c9b4b_3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28f3a9c9b4b_3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28f3a9c9b4b_3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28f3a9c9b4b_3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28f3a9c9b4b_3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28f3a9c9b4b_3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28f3a9c9b4b_3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28f3a9c9b4b_3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2cc71f716bd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2cc71f716b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2cc186a4c84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2cc186a4c84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cb20134c04_0_6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g2cb20134c04_0_6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g2cb20134c04_0_69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2cc186a4c84_0_2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2cc186a4c84_0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2cc186a4c8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2cc186a4c8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2cb20134c0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2cb20134c0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cc186a4c84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cc186a4c84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cb20134c04_0_8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cb20134c04_0_8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cb20134c04_0_5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cb20134c04_0_5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cb20134c04_0_10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2cb20134c04_0_10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cb20134c04_0_1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2cb20134c04_0_1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cb2a740e7d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2cb2a740e7d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cb20134c04_0_1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2cb20134c04_0_1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 type="title">
  <p:cSld name="TITLE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8" name="Google Shape;8;p2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竖排文字" type="vertTx">
  <p:cSld name="VERTICAL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65" name="Google Shape;65;p11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1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1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竖排标题与文本" type="vertTitleAndTx">
  <p:cSld name="VERTICAL_TITLE_AND_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1" name="Google Shape;71;p12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1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1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1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 type="obj">
  <p:cSld name="OBJEC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4" name="Google Shape;14;p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节标题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两栏内容" type="twoObj">
  <p:cSld name="TWO_OBJECT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较" type="twoTxTwoObj">
  <p:cSld name="TWO_OBJECTS_WITH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33" name="Google Shape;33;p6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2" type="body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6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仅标题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与标题" type="objTx">
  <p:cSld name="OBJECT_WITH_CAPTION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19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图片与标题" type="picTx">
  <p:cSld name="PICTURE_WITH_CAPTIO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8" name="Google Shape;58;p10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10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1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1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1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F1FA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7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37.png"/><Relationship Id="rId10" Type="http://schemas.openxmlformats.org/officeDocument/2006/relationships/image" Target="../media/image27.png"/><Relationship Id="rId12" Type="http://schemas.openxmlformats.org/officeDocument/2006/relationships/image" Target="../media/image35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3.png"/><Relationship Id="rId4" Type="http://schemas.openxmlformats.org/officeDocument/2006/relationships/image" Target="../media/image7.png"/><Relationship Id="rId9" Type="http://schemas.openxmlformats.org/officeDocument/2006/relationships/image" Target="../media/image34.png"/><Relationship Id="rId5" Type="http://schemas.openxmlformats.org/officeDocument/2006/relationships/image" Target="../media/image26.png"/><Relationship Id="rId6" Type="http://schemas.openxmlformats.org/officeDocument/2006/relationships/image" Target="../media/image28.png"/><Relationship Id="rId7" Type="http://schemas.openxmlformats.org/officeDocument/2006/relationships/image" Target="../media/image14.png"/><Relationship Id="rId8" Type="http://schemas.openxmlformats.org/officeDocument/2006/relationships/image" Target="../media/image3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3.png"/><Relationship Id="rId4" Type="http://schemas.openxmlformats.org/officeDocument/2006/relationships/image" Target="../media/image40.png"/><Relationship Id="rId5" Type="http://schemas.openxmlformats.org/officeDocument/2006/relationships/image" Target="../media/image38.png"/><Relationship Id="rId6" Type="http://schemas.openxmlformats.org/officeDocument/2006/relationships/image" Target="../media/image42.png"/><Relationship Id="rId7" Type="http://schemas.openxmlformats.org/officeDocument/2006/relationships/image" Target="../media/image46.png"/><Relationship Id="rId8" Type="http://schemas.openxmlformats.org/officeDocument/2006/relationships/image" Target="../media/image5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5.gif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1.png"/><Relationship Id="rId4" Type="http://schemas.openxmlformats.org/officeDocument/2006/relationships/image" Target="../media/image6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5.png"/><Relationship Id="rId4" Type="http://schemas.openxmlformats.org/officeDocument/2006/relationships/image" Target="../media/image61.png"/><Relationship Id="rId5" Type="http://schemas.openxmlformats.org/officeDocument/2006/relationships/image" Target="../media/image64.png"/><Relationship Id="rId6" Type="http://schemas.openxmlformats.org/officeDocument/2006/relationships/image" Target="../media/image5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0.png"/><Relationship Id="rId4" Type="http://schemas.openxmlformats.org/officeDocument/2006/relationships/image" Target="../media/image43.png"/><Relationship Id="rId5" Type="http://schemas.openxmlformats.org/officeDocument/2006/relationships/image" Target="../media/image38.png"/><Relationship Id="rId6" Type="http://schemas.openxmlformats.org/officeDocument/2006/relationships/image" Target="../media/image46.png"/><Relationship Id="rId7" Type="http://schemas.openxmlformats.org/officeDocument/2006/relationships/image" Target="../media/image4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4.png"/><Relationship Id="rId4" Type="http://schemas.openxmlformats.org/officeDocument/2006/relationships/image" Target="../media/image6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jpg"/><Relationship Id="rId4" Type="http://schemas.openxmlformats.org/officeDocument/2006/relationships/image" Target="../media/image9.png"/><Relationship Id="rId5" Type="http://schemas.openxmlformats.org/officeDocument/2006/relationships/image" Target="../media/image1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7.png"/><Relationship Id="rId4" Type="http://schemas.openxmlformats.org/officeDocument/2006/relationships/image" Target="../media/image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3.png"/><Relationship Id="rId4" Type="http://schemas.openxmlformats.org/officeDocument/2006/relationships/image" Target="../media/image1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21.png"/><Relationship Id="rId6" Type="http://schemas.openxmlformats.org/officeDocument/2006/relationships/image" Target="../media/image17.png"/><Relationship Id="rId7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3.png"/><Relationship Id="rId4" Type="http://schemas.openxmlformats.org/officeDocument/2006/relationships/image" Target="../media/image1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2.png"/><Relationship Id="rId4" Type="http://schemas.openxmlformats.org/officeDocument/2006/relationships/image" Target="../media/image7.png"/><Relationship Id="rId5" Type="http://schemas.openxmlformats.org/officeDocument/2006/relationships/image" Target="../media/image14.png"/><Relationship Id="rId6" Type="http://schemas.openxmlformats.org/officeDocument/2006/relationships/image" Target="../media/image8.png"/><Relationship Id="rId7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9.png"/><Relationship Id="rId4" Type="http://schemas.openxmlformats.org/officeDocument/2006/relationships/hyperlink" Target="https://fishair.org/vocabulary.html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Relationship Id="rId4" Type="http://schemas.openxmlformats.org/officeDocument/2006/relationships/image" Target="../media/image14.png"/><Relationship Id="rId5" Type="http://schemas.openxmlformats.org/officeDocument/2006/relationships/image" Target="../media/image22.png"/><Relationship Id="rId6" Type="http://schemas.openxmlformats.org/officeDocument/2006/relationships/image" Target="../media/image32.png"/><Relationship Id="rId7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/>
          <p:nvPr/>
        </p:nvSpPr>
        <p:spPr>
          <a:xfrm>
            <a:off x="391726" y="1174775"/>
            <a:ext cx="8594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E7491"/>
                </a:solidFill>
              </a:rPr>
              <a:t>Showcase: U</a:t>
            </a:r>
            <a:r>
              <a:rPr lang="en" sz="2400">
                <a:solidFill>
                  <a:srgbClr val="FE7491"/>
                </a:solidFill>
              </a:rPr>
              <a:t>sing FishAIR Within Data Production Pipeline</a:t>
            </a:r>
            <a:endParaRPr sz="2400">
              <a:solidFill>
                <a:srgbClr val="FE749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4"/>
          <p:cNvSpPr/>
          <p:nvPr/>
        </p:nvSpPr>
        <p:spPr>
          <a:xfrm flipH="1">
            <a:off x="0" y="3498975"/>
            <a:ext cx="9144000" cy="1644600"/>
          </a:xfrm>
          <a:prstGeom prst="round2DiagRect">
            <a:avLst>
              <a:gd fmla="val 23384" name="adj1"/>
              <a:gd fmla="val 0" name="adj2"/>
            </a:avLst>
          </a:prstGeom>
          <a:gradFill>
            <a:gsLst>
              <a:gs pos="0">
                <a:srgbClr val="3448E1"/>
              </a:gs>
              <a:gs pos="100000">
                <a:srgbClr val="FE7491"/>
              </a:gs>
            </a:gsLst>
            <a:lin ang="13500032" scaled="0"/>
          </a:gradFill>
          <a:ln>
            <a:noFill/>
          </a:ln>
          <a:effectLst>
            <a:outerShdw blurRad="317500" rotWithShape="0" algn="t" dir="5400000" dist="63500">
              <a:srgbClr val="A566CC">
                <a:alpha val="5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4"/>
          <p:cNvSpPr txBox="1"/>
          <p:nvPr/>
        </p:nvSpPr>
        <p:spPr>
          <a:xfrm>
            <a:off x="1572000" y="1728875"/>
            <a:ext cx="7806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rgbClr val="626B73"/>
                </a:solidFill>
                <a:latin typeface="Roboto"/>
                <a:ea typeface="Roboto"/>
                <a:cs typeface="Roboto"/>
                <a:sym typeface="Roboto"/>
              </a:rPr>
              <a:t>Xiaojun Wang, </a:t>
            </a:r>
            <a:r>
              <a:rPr lang="en" sz="1600" u="sng">
                <a:solidFill>
                  <a:srgbClr val="626B73"/>
                </a:solidFill>
                <a:latin typeface="Roboto"/>
                <a:ea typeface="Roboto"/>
                <a:cs typeface="Roboto"/>
                <a:sym typeface="Roboto"/>
              </a:rPr>
              <a:t>Bahadır Altıntaş,</a:t>
            </a:r>
            <a:r>
              <a:rPr lang="en" sz="1600">
                <a:solidFill>
                  <a:srgbClr val="626B73"/>
                </a:solidFill>
                <a:latin typeface="Roboto"/>
                <a:ea typeface="Roboto"/>
                <a:cs typeface="Roboto"/>
                <a:sym typeface="Roboto"/>
              </a:rPr>
              <a:t> Dom Jebbia, </a:t>
            </a:r>
            <a:r>
              <a:rPr lang="en" sz="1600">
                <a:solidFill>
                  <a:srgbClr val="626B73"/>
                </a:solidFill>
                <a:latin typeface="Roboto"/>
                <a:ea typeface="Roboto"/>
                <a:cs typeface="Roboto"/>
                <a:sym typeface="Roboto"/>
              </a:rPr>
              <a:t>Yasin Bakış, Henry Bart</a:t>
            </a:r>
            <a:endParaRPr/>
          </a:p>
        </p:txBody>
      </p:sp>
      <p:pic>
        <p:nvPicPr>
          <p:cNvPr id="86" name="Google Shape;8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12936" y="3958755"/>
            <a:ext cx="1091702" cy="914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2598" y="3555537"/>
            <a:ext cx="2226074" cy="1720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73533" y="3999474"/>
            <a:ext cx="2702340" cy="832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8451" y="3904900"/>
            <a:ext cx="782280" cy="83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45850" y="3930134"/>
            <a:ext cx="782275" cy="78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0" name="Google Shape;340;p23"/>
          <p:cNvCxnSpPr>
            <a:stCxn id="341" idx="2"/>
            <a:endCxn id="342" idx="0"/>
          </p:cNvCxnSpPr>
          <p:nvPr/>
        </p:nvCxnSpPr>
        <p:spPr>
          <a:xfrm flipH="1">
            <a:off x="5642731" y="1527439"/>
            <a:ext cx="2400" cy="25245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</p:cxnSp>
      <p:sp>
        <p:nvSpPr>
          <p:cNvPr id="343" name="Google Shape;343;p23"/>
          <p:cNvSpPr/>
          <p:nvPr/>
        </p:nvSpPr>
        <p:spPr>
          <a:xfrm>
            <a:off x="7166912" y="60064"/>
            <a:ext cx="1881000" cy="5055000"/>
          </a:xfrm>
          <a:prstGeom prst="roundRect">
            <a:avLst>
              <a:gd fmla="val 4473" name="adj"/>
            </a:avLst>
          </a:prstGeom>
          <a:solidFill>
            <a:schemeClr val="lt1"/>
          </a:solidFill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4" name="Google Shape;344;p23"/>
          <p:cNvCxnSpPr>
            <a:stCxn id="345" idx="2"/>
            <a:endCxn id="346" idx="0"/>
          </p:cNvCxnSpPr>
          <p:nvPr/>
        </p:nvCxnSpPr>
        <p:spPr>
          <a:xfrm flipH="1">
            <a:off x="7551121" y="721072"/>
            <a:ext cx="7200" cy="2646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</p:cxnSp>
      <p:cxnSp>
        <p:nvCxnSpPr>
          <p:cNvPr id="347" name="Google Shape;347;p23"/>
          <p:cNvCxnSpPr>
            <a:stCxn id="346" idx="2"/>
            <a:endCxn id="348" idx="0"/>
          </p:cNvCxnSpPr>
          <p:nvPr/>
        </p:nvCxnSpPr>
        <p:spPr>
          <a:xfrm flipH="1">
            <a:off x="7549548" y="1577317"/>
            <a:ext cx="1500" cy="8592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</p:cxnSp>
      <p:cxnSp>
        <p:nvCxnSpPr>
          <p:cNvPr id="349" name="Google Shape;349;p23"/>
          <p:cNvCxnSpPr>
            <a:stCxn id="348" idx="2"/>
            <a:endCxn id="350" idx="0"/>
          </p:cNvCxnSpPr>
          <p:nvPr/>
        </p:nvCxnSpPr>
        <p:spPr>
          <a:xfrm>
            <a:off x="7549447" y="3027987"/>
            <a:ext cx="4500" cy="8403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</p:cxnSp>
      <p:sp>
        <p:nvSpPr>
          <p:cNvPr id="351" name="Google Shape;351;p23"/>
          <p:cNvSpPr/>
          <p:nvPr/>
        </p:nvSpPr>
        <p:spPr>
          <a:xfrm>
            <a:off x="425466" y="1575335"/>
            <a:ext cx="4185000" cy="3342600"/>
          </a:xfrm>
          <a:prstGeom prst="ellipse">
            <a:avLst/>
          </a:prstGeom>
          <a:gradFill>
            <a:gsLst>
              <a:gs pos="0">
                <a:srgbClr val="9BCDFF"/>
              </a:gs>
              <a:gs pos="35000">
                <a:srgbClr val="B8DCFF"/>
              </a:gs>
              <a:gs pos="100000">
                <a:srgbClr val="E2F0FF"/>
              </a:gs>
            </a:gsLst>
            <a:lin ang="16200038" scaled="0"/>
          </a:gradFill>
          <a:ln cap="flat" cmpd="sng" w="9525">
            <a:solidFill>
              <a:srgbClr val="5597D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23"/>
          <p:cNvSpPr txBox="1"/>
          <p:nvPr>
            <p:ph type="title"/>
          </p:nvPr>
        </p:nvSpPr>
        <p:spPr>
          <a:xfrm>
            <a:off x="257175" y="212850"/>
            <a:ext cx="71079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FishAIR Functioning within Your Pipeline</a:t>
            </a:r>
            <a:endParaRPr/>
          </a:p>
        </p:txBody>
      </p:sp>
      <p:pic>
        <p:nvPicPr>
          <p:cNvPr descr="A fish in the air&#10;&#10;Description automatically generated" id="353" name="Google Shape;35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3735" y="2708608"/>
            <a:ext cx="1472700" cy="1137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5349331" y="935840"/>
            <a:ext cx="591600" cy="59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70746" y="3104726"/>
            <a:ext cx="591600" cy="59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23"/>
          <p:cNvSpPr/>
          <p:nvPr/>
        </p:nvSpPr>
        <p:spPr>
          <a:xfrm>
            <a:off x="492486" y="3069719"/>
            <a:ext cx="1150329" cy="392415"/>
          </a:xfrm>
          <a:custGeom>
            <a:rect b="b" l="l" r="r" t="t"/>
            <a:pathLst>
              <a:path extrusionOk="0" fill="none" h="523220" w="1533772">
                <a:moveTo>
                  <a:pt x="0" y="0"/>
                </a:moveTo>
                <a:cubicBezTo>
                  <a:pt x="257461" y="-59424"/>
                  <a:pt x="358931" y="7397"/>
                  <a:pt x="541933" y="0"/>
                </a:cubicBezTo>
                <a:cubicBezTo>
                  <a:pt x="724935" y="-7397"/>
                  <a:pt x="857214" y="21040"/>
                  <a:pt x="1053190" y="0"/>
                </a:cubicBezTo>
                <a:cubicBezTo>
                  <a:pt x="1249166" y="-21040"/>
                  <a:pt x="1332793" y="55326"/>
                  <a:pt x="1533772" y="0"/>
                </a:cubicBezTo>
                <a:cubicBezTo>
                  <a:pt x="1560013" y="252172"/>
                  <a:pt x="1488705" y="322000"/>
                  <a:pt x="1533772" y="523220"/>
                </a:cubicBezTo>
                <a:cubicBezTo>
                  <a:pt x="1270313" y="584752"/>
                  <a:pt x="1165621" y="492525"/>
                  <a:pt x="991839" y="523220"/>
                </a:cubicBezTo>
                <a:cubicBezTo>
                  <a:pt x="818057" y="553915"/>
                  <a:pt x="694932" y="496386"/>
                  <a:pt x="511257" y="523220"/>
                </a:cubicBezTo>
                <a:cubicBezTo>
                  <a:pt x="327582" y="550054"/>
                  <a:pt x="102739" y="501211"/>
                  <a:pt x="0" y="523220"/>
                </a:cubicBezTo>
                <a:cubicBezTo>
                  <a:pt x="-48127" y="369477"/>
                  <a:pt x="27771" y="120191"/>
                  <a:pt x="0" y="0"/>
                </a:cubicBezTo>
                <a:close/>
              </a:path>
              <a:path extrusionOk="0" h="523220" w="1533772">
                <a:moveTo>
                  <a:pt x="0" y="0"/>
                </a:moveTo>
                <a:cubicBezTo>
                  <a:pt x="153862" y="-31445"/>
                  <a:pt x="318474" y="36847"/>
                  <a:pt x="480582" y="0"/>
                </a:cubicBezTo>
                <a:cubicBezTo>
                  <a:pt x="642690" y="-36847"/>
                  <a:pt x="842585" y="47021"/>
                  <a:pt x="976502" y="0"/>
                </a:cubicBezTo>
                <a:cubicBezTo>
                  <a:pt x="1110419" y="-47021"/>
                  <a:pt x="1273466" y="59580"/>
                  <a:pt x="1533772" y="0"/>
                </a:cubicBezTo>
                <a:cubicBezTo>
                  <a:pt x="1579613" y="196630"/>
                  <a:pt x="1488589" y="413236"/>
                  <a:pt x="1533772" y="523220"/>
                </a:cubicBezTo>
                <a:cubicBezTo>
                  <a:pt x="1373657" y="582598"/>
                  <a:pt x="1207530" y="476048"/>
                  <a:pt x="1022515" y="523220"/>
                </a:cubicBezTo>
                <a:cubicBezTo>
                  <a:pt x="837500" y="570392"/>
                  <a:pt x="698511" y="486342"/>
                  <a:pt x="557270" y="523220"/>
                </a:cubicBezTo>
                <a:cubicBezTo>
                  <a:pt x="416029" y="560098"/>
                  <a:pt x="162963" y="495577"/>
                  <a:pt x="0" y="523220"/>
                </a:cubicBezTo>
                <a:cubicBezTo>
                  <a:pt x="-31243" y="416909"/>
                  <a:pt x="9934" y="11598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Assign ARKIDs, ParentARKIDs</a:t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23"/>
          <p:cNvSpPr/>
          <p:nvPr/>
        </p:nvSpPr>
        <p:spPr>
          <a:xfrm>
            <a:off x="1976303" y="4052046"/>
            <a:ext cx="1104380" cy="392415"/>
          </a:xfrm>
          <a:custGeom>
            <a:rect b="b" l="l" r="r" t="t"/>
            <a:pathLst>
              <a:path extrusionOk="0" fill="none" h="523220" w="1472507">
                <a:moveTo>
                  <a:pt x="0" y="0"/>
                </a:moveTo>
                <a:cubicBezTo>
                  <a:pt x="189478" y="-9446"/>
                  <a:pt x="373528" y="33522"/>
                  <a:pt x="476111" y="0"/>
                </a:cubicBezTo>
                <a:cubicBezTo>
                  <a:pt x="578694" y="-33522"/>
                  <a:pt x="745719" y="17993"/>
                  <a:pt x="922771" y="0"/>
                </a:cubicBezTo>
                <a:cubicBezTo>
                  <a:pt x="1099823" y="-17993"/>
                  <a:pt x="1221155" y="56836"/>
                  <a:pt x="1472507" y="0"/>
                </a:cubicBezTo>
                <a:cubicBezTo>
                  <a:pt x="1533351" y="256717"/>
                  <a:pt x="1462264" y="329748"/>
                  <a:pt x="1472507" y="523220"/>
                </a:cubicBezTo>
                <a:cubicBezTo>
                  <a:pt x="1316832" y="574301"/>
                  <a:pt x="1138756" y="471899"/>
                  <a:pt x="1011121" y="523220"/>
                </a:cubicBezTo>
                <a:cubicBezTo>
                  <a:pt x="883486" y="574541"/>
                  <a:pt x="676210" y="503663"/>
                  <a:pt x="564461" y="523220"/>
                </a:cubicBezTo>
                <a:cubicBezTo>
                  <a:pt x="452712" y="542777"/>
                  <a:pt x="180963" y="461536"/>
                  <a:pt x="0" y="523220"/>
                </a:cubicBezTo>
                <a:cubicBezTo>
                  <a:pt x="-23395" y="306540"/>
                  <a:pt x="61204" y="185981"/>
                  <a:pt x="0" y="0"/>
                </a:cubicBezTo>
                <a:close/>
              </a:path>
              <a:path extrusionOk="0" h="523220" w="1472507">
                <a:moveTo>
                  <a:pt x="0" y="0"/>
                </a:moveTo>
                <a:cubicBezTo>
                  <a:pt x="129471" y="-51868"/>
                  <a:pt x="325135" y="23364"/>
                  <a:pt x="490836" y="0"/>
                </a:cubicBezTo>
                <a:cubicBezTo>
                  <a:pt x="656537" y="-23364"/>
                  <a:pt x="799398" y="25993"/>
                  <a:pt x="981671" y="0"/>
                </a:cubicBezTo>
                <a:cubicBezTo>
                  <a:pt x="1163944" y="-25993"/>
                  <a:pt x="1337402" y="19139"/>
                  <a:pt x="1472507" y="0"/>
                </a:cubicBezTo>
                <a:cubicBezTo>
                  <a:pt x="1519388" y="179186"/>
                  <a:pt x="1461449" y="285000"/>
                  <a:pt x="1472507" y="523220"/>
                </a:cubicBezTo>
                <a:cubicBezTo>
                  <a:pt x="1242581" y="558407"/>
                  <a:pt x="1117746" y="486509"/>
                  <a:pt x="966946" y="523220"/>
                </a:cubicBezTo>
                <a:cubicBezTo>
                  <a:pt x="816146" y="559931"/>
                  <a:pt x="632376" y="494774"/>
                  <a:pt x="505561" y="523220"/>
                </a:cubicBezTo>
                <a:cubicBezTo>
                  <a:pt x="378747" y="551666"/>
                  <a:pt x="184429" y="510738"/>
                  <a:pt x="0" y="523220"/>
                </a:cubicBezTo>
                <a:cubicBezTo>
                  <a:pt x="-41509" y="283240"/>
                  <a:pt x="44878" y="19927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Extract Metadata</a:t>
            </a:r>
            <a:endParaRPr sz="1100"/>
          </a:p>
        </p:txBody>
      </p:sp>
      <p:sp>
        <p:nvSpPr>
          <p:cNvPr id="357" name="Google Shape;357;p23"/>
          <p:cNvSpPr/>
          <p:nvPr/>
        </p:nvSpPr>
        <p:spPr>
          <a:xfrm>
            <a:off x="3394907" y="3114750"/>
            <a:ext cx="1069840" cy="392415"/>
          </a:xfrm>
          <a:custGeom>
            <a:rect b="b" l="l" r="r" t="t"/>
            <a:pathLst>
              <a:path extrusionOk="0" fill="none" h="523220" w="1426453">
                <a:moveTo>
                  <a:pt x="0" y="0"/>
                </a:moveTo>
                <a:cubicBezTo>
                  <a:pt x="179040" y="-5006"/>
                  <a:pt x="323234" y="38247"/>
                  <a:pt x="489749" y="0"/>
                </a:cubicBezTo>
                <a:cubicBezTo>
                  <a:pt x="656264" y="-38247"/>
                  <a:pt x="823888" y="14231"/>
                  <a:pt x="950969" y="0"/>
                </a:cubicBezTo>
                <a:cubicBezTo>
                  <a:pt x="1078050" y="-14231"/>
                  <a:pt x="1247519" y="5400"/>
                  <a:pt x="1426453" y="0"/>
                </a:cubicBezTo>
                <a:cubicBezTo>
                  <a:pt x="1429707" y="113971"/>
                  <a:pt x="1420439" y="410273"/>
                  <a:pt x="1426453" y="523220"/>
                </a:cubicBezTo>
                <a:cubicBezTo>
                  <a:pt x="1245165" y="545649"/>
                  <a:pt x="1064789" y="517300"/>
                  <a:pt x="936704" y="523220"/>
                </a:cubicBezTo>
                <a:cubicBezTo>
                  <a:pt x="808619" y="529140"/>
                  <a:pt x="638395" y="504969"/>
                  <a:pt x="461220" y="523220"/>
                </a:cubicBezTo>
                <a:cubicBezTo>
                  <a:pt x="284045" y="541471"/>
                  <a:pt x="112619" y="502850"/>
                  <a:pt x="0" y="523220"/>
                </a:cubicBezTo>
                <a:cubicBezTo>
                  <a:pt x="-62313" y="284696"/>
                  <a:pt x="41278" y="216511"/>
                  <a:pt x="0" y="0"/>
                </a:cubicBezTo>
                <a:close/>
              </a:path>
              <a:path extrusionOk="0" h="523220" w="1426453">
                <a:moveTo>
                  <a:pt x="0" y="0"/>
                </a:moveTo>
                <a:cubicBezTo>
                  <a:pt x="235242" y="-47559"/>
                  <a:pt x="274958" y="28590"/>
                  <a:pt x="475484" y="0"/>
                </a:cubicBezTo>
                <a:cubicBezTo>
                  <a:pt x="676010" y="-28590"/>
                  <a:pt x="847874" y="20913"/>
                  <a:pt x="979498" y="0"/>
                </a:cubicBezTo>
                <a:cubicBezTo>
                  <a:pt x="1111122" y="-20913"/>
                  <a:pt x="1317679" y="20280"/>
                  <a:pt x="1426453" y="0"/>
                </a:cubicBezTo>
                <a:cubicBezTo>
                  <a:pt x="1480292" y="182374"/>
                  <a:pt x="1403200" y="401642"/>
                  <a:pt x="1426453" y="523220"/>
                </a:cubicBezTo>
                <a:cubicBezTo>
                  <a:pt x="1226941" y="571943"/>
                  <a:pt x="1197947" y="521626"/>
                  <a:pt x="979498" y="523220"/>
                </a:cubicBezTo>
                <a:cubicBezTo>
                  <a:pt x="761050" y="524814"/>
                  <a:pt x="705939" y="501405"/>
                  <a:pt x="532542" y="523220"/>
                </a:cubicBezTo>
                <a:cubicBezTo>
                  <a:pt x="359145" y="545035"/>
                  <a:pt x="159724" y="469174"/>
                  <a:pt x="0" y="523220"/>
                </a:cubicBezTo>
                <a:cubicBezTo>
                  <a:pt x="-41484" y="341238"/>
                  <a:pt x="62016" y="172552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Create Package</a:t>
            </a:r>
            <a:endParaRPr sz="1100"/>
          </a:p>
        </p:txBody>
      </p:sp>
      <p:sp>
        <p:nvSpPr>
          <p:cNvPr id="358" name="Google Shape;358;p23"/>
          <p:cNvSpPr/>
          <p:nvPr/>
        </p:nvSpPr>
        <p:spPr>
          <a:xfrm>
            <a:off x="2422461" y="2042189"/>
            <a:ext cx="1155040" cy="392415"/>
          </a:xfrm>
          <a:custGeom>
            <a:rect b="b" l="l" r="r" t="t"/>
            <a:pathLst>
              <a:path extrusionOk="0" fill="none" h="523220" w="1540054">
                <a:moveTo>
                  <a:pt x="0" y="0"/>
                </a:moveTo>
                <a:cubicBezTo>
                  <a:pt x="210382" y="-59881"/>
                  <a:pt x="306126" y="51881"/>
                  <a:pt x="528752" y="0"/>
                </a:cubicBezTo>
                <a:cubicBezTo>
                  <a:pt x="751378" y="-51881"/>
                  <a:pt x="832367" y="6369"/>
                  <a:pt x="1057504" y="0"/>
                </a:cubicBezTo>
                <a:cubicBezTo>
                  <a:pt x="1282641" y="-6369"/>
                  <a:pt x="1429615" y="18627"/>
                  <a:pt x="1540054" y="0"/>
                </a:cubicBezTo>
                <a:cubicBezTo>
                  <a:pt x="1597695" y="116075"/>
                  <a:pt x="1488503" y="377783"/>
                  <a:pt x="1540054" y="523220"/>
                </a:cubicBezTo>
                <a:cubicBezTo>
                  <a:pt x="1383646" y="556024"/>
                  <a:pt x="1168746" y="498771"/>
                  <a:pt x="1011302" y="523220"/>
                </a:cubicBezTo>
                <a:cubicBezTo>
                  <a:pt x="853858" y="547669"/>
                  <a:pt x="602334" y="473970"/>
                  <a:pt x="482550" y="523220"/>
                </a:cubicBezTo>
                <a:cubicBezTo>
                  <a:pt x="362766" y="572470"/>
                  <a:pt x="110802" y="472944"/>
                  <a:pt x="0" y="523220"/>
                </a:cubicBezTo>
                <a:cubicBezTo>
                  <a:pt x="-54198" y="305597"/>
                  <a:pt x="50720" y="259173"/>
                  <a:pt x="0" y="0"/>
                </a:cubicBezTo>
                <a:close/>
              </a:path>
              <a:path extrusionOk="0" h="523220" w="1540054">
                <a:moveTo>
                  <a:pt x="0" y="0"/>
                </a:moveTo>
                <a:cubicBezTo>
                  <a:pt x="242094" y="-27853"/>
                  <a:pt x="416327" y="1836"/>
                  <a:pt x="528752" y="0"/>
                </a:cubicBezTo>
                <a:cubicBezTo>
                  <a:pt x="641177" y="-1836"/>
                  <a:pt x="852034" y="15109"/>
                  <a:pt x="1026703" y="0"/>
                </a:cubicBezTo>
                <a:cubicBezTo>
                  <a:pt x="1201372" y="-15109"/>
                  <a:pt x="1289167" y="2419"/>
                  <a:pt x="1540054" y="0"/>
                </a:cubicBezTo>
                <a:cubicBezTo>
                  <a:pt x="1558609" y="238724"/>
                  <a:pt x="1520492" y="363137"/>
                  <a:pt x="1540054" y="523220"/>
                </a:cubicBezTo>
                <a:cubicBezTo>
                  <a:pt x="1299247" y="538917"/>
                  <a:pt x="1259668" y="503147"/>
                  <a:pt x="1026703" y="523220"/>
                </a:cubicBezTo>
                <a:cubicBezTo>
                  <a:pt x="793738" y="543293"/>
                  <a:pt x="654742" y="496707"/>
                  <a:pt x="482550" y="523220"/>
                </a:cubicBezTo>
                <a:cubicBezTo>
                  <a:pt x="310358" y="549733"/>
                  <a:pt x="154757" y="482338"/>
                  <a:pt x="0" y="523220"/>
                </a:cubicBezTo>
                <a:cubicBezTo>
                  <a:pt x="-29139" y="371077"/>
                  <a:pt x="60942" y="139563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Create new Batch</a:t>
            </a:r>
            <a:endParaRPr sz="1100"/>
          </a:p>
        </p:txBody>
      </p:sp>
      <p:cxnSp>
        <p:nvCxnSpPr>
          <p:cNvPr id="359" name="Google Shape;359;p23"/>
          <p:cNvCxnSpPr>
            <a:stCxn id="358" idx="1"/>
            <a:endCxn id="355" idx="0"/>
          </p:cNvCxnSpPr>
          <p:nvPr/>
        </p:nvCxnSpPr>
        <p:spPr>
          <a:xfrm flipH="1">
            <a:off x="1067661" y="2238395"/>
            <a:ext cx="1354800" cy="831300"/>
          </a:xfrm>
          <a:prstGeom prst="curvedConnector2">
            <a:avLst/>
          </a:prstGeom>
          <a:noFill/>
          <a:ln cap="flat" cmpd="sng" w="76200">
            <a:solidFill>
              <a:srgbClr val="3E6EC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60" name="Google Shape;360;p23"/>
          <p:cNvCxnSpPr>
            <a:stCxn id="355" idx="2"/>
            <a:endCxn id="356" idx="1"/>
          </p:cNvCxnSpPr>
          <p:nvPr/>
        </p:nvCxnSpPr>
        <p:spPr>
          <a:xfrm>
            <a:off x="1067651" y="3462134"/>
            <a:ext cx="908700" cy="786300"/>
          </a:xfrm>
          <a:prstGeom prst="curvedConnector2">
            <a:avLst/>
          </a:prstGeom>
          <a:noFill/>
          <a:ln cap="flat" cmpd="sng" w="76200">
            <a:solidFill>
              <a:srgbClr val="3E6EC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61" name="Google Shape;361;p23"/>
          <p:cNvCxnSpPr>
            <a:stCxn id="356" idx="3"/>
            <a:endCxn id="357" idx="2"/>
          </p:cNvCxnSpPr>
          <p:nvPr/>
        </p:nvCxnSpPr>
        <p:spPr>
          <a:xfrm flipH="1" rot="10800000">
            <a:off x="3080684" y="3507254"/>
            <a:ext cx="849300" cy="741000"/>
          </a:xfrm>
          <a:prstGeom prst="curvedConnector2">
            <a:avLst/>
          </a:prstGeom>
          <a:noFill/>
          <a:ln cap="flat" cmpd="sng" w="76200">
            <a:solidFill>
              <a:srgbClr val="3E6EC2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362" name="Google Shape;362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35936" y="1856733"/>
            <a:ext cx="418390" cy="49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2723" y="2806776"/>
            <a:ext cx="448958" cy="4935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4" name="Google Shape;364;p23"/>
          <p:cNvCxnSpPr>
            <a:stCxn id="362" idx="1"/>
            <a:endCxn id="358" idx="3"/>
          </p:cNvCxnSpPr>
          <p:nvPr/>
        </p:nvCxnSpPr>
        <p:spPr>
          <a:xfrm flipH="1">
            <a:off x="3577436" y="2103495"/>
            <a:ext cx="1858500" cy="135000"/>
          </a:xfrm>
          <a:prstGeom prst="bentConnector3">
            <a:avLst>
              <a:gd fmla="val 49998" name="adj1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</p:cxnSp>
      <p:cxnSp>
        <p:nvCxnSpPr>
          <p:cNvPr id="365" name="Google Shape;365;p23"/>
          <p:cNvCxnSpPr>
            <a:stCxn id="357" idx="3"/>
            <a:endCxn id="363" idx="1"/>
          </p:cNvCxnSpPr>
          <p:nvPr/>
        </p:nvCxnSpPr>
        <p:spPr>
          <a:xfrm flipH="1" rot="10800000">
            <a:off x="4464723" y="3053538"/>
            <a:ext cx="498000" cy="257400"/>
          </a:xfrm>
          <a:prstGeom prst="bentConnector3">
            <a:avLst>
              <a:gd fmla="val 49995" name="adj1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</p:cxnSp>
      <p:pic>
        <p:nvPicPr>
          <p:cNvPr id="366" name="Google Shape;366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34559" y="3153764"/>
            <a:ext cx="418390" cy="4935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7" name="Google Shape;367;p23"/>
          <p:cNvCxnSpPr>
            <a:stCxn id="363" idx="2"/>
            <a:endCxn id="366" idx="1"/>
          </p:cNvCxnSpPr>
          <p:nvPr/>
        </p:nvCxnSpPr>
        <p:spPr>
          <a:xfrm flipH="1" rot="-5400000">
            <a:off x="5260852" y="3226650"/>
            <a:ext cx="100200" cy="247500"/>
          </a:xfrm>
          <a:prstGeom prst="bentConnector2">
            <a:avLst/>
          </a:prstGeom>
          <a:noFill/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342" name="Google Shape;342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5346820" y="4052046"/>
            <a:ext cx="591600" cy="591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8" name="Google Shape;368;p23"/>
          <p:cNvCxnSpPr>
            <a:stCxn id="341" idx="2"/>
            <a:endCxn id="362" idx="0"/>
          </p:cNvCxnSpPr>
          <p:nvPr/>
        </p:nvCxnSpPr>
        <p:spPr>
          <a:xfrm>
            <a:off x="5645131" y="1527439"/>
            <a:ext cx="0" cy="3294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</p:cxnSp>
      <p:cxnSp>
        <p:nvCxnSpPr>
          <p:cNvPr id="369" name="Google Shape;369;p23"/>
          <p:cNvCxnSpPr>
            <a:stCxn id="366" idx="2"/>
            <a:endCxn id="342" idx="0"/>
          </p:cNvCxnSpPr>
          <p:nvPr/>
        </p:nvCxnSpPr>
        <p:spPr>
          <a:xfrm flipH="1">
            <a:off x="5642554" y="3647288"/>
            <a:ext cx="1200" cy="4047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</p:cxnSp>
      <p:sp>
        <p:nvSpPr>
          <p:cNvPr id="370" name="Google Shape;370;p23"/>
          <p:cNvSpPr txBox="1"/>
          <p:nvPr/>
        </p:nvSpPr>
        <p:spPr>
          <a:xfrm>
            <a:off x="5841790" y="3286125"/>
            <a:ext cx="2166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1100"/>
          </a:p>
        </p:txBody>
      </p:sp>
      <p:sp>
        <p:nvSpPr>
          <p:cNvPr id="371" name="Google Shape;371;p23"/>
          <p:cNvSpPr txBox="1"/>
          <p:nvPr/>
        </p:nvSpPr>
        <p:spPr>
          <a:xfrm>
            <a:off x="-40474" y="2350250"/>
            <a:ext cx="9669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Provenance</a:t>
            </a:r>
            <a:endParaRPr sz="1100"/>
          </a:p>
        </p:txBody>
      </p:sp>
      <p:cxnSp>
        <p:nvCxnSpPr>
          <p:cNvPr id="372" name="Google Shape;372;p23"/>
          <p:cNvCxnSpPr>
            <a:stCxn id="371" idx="2"/>
          </p:cNvCxnSpPr>
          <p:nvPr/>
        </p:nvCxnSpPr>
        <p:spPr>
          <a:xfrm>
            <a:off x="442976" y="2588750"/>
            <a:ext cx="479700" cy="440700"/>
          </a:xfrm>
          <a:prstGeom prst="straightConnector1">
            <a:avLst/>
          </a:prstGeom>
          <a:noFill/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46" name="Google Shape;346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7255248" y="985717"/>
            <a:ext cx="591600" cy="59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23"/>
          <p:cNvSpPr txBox="1"/>
          <p:nvPr/>
        </p:nvSpPr>
        <p:spPr>
          <a:xfrm>
            <a:off x="7331899" y="125025"/>
            <a:ext cx="13548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Museum Images</a:t>
            </a:r>
            <a:endParaRPr sz="1100"/>
          </a:p>
        </p:txBody>
      </p:sp>
      <p:sp>
        <p:nvSpPr>
          <p:cNvPr id="374" name="Google Shape;374;p23"/>
          <p:cNvSpPr txBox="1"/>
          <p:nvPr/>
        </p:nvSpPr>
        <p:spPr>
          <a:xfrm>
            <a:off x="7851422" y="1187525"/>
            <a:ext cx="16884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Object Detection/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Bounding Box</a:t>
            </a:r>
            <a:endParaRPr sz="1100"/>
          </a:p>
        </p:txBody>
      </p:sp>
      <p:pic>
        <p:nvPicPr>
          <p:cNvPr id="345" name="Google Shape;345;p2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409822" y="343072"/>
            <a:ext cx="297000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2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44426" y="3331130"/>
            <a:ext cx="352916" cy="395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2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372486" y="1771277"/>
            <a:ext cx="352916" cy="371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2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124644" y="348775"/>
            <a:ext cx="324000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2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764364" y="341357"/>
            <a:ext cx="324000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7253647" y="2436387"/>
            <a:ext cx="591600" cy="59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23"/>
          <p:cNvSpPr txBox="1"/>
          <p:nvPr/>
        </p:nvSpPr>
        <p:spPr>
          <a:xfrm>
            <a:off x="7849824" y="2638200"/>
            <a:ext cx="11505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Segmentation</a:t>
            </a:r>
            <a:endParaRPr sz="1100"/>
          </a:p>
        </p:txBody>
      </p:sp>
      <p:pic>
        <p:nvPicPr>
          <p:cNvPr id="350" name="Google Shape;350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7258229" y="3868197"/>
            <a:ext cx="591600" cy="59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23"/>
          <p:cNvSpPr txBox="1"/>
          <p:nvPr/>
        </p:nvSpPr>
        <p:spPr>
          <a:xfrm>
            <a:off x="7843773" y="4048575"/>
            <a:ext cx="10698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Landmarking</a:t>
            </a:r>
            <a:endParaRPr sz="1100"/>
          </a:p>
        </p:txBody>
      </p:sp>
      <p:pic>
        <p:nvPicPr>
          <p:cNvPr id="381" name="Google Shape;381;p2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409822" y="1806391"/>
            <a:ext cx="297000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2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781191" y="1829168"/>
            <a:ext cx="324000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2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600939" y="1327637"/>
            <a:ext cx="324000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2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409822" y="3204985"/>
            <a:ext cx="297000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2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781191" y="3227762"/>
            <a:ext cx="324000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2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600939" y="2726231"/>
            <a:ext cx="324000" cy="37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7" name="Google Shape;387;p23"/>
          <p:cNvCxnSpPr>
            <a:stCxn id="355" idx="3"/>
            <a:endCxn id="366" idx="0"/>
          </p:cNvCxnSpPr>
          <p:nvPr/>
        </p:nvCxnSpPr>
        <p:spPr>
          <a:xfrm flipH="1" rot="10800000">
            <a:off x="1642654" y="3153764"/>
            <a:ext cx="4001100" cy="112200"/>
          </a:xfrm>
          <a:prstGeom prst="bentConnector4">
            <a:avLst>
              <a:gd fmla="val 5248" name="adj1"/>
              <a:gd fmla="val 582070" name="adj2"/>
            </a:avLst>
          </a:prstGeom>
          <a:noFill/>
          <a:ln cap="flat" cmpd="sng" w="38100">
            <a:solidFill>
              <a:schemeClr val="accent2"/>
            </a:solidFill>
            <a:prstDash val="dash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</p:cxnSp>
      <p:sp>
        <p:nvSpPr>
          <p:cNvPr id="388" name="Google Shape;388;p23"/>
          <p:cNvSpPr txBox="1"/>
          <p:nvPr/>
        </p:nvSpPr>
        <p:spPr>
          <a:xfrm rot="-5400000">
            <a:off x="6034262" y="2523893"/>
            <a:ext cx="19899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Landmarking Pipeline</a:t>
            </a:r>
            <a:endParaRPr sz="1100"/>
          </a:p>
        </p:txBody>
      </p:sp>
      <p:pic>
        <p:nvPicPr>
          <p:cNvPr id="389" name="Google Shape;389;p2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409822" y="4633196"/>
            <a:ext cx="297000" cy="37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0" name="Google Shape;390;p23"/>
          <p:cNvCxnSpPr>
            <a:stCxn id="350" idx="2"/>
            <a:endCxn id="389" idx="0"/>
          </p:cNvCxnSpPr>
          <p:nvPr/>
        </p:nvCxnSpPr>
        <p:spPr>
          <a:xfrm>
            <a:off x="7554029" y="4459797"/>
            <a:ext cx="4200" cy="1734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</p:cxnSp>
      <p:pic>
        <p:nvPicPr>
          <p:cNvPr id="391" name="Google Shape;391;p2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781733" y="4613144"/>
            <a:ext cx="324000" cy="37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4"/>
          <p:cNvSpPr txBox="1"/>
          <p:nvPr/>
        </p:nvSpPr>
        <p:spPr>
          <a:xfrm>
            <a:off x="311760" y="189720"/>
            <a:ext cx="8518800" cy="62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/>
              <a:t>FishAIR data download-process-upload workflow</a:t>
            </a:r>
            <a:endParaRPr sz="2600"/>
          </a:p>
        </p:txBody>
      </p:sp>
      <p:pic>
        <p:nvPicPr>
          <p:cNvPr id="397" name="Google Shape;39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2560800">
            <a:off x="5722200" y="1292760"/>
            <a:ext cx="1029600" cy="685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29400" y="2599200"/>
            <a:ext cx="1132920" cy="757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49000" y="1964160"/>
            <a:ext cx="1050840" cy="31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05720" y="2167200"/>
            <a:ext cx="1050120" cy="308160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24"/>
          <p:cNvSpPr/>
          <p:nvPr/>
        </p:nvSpPr>
        <p:spPr>
          <a:xfrm>
            <a:off x="637200" y="3768480"/>
            <a:ext cx="15999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83B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5983B0"/>
                </a:solidFill>
                <a:latin typeface="Arial"/>
                <a:ea typeface="Arial"/>
                <a:cs typeface="Arial"/>
                <a:sym typeface="Arial"/>
              </a:rPr>
              <a:t>www.fishair.org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2" name="Google Shape;402;p24"/>
          <p:cNvGrpSpPr/>
          <p:nvPr/>
        </p:nvGrpSpPr>
        <p:grpSpPr>
          <a:xfrm>
            <a:off x="192600" y="1284120"/>
            <a:ext cx="2514240" cy="544320"/>
            <a:chOff x="192600" y="1284120"/>
            <a:chExt cx="2514240" cy="544320"/>
          </a:xfrm>
        </p:grpSpPr>
        <p:sp>
          <p:nvSpPr>
            <p:cNvPr id="403" name="Google Shape;403;p24"/>
            <p:cNvSpPr/>
            <p:nvPr/>
          </p:nvSpPr>
          <p:spPr>
            <a:xfrm>
              <a:off x="588600" y="1284120"/>
              <a:ext cx="1612500" cy="51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150" lIns="128150" spcFirstLastPara="1" rIns="128150" wrap="square" tIns="83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Download metadata with API</a:t>
              </a:r>
              <a:endParaRPr b="0" i="0" sz="12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4"/>
            <p:cNvSpPr/>
            <p:nvPr/>
          </p:nvSpPr>
          <p:spPr>
            <a:xfrm>
              <a:off x="192600" y="1284120"/>
              <a:ext cx="2514240" cy="544320"/>
            </a:xfrm>
            <a:custGeom>
              <a:rect b="b" l="l" r="r" t="t"/>
              <a:pathLst>
                <a:path extrusionOk="0" h="21600" w="21600">
                  <a:moveTo>
                    <a:pt x="5400" y="0"/>
                  </a:moveTo>
                  <a:lnTo>
                    <a:pt x="21600" y="0"/>
                  </a:lnTo>
                  <a:lnTo>
                    <a:pt x="162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cap="flat" cmpd="sng" w="38150">
              <a:solidFill>
                <a:srgbClr val="3465A4"/>
              </a:solidFill>
              <a:prstDash val="solid"/>
              <a:round/>
              <a:headEnd len="sm" w="sm" type="none"/>
              <a:tailEnd len="sm" w="sm" type="none"/>
            </a:ln>
          </p:spPr>
        </p:sp>
      </p:grpSp>
      <p:sp>
        <p:nvSpPr>
          <p:cNvPr id="405" name="Google Shape;405;p24"/>
          <p:cNvSpPr/>
          <p:nvPr/>
        </p:nvSpPr>
        <p:spPr>
          <a:xfrm>
            <a:off x="2925360" y="1035000"/>
            <a:ext cx="2971200" cy="9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150" lIns="128150" spcFirstLastPara="1" rIns="128150" wrap="square" tIns="83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Download images using </a:t>
            </a:r>
            <a:r>
              <a:rPr b="0" i="1" lang="en" sz="1200" u="none" cap="none" strike="noStrike">
                <a:solidFill>
                  <a:srgbClr val="C9211E"/>
                </a:solidFill>
                <a:latin typeface="Arial"/>
                <a:ea typeface="Arial"/>
                <a:cs typeface="Arial"/>
                <a:sym typeface="Arial"/>
              </a:rPr>
              <a:t>multimedia.csv</a:t>
            </a:r>
            <a:r>
              <a:rPr b="1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file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24"/>
          <p:cNvSpPr/>
          <p:nvPr/>
        </p:nvSpPr>
        <p:spPr>
          <a:xfrm>
            <a:off x="2783400" y="1227600"/>
            <a:ext cx="2946240" cy="685422"/>
          </a:xfrm>
          <a:custGeom>
            <a:rect b="b" l="l" r="r" t="t"/>
            <a:pathLst>
              <a:path extrusionOk="0" h="21600" w="21600">
                <a:moveTo>
                  <a:pt x="5400" y="0"/>
                </a:moveTo>
                <a:lnTo>
                  <a:pt x="21600" y="0"/>
                </a:lnTo>
                <a:lnTo>
                  <a:pt x="16200" y="21600"/>
                </a:lnTo>
                <a:lnTo>
                  <a:pt x="0" y="21600"/>
                </a:lnTo>
                <a:close/>
              </a:path>
            </a:pathLst>
          </a:custGeom>
          <a:noFill/>
          <a:ln cap="flat" cmpd="sng" w="38150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</p:sp>
      <p:grpSp>
        <p:nvGrpSpPr>
          <p:cNvPr id="407" name="Google Shape;407;p24"/>
          <p:cNvGrpSpPr/>
          <p:nvPr/>
        </p:nvGrpSpPr>
        <p:grpSpPr>
          <a:xfrm>
            <a:off x="2688000" y="2135160"/>
            <a:ext cx="3030900" cy="956400"/>
            <a:chOff x="2840400" y="2135160"/>
            <a:chExt cx="3030900" cy="956400"/>
          </a:xfrm>
        </p:grpSpPr>
        <p:sp>
          <p:nvSpPr>
            <p:cNvPr id="408" name="Google Shape;408;p24"/>
            <p:cNvSpPr/>
            <p:nvPr/>
          </p:nvSpPr>
          <p:spPr>
            <a:xfrm>
              <a:off x="2840400" y="2135160"/>
              <a:ext cx="2971200" cy="95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150" lIns="128150" spcFirstLastPara="1" rIns="128150" wrap="square" tIns="83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Process downloaded images</a:t>
              </a:r>
              <a:endParaRPr b="0" i="0" sz="12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4"/>
            <p:cNvSpPr/>
            <p:nvPr/>
          </p:nvSpPr>
          <p:spPr>
            <a:xfrm>
              <a:off x="2948400" y="2358000"/>
              <a:ext cx="2922900" cy="685500"/>
            </a:xfrm>
            <a:prstGeom prst="rect">
              <a:avLst/>
            </a:prstGeom>
            <a:noFill/>
            <a:ln cap="flat" cmpd="sng" w="38150">
              <a:solidFill>
                <a:srgbClr val="3465A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0" name="Google Shape;410;p24"/>
          <p:cNvGrpSpPr/>
          <p:nvPr/>
        </p:nvGrpSpPr>
        <p:grpSpPr>
          <a:xfrm>
            <a:off x="2783400" y="3330000"/>
            <a:ext cx="2971200" cy="685500"/>
            <a:chOff x="2935800" y="3330000"/>
            <a:chExt cx="2971200" cy="685500"/>
          </a:xfrm>
        </p:grpSpPr>
        <p:sp>
          <p:nvSpPr>
            <p:cNvPr id="411" name="Google Shape;411;p24"/>
            <p:cNvSpPr/>
            <p:nvPr/>
          </p:nvSpPr>
          <p:spPr>
            <a:xfrm>
              <a:off x="2935800" y="3416400"/>
              <a:ext cx="2971200" cy="45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150" lIns="128150" spcFirstLastPara="1" rIns="128150" wrap="square" tIns="83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Create a new batch on FishAir</a:t>
              </a:r>
              <a:endParaRPr b="0" i="0" sz="12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4"/>
            <p:cNvSpPr/>
            <p:nvPr/>
          </p:nvSpPr>
          <p:spPr>
            <a:xfrm>
              <a:off x="2948400" y="3330000"/>
              <a:ext cx="2922900" cy="685500"/>
            </a:xfrm>
            <a:prstGeom prst="rect">
              <a:avLst/>
            </a:prstGeom>
            <a:noFill/>
            <a:ln cap="flat" cmpd="sng" w="38150">
              <a:solidFill>
                <a:srgbClr val="3465A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3" name="Google Shape;413;p24"/>
          <p:cNvSpPr/>
          <p:nvPr/>
        </p:nvSpPr>
        <p:spPr>
          <a:xfrm>
            <a:off x="6103800" y="1929240"/>
            <a:ext cx="2946240" cy="1529658"/>
          </a:xfrm>
          <a:custGeom>
            <a:rect b="b" l="l" r="r" t="t"/>
            <a:pathLst>
              <a:path extrusionOk="0" h="21600" w="21600">
                <a:moveTo>
                  <a:pt x="5400" y="0"/>
                </a:moveTo>
                <a:lnTo>
                  <a:pt x="21600" y="0"/>
                </a:lnTo>
                <a:lnTo>
                  <a:pt x="16200" y="21600"/>
                </a:lnTo>
                <a:lnTo>
                  <a:pt x="0" y="21600"/>
                </a:lnTo>
                <a:close/>
              </a:path>
            </a:pathLst>
          </a:custGeom>
          <a:noFill/>
          <a:ln cap="flat" cmpd="sng" w="38150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</p:sp>
      <p:pic>
        <p:nvPicPr>
          <p:cNvPr id="414" name="Google Shape;414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174800" y="2385720"/>
            <a:ext cx="1270440" cy="3103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5" name="Google Shape;415;p24"/>
          <p:cNvCxnSpPr/>
          <p:nvPr/>
        </p:nvCxnSpPr>
        <p:spPr>
          <a:xfrm flipH="1">
            <a:off x="5795340" y="3459240"/>
            <a:ext cx="1337100" cy="213600"/>
          </a:xfrm>
          <a:prstGeom prst="bentConnector3">
            <a:avLst>
              <a:gd fmla="val 49998" name="adj1"/>
            </a:avLst>
          </a:prstGeom>
          <a:noFill/>
          <a:ln cap="flat" cmpd="sng" w="38150">
            <a:solidFill>
              <a:srgbClr val="3465A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16" name="Google Shape;416;p24"/>
          <p:cNvSpPr/>
          <p:nvPr/>
        </p:nvSpPr>
        <p:spPr>
          <a:xfrm flipH="1" rot="10800000">
            <a:off x="2392925" y="1550103"/>
            <a:ext cx="683154" cy="64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38150">
            <a:solidFill>
              <a:srgbClr val="3465A4"/>
            </a:solidFill>
            <a:prstDash val="solid"/>
            <a:round/>
            <a:headEnd len="sm" w="sm" type="none"/>
            <a:tailEnd len="med" w="med" type="triangle"/>
          </a:ln>
        </p:spPr>
      </p:sp>
      <p:sp>
        <p:nvSpPr>
          <p:cNvPr id="417" name="Google Shape;417;p24"/>
          <p:cNvSpPr/>
          <p:nvPr/>
        </p:nvSpPr>
        <p:spPr>
          <a:xfrm>
            <a:off x="4180680" y="1913400"/>
            <a:ext cx="702" cy="44458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38150">
            <a:solidFill>
              <a:srgbClr val="3465A4"/>
            </a:solidFill>
            <a:prstDash val="solid"/>
            <a:round/>
            <a:headEnd len="sm" w="sm" type="none"/>
            <a:tailEnd len="med" w="med" type="triangle"/>
          </a:ln>
        </p:spPr>
      </p:sp>
      <p:pic>
        <p:nvPicPr>
          <p:cNvPr id="418" name="Google Shape;418;p2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59320" y="2514600"/>
            <a:ext cx="1185119" cy="1190520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24"/>
          <p:cNvSpPr/>
          <p:nvPr/>
        </p:nvSpPr>
        <p:spPr>
          <a:xfrm rot="10800000">
            <a:off x="1449378" y="1828080"/>
            <a:ext cx="1782" cy="685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38150">
            <a:solidFill>
              <a:srgbClr val="3465A4"/>
            </a:solidFill>
            <a:prstDash val="solid"/>
            <a:round/>
            <a:headEnd len="sm" w="sm" type="none"/>
            <a:tailEnd len="med" w="med" type="triangle"/>
          </a:ln>
        </p:spPr>
      </p:sp>
      <p:sp>
        <p:nvSpPr>
          <p:cNvPr id="420" name="Google Shape;420;p24"/>
          <p:cNvSpPr/>
          <p:nvPr/>
        </p:nvSpPr>
        <p:spPr>
          <a:xfrm flipH="1" rot="10800000">
            <a:off x="5795400" y="2694240"/>
            <a:ext cx="600480" cy="64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38150">
            <a:solidFill>
              <a:srgbClr val="3465A4"/>
            </a:solidFill>
            <a:prstDash val="solid"/>
            <a:round/>
            <a:headEnd len="sm" w="sm" type="none"/>
            <a:tailEnd len="med" w="med" type="triangle"/>
          </a:ln>
        </p:spPr>
      </p:sp>
      <p:grpSp>
        <p:nvGrpSpPr>
          <p:cNvPr id="421" name="Google Shape;421;p24"/>
          <p:cNvGrpSpPr/>
          <p:nvPr/>
        </p:nvGrpSpPr>
        <p:grpSpPr>
          <a:xfrm>
            <a:off x="2651760" y="4325040"/>
            <a:ext cx="3066840" cy="741000"/>
            <a:chOff x="2880360" y="4325040"/>
            <a:chExt cx="3066840" cy="741000"/>
          </a:xfrm>
        </p:grpSpPr>
        <p:sp>
          <p:nvSpPr>
            <p:cNvPr id="422" name="Google Shape;422;p24"/>
            <p:cNvSpPr/>
            <p:nvPr/>
          </p:nvSpPr>
          <p:spPr>
            <a:xfrm>
              <a:off x="2880360" y="4380840"/>
              <a:ext cx="2971200" cy="6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150" lIns="128150" spcFirstLastPara="1" rIns="128150" wrap="square" tIns="83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Upload new images  </a:t>
              </a:r>
              <a:endParaRPr b="0" i="0" sz="12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and metadata to FishAIR</a:t>
              </a:r>
              <a:endParaRPr b="0" i="0" sz="12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4"/>
            <p:cNvSpPr/>
            <p:nvPr/>
          </p:nvSpPr>
          <p:spPr>
            <a:xfrm>
              <a:off x="3000960" y="4325040"/>
              <a:ext cx="2946240" cy="685422"/>
            </a:xfrm>
            <a:custGeom>
              <a:rect b="b" l="l" r="r" t="t"/>
              <a:pathLst>
                <a:path extrusionOk="0" h="21600" w="21600">
                  <a:moveTo>
                    <a:pt x="5400" y="0"/>
                  </a:moveTo>
                  <a:lnTo>
                    <a:pt x="21600" y="0"/>
                  </a:lnTo>
                  <a:lnTo>
                    <a:pt x="162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cap="flat" cmpd="sng" w="38150">
              <a:solidFill>
                <a:srgbClr val="3465A4"/>
              </a:solidFill>
              <a:prstDash val="solid"/>
              <a:round/>
              <a:headEnd len="sm" w="sm" type="none"/>
              <a:tailEnd len="sm" w="sm" type="none"/>
            </a:ln>
          </p:spPr>
        </p:sp>
      </p:grpSp>
      <p:cxnSp>
        <p:nvCxnSpPr>
          <p:cNvPr id="424" name="Google Shape;424;p24"/>
          <p:cNvCxnSpPr>
            <a:endCxn id="401" idx="2"/>
          </p:cNvCxnSpPr>
          <p:nvPr/>
        </p:nvCxnSpPr>
        <p:spPr>
          <a:xfrm rot="10800000">
            <a:off x="1437150" y="4114380"/>
            <a:ext cx="1700400" cy="564000"/>
          </a:xfrm>
          <a:prstGeom prst="bentConnector2">
            <a:avLst/>
          </a:prstGeom>
          <a:noFill/>
          <a:ln cap="flat" cmpd="sng" w="38150">
            <a:solidFill>
              <a:srgbClr val="3465A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25" name="Google Shape;425;p24"/>
          <p:cNvSpPr/>
          <p:nvPr/>
        </p:nvSpPr>
        <p:spPr>
          <a:xfrm flipH="1">
            <a:off x="4184640" y="4015800"/>
            <a:ext cx="7560" cy="30925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38150">
            <a:solidFill>
              <a:srgbClr val="3465A4"/>
            </a:solidFill>
            <a:prstDash val="solid"/>
            <a:round/>
            <a:headEnd len="sm" w="sm" type="none"/>
            <a:tailEnd len="med" w="med" type="triangle"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Google Shape;43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541800"/>
            <a:ext cx="8915400" cy="4457881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25"/>
          <p:cNvSpPr/>
          <p:nvPr/>
        </p:nvSpPr>
        <p:spPr>
          <a:xfrm>
            <a:off x="3429000" y="111240"/>
            <a:ext cx="20571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83B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5983B0"/>
                </a:solidFill>
                <a:latin typeface="Arial"/>
                <a:ea typeface="Arial"/>
                <a:cs typeface="Arial"/>
                <a:sym typeface="Arial"/>
              </a:rPr>
              <a:t>www.fishair.org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2" name="Google Shape;432;p25"/>
          <p:cNvGrpSpPr/>
          <p:nvPr/>
        </p:nvGrpSpPr>
        <p:grpSpPr>
          <a:xfrm>
            <a:off x="6400800" y="141120"/>
            <a:ext cx="2514240" cy="544320"/>
            <a:chOff x="6400800" y="141120"/>
            <a:chExt cx="2514240" cy="544320"/>
          </a:xfrm>
        </p:grpSpPr>
        <p:sp>
          <p:nvSpPr>
            <p:cNvPr id="433" name="Google Shape;433;p25"/>
            <p:cNvSpPr/>
            <p:nvPr/>
          </p:nvSpPr>
          <p:spPr>
            <a:xfrm>
              <a:off x="6796800" y="141120"/>
              <a:ext cx="1612500" cy="51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150" lIns="128150" spcFirstLastPara="1" rIns="128150" wrap="square" tIns="83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Download metadata with API</a:t>
              </a:r>
              <a:endParaRPr b="0" i="0" sz="12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5"/>
            <p:cNvSpPr/>
            <p:nvPr/>
          </p:nvSpPr>
          <p:spPr>
            <a:xfrm>
              <a:off x="6400800" y="141120"/>
              <a:ext cx="2514240" cy="544320"/>
            </a:xfrm>
            <a:custGeom>
              <a:rect b="b" l="l" r="r" t="t"/>
              <a:pathLst>
                <a:path extrusionOk="0" h="21600" w="21600">
                  <a:moveTo>
                    <a:pt x="5400" y="0"/>
                  </a:moveTo>
                  <a:lnTo>
                    <a:pt x="21600" y="0"/>
                  </a:lnTo>
                  <a:lnTo>
                    <a:pt x="162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cap="flat" cmpd="sng" w="38150">
              <a:solidFill>
                <a:srgbClr val="3465A4"/>
              </a:solidFill>
              <a:prstDash val="solid"/>
              <a:round/>
              <a:headEnd len="sm" w="sm" type="none"/>
              <a:tailEnd len="sm" w="sm" type="none"/>
            </a:ln>
          </p:spPr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Google Shape;43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125" y="743025"/>
            <a:ext cx="8014283" cy="4400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0" name="Google Shape;440;p26"/>
          <p:cNvGrpSpPr/>
          <p:nvPr/>
        </p:nvGrpSpPr>
        <p:grpSpPr>
          <a:xfrm>
            <a:off x="6400800" y="141120"/>
            <a:ext cx="2514240" cy="544320"/>
            <a:chOff x="6400800" y="141120"/>
            <a:chExt cx="2514240" cy="544320"/>
          </a:xfrm>
        </p:grpSpPr>
        <p:sp>
          <p:nvSpPr>
            <p:cNvPr id="441" name="Google Shape;441;p26"/>
            <p:cNvSpPr/>
            <p:nvPr/>
          </p:nvSpPr>
          <p:spPr>
            <a:xfrm>
              <a:off x="6796800" y="141120"/>
              <a:ext cx="1612500" cy="51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150" lIns="128150" spcFirstLastPara="1" rIns="128150" wrap="square" tIns="83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Download metadata with API</a:t>
              </a:r>
              <a:endParaRPr b="0" i="0" sz="12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6"/>
            <p:cNvSpPr/>
            <p:nvPr/>
          </p:nvSpPr>
          <p:spPr>
            <a:xfrm>
              <a:off x="6400800" y="141120"/>
              <a:ext cx="2514240" cy="544320"/>
            </a:xfrm>
            <a:custGeom>
              <a:rect b="b" l="l" r="r" t="t"/>
              <a:pathLst>
                <a:path extrusionOk="0" h="21600" w="21600">
                  <a:moveTo>
                    <a:pt x="5400" y="0"/>
                  </a:moveTo>
                  <a:lnTo>
                    <a:pt x="21600" y="0"/>
                  </a:lnTo>
                  <a:lnTo>
                    <a:pt x="162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cap="flat" cmpd="sng" w="38150">
              <a:solidFill>
                <a:srgbClr val="3465A4"/>
              </a:solidFill>
              <a:prstDash val="solid"/>
              <a:round/>
              <a:headEnd len="sm" w="sm" type="none"/>
              <a:tailEnd len="sm" w="sm" type="none"/>
            </a:ln>
          </p:spPr>
        </p:sp>
      </p:grpSp>
      <p:pic>
        <p:nvPicPr>
          <p:cNvPr id="443" name="Google Shape;443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22025" y="2911276"/>
            <a:ext cx="3536799" cy="1785975"/>
          </a:xfrm>
          <a:prstGeom prst="rect">
            <a:avLst/>
          </a:prstGeom>
          <a:noFill/>
          <a:ln>
            <a:noFill/>
          </a:ln>
          <a:effectLst>
            <a:outerShdw rotWithShape="0" algn="bl" dir="7380000" dist="76200">
              <a:srgbClr val="3E6EC2"/>
            </a:outerShdw>
          </a:effectLst>
        </p:spPr>
      </p:pic>
      <p:sp>
        <p:nvSpPr>
          <p:cNvPr id="444" name="Google Shape;444;p26"/>
          <p:cNvSpPr txBox="1"/>
          <p:nvPr/>
        </p:nvSpPr>
        <p:spPr>
          <a:xfrm>
            <a:off x="5995975" y="2571750"/>
            <a:ext cx="17886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Archive file contents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7"/>
          <p:cNvSpPr/>
          <p:nvPr/>
        </p:nvSpPr>
        <p:spPr>
          <a:xfrm>
            <a:off x="156850" y="1006025"/>
            <a:ext cx="8822700" cy="36420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Calibri"/>
              <a:buNone/>
            </a:pPr>
            <a:r>
              <a:rPr b="0" i="0" lang="en" sz="1800" u="none" cap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Calibri"/>
              <a:buNone/>
            </a:pPr>
            <a:r>
              <a:rPr b="0" i="0" lang="en" sz="1800" u="none" cap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Usage: </a:t>
            </a:r>
            <a:r>
              <a:rPr b="1" i="0" lang="en" sz="1500" u="none" cap="none" strike="noStrike">
                <a:solidFill>
                  <a:srgbClr val="212121"/>
                </a:solidFill>
                <a:latin typeface="Courier New"/>
                <a:ea typeface="Courier New"/>
                <a:cs typeface="Courier New"/>
                <a:sym typeface="Courier New"/>
              </a:rPr>
              <a:t>./image_download.sh -s FILTERINGFIELD -v KEYWORD -g GROUPINGFIELD</a:t>
            </a:r>
            <a:endParaRPr b="1" i="0" sz="1500" u="none" cap="none" strike="noStrike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2121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Calibri"/>
              <a:buNone/>
            </a:pPr>
            <a:r>
              <a:rPr b="0" i="0" lang="en" sz="1800" u="none" cap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Parameters:	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Calibri"/>
              <a:buNone/>
            </a:pPr>
            <a:r>
              <a:rPr b="0" i="1" lang="en" sz="1800" u="none" cap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-h </a:t>
            </a:r>
            <a:r>
              <a:rPr b="0" i="0" lang="en" sz="1800" u="none" cap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 Shows this help 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Calibri"/>
              <a:buNone/>
            </a:pPr>
            <a:r>
              <a:rPr b="0" i="1" lang="en" sz="1800" u="none" cap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-s</a:t>
            </a:r>
            <a:r>
              <a:rPr b="0" i="0" lang="en" sz="1800" u="none" cap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 name of the FILTERINGFIELD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Calibri"/>
              <a:buNone/>
            </a:pPr>
            <a:r>
              <a:rPr b="0" i="1" lang="en" sz="1800" u="none" cap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-v</a:t>
            </a:r>
            <a:r>
              <a:rPr b="0" i="0" lang="en" sz="1800" u="none" cap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 keyword for your filtering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Calibri"/>
              <a:buNone/>
            </a:pPr>
            <a:r>
              <a:rPr b="0" i="1" lang="en" sz="1800" u="none" cap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-g</a:t>
            </a:r>
            <a:r>
              <a:rPr b="0" i="0" lang="en" sz="1800" u="none" cap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 grouping parameter. Can be grouped by GROUPINGFIELD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Calibri"/>
              <a:buNone/>
            </a:pPr>
            <a:r>
              <a:rPr b="0" i="0" lang="en" sz="1800" u="none" cap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	Example: </a:t>
            </a:r>
            <a:r>
              <a:rPr b="1" i="0" lang="en" sz="1500" u="none" cap="none" strike="noStrike">
                <a:solidFill>
                  <a:srgbClr val="212121"/>
                </a:solidFill>
                <a:latin typeface="Courier New"/>
                <a:ea typeface="Courier New"/>
                <a:cs typeface="Courier New"/>
                <a:sym typeface="Courier New"/>
              </a:rPr>
              <a:t>./image_download.sh -s "genus" -v "Esox" -g scientificName</a:t>
            </a:r>
            <a:endParaRPr b="1" i="0" sz="1500" u="none" cap="none" strike="noStrike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Calibri"/>
              <a:buNone/>
            </a:pPr>
            <a:r>
              <a:rPr b="0" i="0" lang="en" sz="1800" u="none" cap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	Example: </a:t>
            </a:r>
            <a:r>
              <a:rPr b="1" i="0" lang="en" sz="1500" u="none" cap="none" strike="noStrike">
                <a:solidFill>
                  <a:srgbClr val="212121"/>
                </a:solidFill>
                <a:latin typeface="Courier New"/>
                <a:ea typeface="Courier New"/>
                <a:cs typeface="Courier New"/>
                <a:sym typeface="Courier New"/>
              </a:rPr>
              <a:t>./image_download.sh -s "genus" -v "Esox"</a:t>
            </a:r>
            <a:r>
              <a:rPr b="0" i="0" lang="en" sz="15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Calibri"/>
              <a:buNone/>
            </a:pPr>
            <a:r>
              <a:rPr b="0" i="0" lang="en" sz="1800" u="none" cap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	or to download all: </a:t>
            </a:r>
            <a:r>
              <a:rPr b="1" i="0" lang="en" sz="1500" u="none" cap="none" strike="noStrike">
                <a:solidFill>
                  <a:srgbClr val="212121"/>
                </a:solidFill>
                <a:latin typeface="Courier New"/>
                <a:ea typeface="Courier New"/>
                <a:cs typeface="Courier New"/>
                <a:sym typeface="Courier New"/>
              </a:rPr>
              <a:t>./image_download.sh</a:t>
            </a:r>
            <a:endParaRPr b="1" i="0" sz="1800" u="none" cap="none" strike="noStrike"/>
          </a:p>
        </p:txBody>
      </p:sp>
      <p:grpSp>
        <p:nvGrpSpPr>
          <p:cNvPr id="450" name="Google Shape;450;p27"/>
          <p:cNvGrpSpPr/>
          <p:nvPr/>
        </p:nvGrpSpPr>
        <p:grpSpPr>
          <a:xfrm>
            <a:off x="6030240" y="-59040"/>
            <a:ext cx="3113160" cy="973200"/>
            <a:chOff x="86640" y="-59040"/>
            <a:chExt cx="3113160" cy="973200"/>
          </a:xfrm>
        </p:grpSpPr>
        <p:sp>
          <p:nvSpPr>
            <p:cNvPr id="451" name="Google Shape;451;p27"/>
            <p:cNvSpPr/>
            <p:nvPr/>
          </p:nvSpPr>
          <p:spPr>
            <a:xfrm>
              <a:off x="228600" y="-59040"/>
              <a:ext cx="2971200" cy="97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150" lIns="128150" spcFirstLastPara="1" rIns="128150" wrap="square" tIns="83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Download images using </a:t>
              </a:r>
              <a:r>
                <a:rPr b="0" i="1" lang="en" sz="1200" u="none" cap="none" strike="noStrike">
                  <a:solidFill>
                    <a:srgbClr val="C9211E"/>
                  </a:solidFill>
                  <a:latin typeface="Arial"/>
                  <a:ea typeface="Arial"/>
                  <a:cs typeface="Arial"/>
                  <a:sym typeface="Arial"/>
                </a:rPr>
                <a:t>multimedia.csv</a:t>
              </a:r>
              <a:r>
                <a:rPr b="1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file</a:t>
              </a:r>
              <a:endParaRPr b="0" i="0" sz="12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7"/>
            <p:cNvSpPr/>
            <p:nvPr/>
          </p:nvSpPr>
          <p:spPr>
            <a:xfrm>
              <a:off x="86640" y="133560"/>
              <a:ext cx="2946240" cy="685422"/>
            </a:xfrm>
            <a:custGeom>
              <a:rect b="b" l="l" r="r" t="t"/>
              <a:pathLst>
                <a:path extrusionOk="0" h="21600" w="21600">
                  <a:moveTo>
                    <a:pt x="5400" y="0"/>
                  </a:moveTo>
                  <a:lnTo>
                    <a:pt x="21600" y="0"/>
                  </a:lnTo>
                  <a:lnTo>
                    <a:pt x="162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cap="flat" cmpd="sng" w="38150">
              <a:solidFill>
                <a:srgbClr val="3465A4"/>
              </a:solidFill>
              <a:prstDash val="solid"/>
              <a:round/>
              <a:headEnd len="sm" w="sm" type="none"/>
              <a:tailEnd len="sm" w="sm" type="none"/>
            </a:ln>
          </p:spPr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3720" y="914400"/>
            <a:ext cx="7204321" cy="3428641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28"/>
          <p:cNvSpPr/>
          <p:nvPr/>
        </p:nvSpPr>
        <p:spPr>
          <a:xfrm>
            <a:off x="2589480" y="914400"/>
            <a:ext cx="2285700" cy="1185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59" name="Google Shape;459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5760" y="1371600"/>
            <a:ext cx="7406280" cy="297720"/>
          </a:xfrm>
          <a:prstGeom prst="rect">
            <a:avLst/>
          </a:prstGeom>
          <a:noFill/>
          <a:ln cap="flat" cmpd="sng" w="29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460" name="Google Shape;460;p28"/>
          <p:cNvCxnSpPr/>
          <p:nvPr/>
        </p:nvCxnSpPr>
        <p:spPr>
          <a:xfrm rot="10800000">
            <a:off x="4025520" y="1069140"/>
            <a:ext cx="210600" cy="253500"/>
          </a:xfrm>
          <a:prstGeom prst="straightConnector1">
            <a:avLst/>
          </a:prstGeom>
          <a:noFill/>
          <a:ln cap="flat" cmpd="sng" w="29150">
            <a:solidFill>
              <a:srgbClr val="FF0000"/>
            </a:solidFill>
            <a:prstDash val="solid"/>
            <a:round/>
            <a:headEnd len="med" w="med" type="triangle"/>
            <a:tailEnd len="sm" w="sm" type="none"/>
          </a:ln>
        </p:spPr>
      </p:cxnSp>
      <p:pic>
        <p:nvPicPr>
          <p:cNvPr id="461" name="Google Shape;461;p28"/>
          <p:cNvPicPr preferRelativeResize="0"/>
          <p:nvPr/>
        </p:nvPicPr>
        <p:blipFill rotWithShape="1">
          <a:blip r:embed="rId5">
            <a:alphaModFix/>
          </a:blip>
          <a:srcRect b="0" l="0" r="30728" t="90854"/>
          <a:stretch/>
        </p:blipFill>
        <p:spPr>
          <a:xfrm>
            <a:off x="197520" y="4469400"/>
            <a:ext cx="7110001" cy="559440"/>
          </a:xfrm>
          <a:prstGeom prst="rect">
            <a:avLst/>
          </a:prstGeom>
          <a:noFill/>
          <a:ln cap="flat" cmpd="sng" w="29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62" name="Google Shape;462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21720" y="914400"/>
            <a:ext cx="1249920" cy="4114440"/>
          </a:xfrm>
          <a:prstGeom prst="rect">
            <a:avLst/>
          </a:prstGeom>
          <a:noFill/>
          <a:ln cap="flat" cmpd="sng" w="10075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pic>
      <p:cxnSp>
        <p:nvCxnSpPr>
          <p:cNvPr id="463" name="Google Shape;463;p28"/>
          <p:cNvCxnSpPr/>
          <p:nvPr/>
        </p:nvCxnSpPr>
        <p:spPr>
          <a:xfrm flipH="1" rot="10800000">
            <a:off x="7315200" y="3886200"/>
            <a:ext cx="457200" cy="914400"/>
          </a:xfrm>
          <a:prstGeom prst="straightConnector1">
            <a:avLst/>
          </a:prstGeom>
          <a:noFill/>
          <a:ln cap="flat" cmpd="sng" w="3815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64" name="Google Shape;464;p28"/>
          <p:cNvSpPr/>
          <p:nvPr/>
        </p:nvSpPr>
        <p:spPr>
          <a:xfrm>
            <a:off x="7543800" y="312120"/>
            <a:ext cx="1599900" cy="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211E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C9211E"/>
                </a:solidFill>
                <a:latin typeface="Arial"/>
                <a:ea typeface="Arial"/>
                <a:cs typeface="Arial"/>
                <a:sym typeface="Arial"/>
              </a:rPr>
              <a:t>Download folder tree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5" name="Google Shape;465;p28"/>
          <p:cNvGrpSpPr/>
          <p:nvPr/>
        </p:nvGrpSpPr>
        <p:grpSpPr>
          <a:xfrm>
            <a:off x="86640" y="-59040"/>
            <a:ext cx="3113160" cy="973200"/>
            <a:chOff x="86640" y="-59040"/>
            <a:chExt cx="3113160" cy="973200"/>
          </a:xfrm>
        </p:grpSpPr>
        <p:sp>
          <p:nvSpPr>
            <p:cNvPr id="466" name="Google Shape;466;p28"/>
            <p:cNvSpPr/>
            <p:nvPr/>
          </p:nvSpPr>
          <p:spPr>
            <a:xfrm>
              <a:off x="228600" y="-59040"/>
              <a:ext cx="2971200" cy="97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150" lIns="128150" spcFirstLastPara="1" rIns="128150" wrap="square" tIns="83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Download images using </a:t>
              </a:r>
              <a:r>
                <a:rPr b="0" i="1" lang="en" sz="1200" u="none" cap="none" strike="noStrike">
                  <a:solidFill>
                    <a:srgbClr val="C9211E"/>
                  </a:solidFill>
                  <a:latin typeface="Arial"/>
                  <a:ea typeface="Arial"/>
                  <a:cs typeface="Arial"/>
                  <a:sym typeface="Arial"/>
                </a:rPr>
                <a:t>multimedia.csv</a:t>
              </a:r>
              <a:r>
                <a:rPr b="1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file</a:t>
              </a:r>
              <a:endParaRPr b="0" i="0" sz="12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28"/>
            <p:cNvSpPr/>
            <p:nvPr/>
          </p:nvSpPr>
          <p:spPr>
            <a:xfrm>
              <a:off x="86640" y="133560"/>
              <a:ext cx="2946240" cy="685422"/>
            </a:xfrm>
            <a:custGeom>
              <a:rect b="b" l="l" r="r" t="t"/>
              <a:pathLst>
                <a:path extrusionOk="0" h="21600" w="21600">
                  <a:moveTo>
                    <a:pt x="5400" y="0"/>
                  </a:moveTo>
                  <a:lnTo>
                    <a:pt x="21600" y="0"/>
                  </a:lnTo>
                  <a:lnTo>
                    <a:pt x="162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cap="flat" cmpd="sng" w="38150">
              <a:solidFill>
                <a:srgbClr val="3465A4"/>
              </a:solidFill>
              <a:prstDash val="solid"/>
              <a:round/>
              <a:headEnd len="sm" w="sm" type="none"/>
              <a:tailEnd len="sm" w="sm" type="none"/>
            </a:ln>
          </p:spPr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9"/>
          <p:cNvSpPr txBox="1"/>
          <p:nvPr/>
        </p:nvSpPr>
        <p:spPr>
          <a:xfrm>
            <a:off x="3394850" y="412310"/>
            <a:ext cx="4343100" cy="57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Object Detection + Cropping Bounding box images</a:t>
            </a:r>
            <a:endParaRPr/>
          </a:p>
        </p:txBody>
      </p:sp>
      <p:pic>
        <p:nvPicPr>
          <p:cNvPr id="473" name="Google Shape;47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7800" y="940800"/>
            <a:ext cx="3427560" cy="2284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600" y="1017000"/>
            <a:ext cx="3427920" cy="2284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5600" y="4158000"/>
            <a:ext cx="2164680" cy="64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48640" y="4160520"/>
            <a:ext cx="2604960" cy="63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961600" y="4160520"/>
            <a:ext cx="2175120" cy="639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29"/>
          <p:cNvSpPr/>
          <p:nvPr/>
        </p:nvSpPr>
        <p:spPr>
          <a:xfrm>
            <a:off x="1143000" y="4783320"/>
            <a:ext cx="2056200" cy="2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9m94nf1b_bbox_1.jpg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29"/>
          <p:cNvSpPr/>
          <p:nvPr/>
        </p:nvSpPr>
        <p:spPr>
          <a:xfrm>
            <a:off x="3776400" y="4783320"/>
            <a:ext cx="2056200" cy="2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9m94nf1b_bbox_2.jpg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29"/>
          <p:cNvSpPr/>
          <p:nvPr/>
        </p:nvSpPr>
        <p:spPr>
          <a:xfrm>
            <a:off x="6087600" y="4783320"/>
            <a:ext cx="2056200" cy="2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9m94nf1b_bbox_3.jpg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29"/>
          <p:cNvSpPr/>
          <p:nvPr/>
        </p:nvSpPr>
        <p:spPr>
          <a:xfrm>
            <a:off x="2743200" y="3741120"/>
            <a:ext cx="4113600" cy="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Cropped bounding box images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29"/>
          <p:cNvSpPr/>
          <p:nvPr/>
        </p:nvSpPr>
        <p:spPr>
          <a:xfrm>
            <a:off x="3778200" y="2034000"/>
            <a:ext cx="1370520" cy="227502"/>
          </a:xfrm>
          <a:custGeom>
            <a:rect b="b" l="l" r="r" t="t"/>
            <a:pathLst>
              <a:path extrusionOk="0" h="21600" w="21600">
                <a:moveTo>
                  <a:pt x="0" y="5400"/>
                </a:moveTo>
                <a:lnTo>
                  <a:pt x="16200" y="540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16200" y="16200"/>
                </a:lnTo>
                <a:lnTo>
                  <a:pt x="0" y="16200"/>
                </a:lnTo>
                <a:close/>
              </a:path>
            </a:pathLst>
          </a:custGeom>
          <a:solidFill>
            <a:srgbClr val="2A6099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3" name="Google Shape;483;p29"/>
          <p:cNvSpPr/>
          <p:nvPr/>
        </p:nvSpPr>
        <p:spPr>
          <a:xfrm>
            <a:off x="3765600" y="1788120"/>
            <a:ext cx="1370400" cy="2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Object detection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29"/>
          <p:cNvSpPr/>
          <p:nvPr/>
        </p:nvSpPr>
        <p:spPr>
          <a:xfrm>
            <a:off x="914400" y="3741120"/>
            <a:ext cx="7314000" cy="1287000"/>
          </a:xfrm>
          <a:prstGeom prst="rect">
            <a:avLst/>
          </a:prstGeom>
          <a:noFill/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5" name="Google Shape;485;p29"/>
          <p:cNvCxnSpPr>
            <a:stCxn id="473" idx="2"/>
            <a:endCxn id="484" idx="0"/>
          </p:cNvCxnSpPr>
          <p:nvPr/>
        </p:nvCxnSpPr>
        <p:spPr>
          <a:xfrm rot="5400000">
            <a:off x="5513580" y="2283060"/>
            <a:ext cx="515700" cy="2400300"/>
          </a:xfrm>
          <a:prstGeom prst="bentConnector3">
            <a:avLst>
              <a:gd fmla="val 50006" name="adj1"/>
            </a:avLst>
          </a:prstGeom>
          <a:noFill/>
          <a:ln cap="flat" cmpd="sng" w="29150">
            <a:solidFill>
              <a:srgbClr val="3465A4"/>
            </a:solidFill>
            <a:prstDash val="solid"/>
            <a:round/>
            <a:headEnd len="sm" w="sm" type="none"/>
            <a:tailEnd len="med" w="med" type="triangle"/>
          </a:ln>
        </p:spPr>
      </p:cxnSp>
      <p:grpSp>
        <p:nvGrpSpPr>
          <p:cNvPr id="486" name="Google Shape;486;p29"/>
          <p:cNvGrpSpPr/>
          <p:nvPr/>
        </p:nvGrpSpPr>
        <p:grpSpPr>
          <a:xfrm>
            <a:off x="76200" y="-118680"/>
            <a:ext cx="3030900" cy="956400"/>
            <a:chOff x="5943600" y="-42480"/>
            <a:chExt cx="3030900" cy="956400"/>
          </a:xfrm>
        </p:grpSpPr>
        <p:sp>
          <p:nvSpPr>
            <p:cNvPr id="487" name="Google Shape;487;p29"/>
            <p:cNvSpPr/>
            <p:nvPr/>
          </p:nvSpPr>
          <p:spPr>
            <a:xfrm>
              <a:off x="5943600" y="-42480"/>
              <a:ext cx="2971200" cy="95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150" lIns="128150" spcFirstLastPara="1" rIns="128150" wrap="square" tIns="83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Process downloaded images</a:t>
              </a:r>
              <a:endParaRPr b="0" i="0" sz="12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29"/>
            <p:cNvSpPr/>
            <p:nvPr/>
          </p:nvSpPr>
          <p:spPr>
            <a:xfrm>
              <a:off x="6051600" y="180360"/>
              <a:ext cx="2922900" cy="685500"/>
            </a:xfrm>
            <a:prstGeom prst="rect">
              <a:avLst/>
            </a:prstGeom>
            <a:noFill/>
            <a:ln cap="flat" cmpd="sng" w="38150">
              <a:solidFill>
                <a:srgbClr val="3465A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" name="Google Shape;49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500" y="986849"/>
            <a:ext cx="7382774" cy="409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0100" y="944985"/>
            <a:ext cx="4756681" cy="146628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1140000" dist="19050">
              <a:srgbClr val="000000">
                <a:alpha val="15000"/>
              </a:srgbClr>
            </a:outerShdw>
          </a:effectLst>
        </p:spPr>
      </p:pic>
      <p:sp>
        <p:nvSpPr>
          <p:cNvPr id="495" name="Google Shape;495;p30"/>
          <p:cNvSpPr/>
          <p:nvPr/>
        </p:nvSpPr>
        <p:spPr>
          <a:xfrm>
            <a:off x="4165575" y="73275"/>
            <a:ext cx="4921200" cy="6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Batch can be created from </a:t>
            </a:r>
            <a:endParaRPr b="1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API interface or using upload_scripts.py 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6" name="Google Shape;496;p30"/>
          <p:cNvGrpSpPr/>
          <p:nvPr/>
        </p:nvGrpSpPr>
        <p:grpSpPr>
          <a:xfrm>
            <a:off x="228960" y="76200"/>
            <a:ext cx="2971200" cy="685500"/>
            <a:chOff x="228960" y="228600"/>
            <a:chExt cx="2971200" cy="685500"/>
          </a:xfrm>
        </p:grpSpPr>
        <p:sp>
          <p:nvSpPr>
            <p:cNvPr id="497" name="Google Shape;497;p30"/>
            <p:cNvSpPr/>
            <p:nvPr/>
          </p:nvSpPr>
          <p:spPr>
            <a:xfrm>
              <a:off x="228960" y="315000"/>
              <a:ext cx="2971200" cy="45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150" lIns="128150" spcFirstLastPara="1" rIns="128150" wrap="square" tIns="83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Create a new batch on FishAir</a:t>
              </a:r>
              <a:endParaRPr b="0" i="0" sz="12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30"/>
            <p:cNvSpPr/>
            <p:nvPr/>
          </p:nvSpPr>
          <p:spPr>
            <a:xfrm>
              <a:off x="241560" y="228600"/>
              <a:ext cx="2922900" cy="685500"/>
            </a:xfrm>
            <a:prstGeom prst="rect">
              <a:avLst/>
            </a:prstGeom>
            <a:noFill/>
            <a:ln cap="flat" cmpd="sng" w="38150">
              <a:solidFill>
                <a:srgbClr val="3465A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499" name="Google Shape;499;p30"/>
          <p:cNvCxnSpPr/>
          <p:nvPr/>
        </p:nvCxnSpPr>
        <p:spPr>
          <a:xfrm flipH="1">
            <a:off x="1905650" y="651175"/>
            <a:ext cx="2296200" cy="473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00" name="Google Shape;500;p30"/>
          <p:cNvCxnSpPr/>
          <p:nvPr/>
        </p:nvCxnSpPr>
        <p:spPr>
          <a:xfrm flipH="1">
            <a:off x="6909450" y="692300"/>
            <a:ext cx="493500" cy="20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1"/>
          <p:cNvSpPr txBox="1"/>
          <p:nvPr/>
        </p:nvSpPr>
        <p:spPr>
          <a:xfrm>
            <a:off x="172440" y="695520"/>
            <a:ext cx="3027600" cy="45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Preparing “</a:t>
            </a:r>
            <a:r>
              <a:rPr lang="en" sz="1500">
                <a:solidFill>
                  <a:srgbClr val="FF0000"/>
                </a:solidFill>
              </a:rPr>
              <a:t>upload_image.csv</a:t>
            </a:r>
            <a:r>
              <a:rPr lang="en" sz="1500"/>
              <a:t>” file</a:t>
            </a:r>
            <a:endParaRPr sz="1500"/>
          </a:p>
        </p:txBody>
      </p:sp>
      <p:pic>
        <p:nvPicPr>
          <p:cNvPr id="506" name="Google Shape;50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2450" y="1065150"/>
            <a:ext cx="8779625" cy="2741950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31"/>
          <p:cNvSpPr/>
          <p:nvPr/>
        </p:nvSpPr>
        <p:spPr>
          <a:xfrm>
            <a:off x="685800" y="3886200"/>
            <a:ext cx="7997400" cy="7950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$ </a:t>
            </a:r>
            <a:r>
              <a:rPr b="1" i="0" lang="en" sz="1700" u="none" cap="none" strike="noStrike">
                <a:solidFill>
                  <a:srgbClr val="212121"/>
                </a:solidFill>
                <a:latin typeface="Courier New"/>
                <a:ea typeface="Courier New"/>
                <a:cs typeface="Courier New"/>
                <a:sym typeface="Courier New"/>
              </a:rPr>
              <a:t>python upload_scripts.py [Image List.csv] [your API-KEY]</a:t>
            </a:r>
            <a:endParaRPr i="0" sz="1700" u="none" cap="none" strike="noStrike">
              <a:latin typeface="Courier New"/>
              <a:ea typeface="Courier New"/>
              <a:cs typeface="Courier New"/>
              <a:sym typeface="Courier New"/>
            </a:endParaRPr>
          </a:p>
        </p:txBody>
      </p:sp>
      <p:grpSp>
        <p:nvGrpSpPr>
          <p:cNvPr id="508" name="Google Shape;508;p31"/>
          <p:cNvGrpSpPr/>
          <p:nvPr/>
        </p:nvGrpSpPr>
        <p:grpSpPr>
          <a:xfrm>
            <a:off x="216000" y="72000"/>
            <a:ext cx="2971500" cy="690600"/>
            <a:chOff x="216000" y="72000"/>
            <a:chExt cx="2971500" cy="690600"/>
          </a:xfrm>
        </p:grpSpPr>
        <p:sp>
          <p:nvSpPr>
            <p:cNvPr id="509" name="Google Shape;509;p31"/>
            <p:cNvSpPr/>
            <p:nvPr/>
          </p:nvSpPr>
          <p:spPr>
            <a:xfrm>
              <a:off x="216000" y="77400"/>
              <a:ext cx="2971200" cy="6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150" lIns="128150" spcFirstLastPara="1" rIns="128150" wrap="square" tIns="83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Upload new images and metadata to FishAIR</a:t>
              </a:r>
              <a:endParaRPr b="0" i="0" sz="12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31"/>
            <p:cNvSpPr/>
            <p:nvPr/>
          </p:nvSpPr>
          <p:spPr>
            <a:xfrm>
              <a:off x="264600" y="72000"/>
              <a:ext cx="2922900" cy="685500"/>
            </a:xfrm>
            <a:prstGeom prst="rect">
              <a:avLst/>
            </a:prstGeom>
            <a:noFill/>
            <a:ln cap="flat" cmpd="sng" w="38150">
              <a:solidFill>
                <a:srgbClr val="3465A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32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What’s Next</a:t>
            </a:r>
            <a:endParaRPr b="1" sz="2200"/>
          </a:p>
        </p:txBody>
      </p:sp>
      <p:sp>
        <p:nvSpPr>
          <p:cNvPr id="516" name="Google Shape;516;p32"/>
          <p:cNvSpPr txBox="1"/>
          <p:nvPr>
            <p:ph idx="1" type="body"/>
          </p:nvPr>
        </p:nvSpPr>
        <p:spPr>
          <a:xfrm>
            <a:off x="311700" y="813075"/>
            <a:ext cx="8520600" cy="3788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B3873"/>
              </a:buClr>
              <a:buSzPts val="1300"/>
              <a:buChar char="●"/>
            </a:pPr>
            <a:r>
              <a:rPr lang="en" sz="1300">
                <a:solidFill>
                  <a:srgbClr val="3B3873"/>
                </a:solidFill>
              </a:rPr>
              <a:t>Dataset and Vocabulary Version Control</a:t>
            </a:r>
            <a:endParaRPr sz="1300">
              <a:solidFill>
                <a:srgbClr val="3B3873"/>
              </a:solidFill>
            </a:endParaRPr>
          </a:p>
          <a:p>
            <a:pPr indent="-31115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B3873"/>
              </a:buClr>
              <a:buSzPts val="1300"/>
              <a:buChar char="●"/>
            </a:pPr>
            <a:r>
              <a:rPr lang="en" sz="1300">
                <a:solidFill>
                  <a:srgbClr val="3B3873"/>
                </a:solidFill>
              </a:rPr>
              <a:t>Automated Image Metadata</a:t>
            </a:r>
            <a:endParaRPr sz="1300">
              <a:solidFill>
                <a:srgbClr val="3B3873"/>
              </a:solidFill>
            </a:endParaRPr>
          </a:p>
          <a:p>
            <a:pPr indent="-31115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B3873"/>
              </a:buClr>
              <a:buSzPts val="1300"/>
              <a:buChar char="●"/>
            </a:pPr>
            <a:r>
              <a:rPr lang="en" sz="1300">
                <a:solidFill>
                  <a:srgbClr val="3B3873"/>
                </a:solidFill>
              </a:rPr>
              <a:t>Image Quality Metadata</a:t>
            </a:r>
            <a:endParaRPr sz="1300">
              <a:solidFill>
                <a:srgbClr val="3B3873"/>
              </a:solidFill>
            </a:endParaRPr>
          </a:p>
          <a:p>
            <a:pPr indent="-31115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B3873"/>
              </a:buClr>
              <a:buSzPts val="1300"/>
              <a:buChar char="●"/>
            </a:pPr>
            <a:r>
              <a:rPr lang="en" sz="1300">
                <a:solidFill>
                  <a:srgbClr val="3B3873"/>
                </a:solidFill>
              </a:rPr>
              <a:t> </a:t>
            </a:r>
            <a:r>
              <a:rPr lang="en" sz="1300">
                <a:solidFill>
                  <a:srgbClr val="3B3873"/>
                </a:solidFill>
              </a:rPr>
              <a:t>Species Profile</a:t>
            </a:r>
            <a:endParaRPr sz="1300">
              <a:solidFill>
                <a:srgbClr val="3B3873"/>
              </a:solidFill>
            </a:endParaRPr>
          </a:p>
          <a:p>
            <a:pPr indent="-31115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B3873"/>
              </a:buClr>
              <a:buSzPts val="1300"/>
              <a:buChar char="●"/>
            </a:pPr>
            <a:r>
              <a:rPr lang="en" sz="1300">
                <a:solidFill>
                  <a:srgbClr val="3B3873"/>
                </a:solidFill>
              </a:rPr>
              <a:t>AI Fitness Score</a:t>
            </a:r>
            <a:endParaRPr sz="1300">
              <a:solidFill>
                <a:srgbClr val="3B3873"/>
              </a:solidFill>
            </a:endParaRPr>
          </a:p>
          <a:p>
            <a:pPr indent="-311150" lvl="1" marL="9144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B3873"/>
              </a:buClr>
              <a:buSzPts val="1300"/>
              <a:buChar char="○"/>
            </a:pPr>
            <a:r>
              <a:rPr lang="en" sz="1300">
                <a:solidFill>
                  <a:srgbClr val="3B3873"/>
                </a:solidFill>
              </a:rPr>
              <a:t>Multimedia Objects</a:t>
            </a:r>
            <a:endParaRPr sz="1300">
              <a:solidFill>
                <a:srgbClr val="3B3873"/>
              </a:solidFill>
            </a:endParaRPr>
          </a:p>
          <a:p>
            <a:pPr indent="-311150" lvl="1" marL="9144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B3873"/>
              </a:buClr>
              <a:buSzPts val="1300"/>
              <a:buChar char="○"/>
            </a:pPr>
            <a:r>
              <a:rPr lang="en" sz="1300">
                <a:solidFill>
                  <a:srgbClr val="3B3873"/>
                </a:solidFill>
              </a:rPr>
              <a:t>Datasets/Batches</a:t>
            </a:r>
            <a:endParaRPr sz="1300">
              <a:solidFill>
                <a:srgbClr val="3B3873"/>
              </a:solidFill>
            </a:endParaRPr>
          </a:p>
          <a:p>
            <a:pPr indent="-311150" lvl="1" marL="9144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B3873"/>
              </a:buClr>
              <a:buSzPts val="1300"/>
              <a:buChar char="○"/>
            </a:pPr>
            <a:r>
              <a:rPr lang="en" sz="1300">
                <a:solidFill>
                  <a:srgbClr val="3B3873"/>
                </a:solidFill>
              </a:rPr>
              <a:t>Taxonomic Groups</a:t>
            </a:r>
            <a:endParaRPr sz="1300">
              <a:solidFill>
                <a:srgbClr val="3B3873"/>
              </a:solidFill>
            </a:endParaRPr>
          </a:p>
          <a:p>
            <a:pPr indent="-31115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B3873"/>
              </a:buClr>
              <a:buSzPts val="1300"/>
              <a:buChar char="●"/>
            </a:pPr>
            <a:r>
              <a:rPr lang="en" sz="1300">
                <a:solidFill>
                  <a:srgbClr val="3B3873"/>
                </a:solidFill>
              </a:rPr>
              <a:t> </a:t>
            </a:r>
            <a:r>
              <a:rPr lang="en" sz="1300">
                <a:solidFill>
                  <a:srgbClr val="3B3873"/>
                </a:solidFill>
              </a:rPr>
              <a:t>Feature Extraction</a:t>
            </a:r>
            <a:endParaRPr sz="1300">
              <a:solidFill>
                <a:srgbClr val="3B3873"/>
              </a:solidFill>
            </a:endParaRPr>
          </a:p>
          <a:p>
            <a:pPr indent="-31115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B3873"/>
              </a:buClr>
              <a:buSzPts val="1300"/>
              <a:buChar char="●"/>
            </a:pPr>
            <a:r>
              <a:rPr lang="en" sz="1300">
                <a:solidFill>
                  <a:srgbClr val="3B3873"/>
                </a:solidFill>
              </a:rPr>
              <a:t>Improving scripts’ functionalities for AI/machine learning purposes</a:t>
            </a:r>
            <a:endParaRPr sz="1300">
              <a:solidFill>
                <a:srgbClr val="3B3873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/>
          <p:nvPr/>
        </p:nvSpPr>
        <p:spPr>
          <a:xfrm>
            <a:off x="959824" y="837750"/>
            <a:ext cx="2088000" cy="2298000"/>
          </a:xfrm>
          <a:prstGeom prst="roundRect">
            <a:avLst>
              <a:gd fmla="val 9852" name="adj"/>
            </a:avLst>
          </a:prstGeom>
          <a:solidFill>
            <a:schemeClr val="lt1"/>
          </a:solidFill>
          <a:ln>
            <a:noFill/>
          </a:ln>
          <a:effectLst>
            <a:outerShdw blurRad="317500" rotWithShape="0" algn="t" dir="5400000" dist="127000">
              <a:srgbClr val="8778ED">
                <a:alpha val="349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5"/>
          <p:cNvSpPr/>
          <p:nvPr/>
        </p:nvSpPr>
        <p:spPr>
          <a:xfrm>
            <a:off x="5856825" y="837750"/>
            <a:ext cx="2088000" cy="2298000"/>
          </a:xfrm>
          <a:prstGeom prst="roundRect">
            <a:avLst>
              <a:gd fmla="val 9852" name="adj"/>
            </a:avLst>
          </a:prstGeom>
          <a:gradFill>
            <a:gsLst>
              <a:gs pos="0">
                <a:srgbClr val="FE7491"/>
              </a:gs>
              <a:gs pos="100000">
                <a:srgbClr val="FD8F67"/>
              </a:gs>
            </a:gsLst>
            <a:lin ang="13500032" scaled="0"/>
          </a:gradFill>
          <a:ln>
            <a:noFill/>
          </a:ln>
          <a:effectLst>
            <a:outerShdw blurRad="317500" rotWithShape="0" algn="t" dir="5400000" dist="63500">
              <a:srgbClr val="FE7491">
                <a:alpha val="549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5"/>
          <p:cNvSpPr/>
          <p:nvPr/>
        </p:nvSpPr>
        <p:spPr>
          <a:xfrm>
            <a:off x="3488750" y="2571750"/>
            <a:ext cx="2088000" cy="2298000"/>
          </a:xfrm>
          <a:prstGeom prst="roundRect">
            <a:avLst>
              <a:gd fmla="val 9852" name="adj"/>
            </a:avLst>
          </a:prstGeom>
          <a:gradFill>
            <a:gsLst>
              <a:gs pos="0">
                <a:srgbClr val="3448E1"/>
              </a:gs>
              <a:gs pos="100000">
                <a:srgbClr val="66C8FF"/>
              </a:gs>
            </a:gsLst>
            <a:lin ang="13500032" scaled="0"/>
          </a:gradFill>
          <a:ln>
            <a:noFill/>
          </a:ln>
          <a:effectLst>
            <a:outerShdw blurRad="317500" rotWithShape="0" algn="t" dir="5400000" dist="63500">
              <a:srgbClr val="00B0F0">
                <a:alpha val="349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5"/>
          <p:cNvSpPr txBox="1"/>
          <p:nvPr/>
        </p:nvSpPr>
        <p:spPr>
          <a:xfrm>
            <a:off x="997325" y="1487450"/>
            <a:ext cx="20880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000">
                <a:solidFill>
                  <a:srgbClr val="3B3873"/>
                </a:solidFill>
              </a:rPr>
              <a:t>E</a:t>
            </a:r>
            <a:r>
              <a:rPr lang="en" sz="1000">
                <a:solidFill>
                  <a:srgbClr val="3B3873"/>
                </a:solidFill>
              </a:rPr>
              <a:t>xtracting Phenotypic traits from specimen images by using neural networks with biological guidance</a:t>
            </a:r>
            <a:endParaRPr sz="1000">
              <a:solidFill>
                <a:srgbClr val="3B3873"/>
              </a:solidFill>
            </a:endParaRPr>
          </a:p>
        </p:txBody>
      </p:sp>
      <p:sp>
        <p:nvSpPr>
          <p:cNvPr id="100" name="Google Shape;100;p15"/>
          <p:cNvSpPr/>
          <p:nvPr/>
        </p:nvSpPr>
        <p:spPr>
          <a:xfrm>
            <a:off x="1961012" y="1385353"/>
            <a:ext cx="160650" cy="158976"/>
          </a:xfrm>
          <a:custGeom>
            <a:rect b="b" l="l" r="r" t="t"/>
            <a:pathLst>
              <a:path extrusionOk="0" h="21600" w="21600">
                <a:moveTo>
                  <a:pt x="19163" y="0"/>
                </a:moveTo>
                <a:cubicBezTo>
                  <a:pt x="7865" y="0"/>
                  <a:pt x="7865" y="0"/>
                  <a:pt x="7865" y="0"/>
                </a:cubicBezTo>
                <a:cubicBezTo>
                  <a:pt x="6369" y="0"/>
                  <a:pt x="5428" y="974"/>
                  <a:pt x="5428" y="2382"/>
                </a:cubicBezTo>
                <a:cubicBezTo>
                  <a:pt x="5428" y="13426"/>
                  <a:pt x="5428" y="13426"/>
                  <a:pt x="5428" y="13426"/>
                </a:cubicBezTo>
                <a:cubicBezTo>
                  <a:pt x="5428" y="14833"/>
                  <a:pt x="6369" y="15808"/>
                  <a:pt x="7865" y="15808"/>
                </a:cubicBezTo>
                <a:cubicBezTo>
                  <a:pt x="19163" y="15808"/>
                  <a:pt x="19163" y="15808"/>
                  <a:pt x="19163" y="15808"/>
                </a:cubicBezTo>
                <a:cubicBezTo>
                  <a:pt x="20603" y="15808"/>
                  <a:pt x="21600" y="14833"/>
                  <a:pt x="21600" y="13426"/>
                </a:cubicBezTo>
                <a:cubicBezTo>
                  <a:pt x="21600" y="2382"/>
                  <a:pt x="21600" y="2382"/>
                  <a:pt x="21600" y="2382"/>
                </a:cubicBezTo>
                <a:cubicBezTo>
                  <a:pt x="21600" y="974"/>
                  <a:pt x="20603" y="0"/>
                  <a:pt x="19163" y="0"/>
                </a:cubicBezTo>
                <a:close/>
                <a:moveTo>
                  <a:pt x="19163" y="13426"/>
                </a:moveTo>
                <a:cubicBezTo>
                  <a:pt x="7865" y="13426"/>
                  <a:pt x="7865" y="13426"/>
                  <a:pt x="7865" y="13426"/>
                </a:cubicBezTo>
                <a:cubicBezTo>
                  <a:pt x="7865" y="2382"/>
                  <a:pt x="7865" y="2382"/>
                  <a:pt x="7865" y="2382"/>
                </a:cubicBezTo>
                <a:cubicBezTo>
                  <a:pt x="19163" y="2382"/>
                  <a:pt x="19163" y="2382"/>
                  <a:pt x="19163" y="2382"/>
                </a:cubicBezTo>
                <a:lnTo>
                  <a:pt x="19163" y="13426"/>
                </a:lnTo>
                <a:close/>
                <a:moveTo>
                  <a:pt x="2492" y="10556"/>
                </a:moveTo>
                <a:cubicBezTo>
                  <a:pt x="0" y="10556"/>
                  <a:pt x="0" y="10556"/>
                  <a:pt x="0" y="10556"/>
                </a:cubicBezTo>
                <a:cubicBezTo>
                  <a:pt x="0" y="18731"/>
                  <a:pt x="0" y="18731"/>
                  <a:pt x="0" y="18731"/>
                </a:cubicBezTo>
                <a:cubicBezTo>
                  <a:pt x="0" y="20138"/>
                  <a:pt x="997" y="21600"/>
                  <a:pt x="2492" y="21600"/>
                </a:cubicBezTo>
                <a:cubicBezTo>
                  <a:pt x="10855" y="21600"/>
                  <a:pt x="10855" y="21600"/>
                  <a:pt x="10855" y="21600"/>
                </a:cubicBezTo>
                <a:cubicBezTo>
                  <a:pt x="10855" y="18731"/>
                  <a:pt x="10855" y="18731"/>
                  <a:pt x="10855" y="18731"/>
                </a:cubicBezTo>
                <a:cubicBezTo>
                  <a:pt x="2492" y="18731"/>
                  <a:pt x="2492" y="18731"/>
                  <a:pt x="2492" y="18731"/>
                </a:cubicBezTo>
                <a:lnTo>
                  <a:pt x="2492" y="1055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12850" spcFirstLastPara="1" rIns="12850" wrap="square" tIns="3427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5"/>
          <p:cNvSpPr txBox="1"/>
          <p:nvPr/>
        </p:nvSpPr>
        <p:spPr>
          <a:xfrm>
            <a:off x="5856826" y="1256600"/>
            <a:ext cx="2088000" cy="11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E</a:t>
            </a:r>
            <a:r>
              <a:rPr lang="en" sz="1000">
                <a:solidFill>
                  <a:schemeClr val="lt1"/>
                </a:solidFill>
              </a:rPr>
              <a:t>xtracting more traits like animal behaviors from multimedia (images and videos) by using machine learning analysis</a:t>
            </a:r>
            <a:endParaRPr sz="10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102" name="Google Shape;102;p15"/>
          <p:cNvSpPr txBox="1"/>
          <p:nvPr/>
        </p:nvSpPr>
        <p:spPr>
          <a:xfrm>
            <a:off x="3600450" y="3063525"/>
            <a:ext cx="1772700" cy="9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</a:rPr>
              <a:t>A</a:t>
            </a:r>
            <a:r>
              <a:rPr lang="en" sz="1000">
                <a:solidFill>
                  <a:schemeClr val="lt1"/>
                </a:solidFill>
              </a:rPr>
              <a:t>n</a:t>
            </a:r>
            <a:r>
              <a:rPr lang="en" sz="1000">
                <a:solidFill>
                  <a:schemeClr val="lt1"/>
                </a:solidFill>
              </a:rPr>
              <a:t> AI-Ready fish image dataset with integrated Image Quality Management System</a:t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103" name="Google Shape;103;p15"/>
          <p:cNvSpPr/>
          <p:nvPr/>
        </p:nvSpPr>
        <p:spPr>
          <a:xfrm>
            <a:off x="6751193" y="2504288"/>
            <a:ext cx="155574" cy="152760"/>
          </a:xfrm>
          <a:custGeom>
            <a:rect b="b" l="l" r="r" t="t"/>
            <a:pathLst>
              <a:path extrusionOk="0" h="21202" w="21600">
                <a:moveTo>
                  <a:pt x="10847" y="25"/>
                </a:moveTo>
                <a:cubicBezTo>
                  <a:pt x="4555" y="25"/>
                  <a:pt x="0" y="4579"/>
                  <a:pt x="0" y="10825"/>
                </a:cubicBezTo>
                <a:cubicBezTo>
                  <a:pt x="0" y="16647"/>
                  <a:pt x="4977" y="21202"/>
                  <a:pt x="10847" y="21202"/>
                </a:cubicBezTo>
                <a:cubicBezTo>
                  <a:pt x="17045" y="21202"/>
                  <a:pt x="21600" y="16225"/>
                  <a:pt x="21600" y="10402"/>
                </a:cubicBezTo>
                <a:cubicBezTo>
                  <a:pt x="21600" y="4579"/>
                  <a:pt x="16623" y="-398"/>
                  <a:pt x="10847" y="25"/>
                </a:cubicBezTo>
                <a:close/>
                <a:moveTo>
                  <a:pt x="10847" y="17070"/>
                </a:moveTo>
                <a:cubicBezTo>
                  <a:pt x="10377" y="17070"/>
                  <a:pt x="10377" y="17070"/>
                  <a:pt x="10377" y="17070"/>
                </a:cubicBezTo>
                <a:cubicBezTo>
                  <a:pt x="9579" y="17070"/>
                  <a:pt x="9157" y="16225"/>
                  <a:pt x="9157" y="15379"/>
                </a:cubicBezTo>
                <a:cubicBezTo>
                  <a:pt x="9157" y="14581"/>
                  <a:pt x="9579" y="13736"/>
                  <a:pt x="10847" y="13736"/>
                </a:cubicBezTo>
                <a:cubicBezTo>
                  <a:pt x="11645" y="14159"/>
                  <a:pt x="12068" y="14581"/>
                  <a:pt x="12068" y="15379"/>
                </a:cubicBezTo>
                <a:cubicBezTo>
                  <a:pt x="12068" y="16647"/>
                  <a:pt x="11645" y="17070"/>
                  <a:pt x="10847" y="17070"/>
                </a:cubicBezTo>
                <a:close/>
                <a:moveTo>
                  <a:pt x="14557" y="9604"/>
                </a:moveTo>
                <a:cubicBezTo>
                  <a:pt x="14134" y="9604"/>
                  <a:pt x="13758" y="9979"/>
                  <a:pt x="13336" y="10402"/>
                </a:cubicBezTo>
                <a:cubicBezTo>
                  <a:pt x="12490" y="11247"/>
                  <a:pt x="12490" y="11247"/>
                  <a:pt x="12490" y="11247"/>
                </a:cubicBezTo>
                <a:cubicBezTo>
                  <a:pt x="12068" y="11247"/>
                  <a:pt x="12068" y="11670"/>
                  <a:pt x="12068" y="11670"/>
                </a:cubicBezTo>
                <a:cubicBezTo>
                  <a:pt x="11645" y="12092"/>
                  <a:pt x="11645" y="12092"/>
                  <a:pt x="11645" y="12468"/>
                </a:cubicBezTo>
                <a:cubicBezTo>
                  <a:pt x="9157" y="12468"/>
                  <a:pt x="9157" y="12468"/>
                  <a:pt x="9157" y="12468"/>
                </a:cubicBezTo>
                <a:cubicBezTo>
                  <a:pt x="9157" y="11670"/>
                  <a:pt x="9157" y="11247"/>
                  <a:pt x="9579" y="10402"/>
                </a:cubicBezTo>
                <a:cubicBezTo>
                  <a:pt x="10377" y="9979"/>
                  <a:pt x="11645" y="9181"/>
                  <a:pt x="11645" y="9181"/>
                </a:cubicBezTo>
                <a:lnTo>
                  <a:pt x="12068" y="8759"/>
                </a:lnTo>
                <a:cubicBezTo>
                  <a:pt x="12068" y="8289"/>
                  <a:pt x="12490" y="7866"/>
                  <a:pt x="12490" y="7866"/>
                </a:cubicBezTo>
                <a:cubicBezTo>
                  <a:pt x="12490" y="7491"/>
                  <a:pt x="12068" y="7115"/>
                  <a:pt x="12068" y="6645"/>
                </a:cubicBezTo>
                <a:cubicBezTo>
                  <a:pt x="11645" y="6223"/>
                  <a:pt x="11270" y="6223"/>
                  <a:pt x="10847" y="6223"/>
                </a:cubicBezTo>
                <a:cubicBezTo>
                  <a:pt x="10377" y="6223"/>
                  <a:pt x="10002" y="6223"/>
                  <a:pt x="9579" y="6645"/>
                </a:cubicBezTo>
                <a:cubicBezTo>
                  <a:pt x="9157" y="7115"/>
                  <a:pt x="9157" y="7491"/>
                  <a:pt x="9157" y="7866"/>
                </a:cubicBezTo>
                <a:cubicBezTo>
                  <a:pt x="9157" y="8289"/>
                  <a:pt x="9157" y="8289"/>
                  <a:pt x="9157" y="8289"/>
                </a:cubicBezTo>
                <a:cubicBezTo>
                  <a:pt x="6668" y="8289"/>
                  <a:pt x="6668" y="8289"/>
                  <a:pt x="6668" y="8289"/>
                </a:cubicBezTo>
                <a:cubicBezTo>
                  <a:pt x="6668" y="7866"/>
                  <a:pt x="6668" y="7866"/>
                  <a:pt x="6668" y="7866"/>
                </a:cubicBezTo>
                <a:cubicBezTo>
                  <a:pt x="6668" y="6223"/>
                  <a:pt x="7043" y="5378"/>
                  <a:pt x="8311" y="4579"/>
                </a:cubicBezTo>
                <a:cubicBezTo>
                  <a:pt x="8734" y="4157"/>
                  <a:pt x="9579" y="4157"/>
                  <a:pt x="10847" y="4157"/>
                </a:cubicBezTo>
                <a:cubicBezTo>
                  <a:pt x="12068" y="4157"/>
                  <a:pt x="12913" y="4157"/>
                  <a:pt x="13758" y="5002"/>
                </a:cubicBezTo>
                <a:cubicBezTo>
                  <a:pt x="14557" y="5378"/>
                  <a:pt x="14979" y="6223"/>
                  <a:pt x="14979" y="7491"/>
                </a:cubicBezTo>
                <a:cubicBezTo>
                  <a:pt x="14979" y="8289"/>
                  <a:pt x="14979" y="8759"/>
                  <a:pt x="14557" y="9604"/>
                </a:cubicBezTo>
                <a:close/>
              </a:path>
            </a:pathLst>
          </a:custGeom>
          <a:gradFill>
            <a:gsLst>
              <a:gs pos="0">
                <a:srgbClr val="FE7491"/>
              </a:gs>
              <a:gs pos="100000">
                <a:srgbClr val="FD8F67"/>
              </a:gs>
            </a:gsLst>
            <a:lin ang="13500032" scaled="0"/>
          </a:gradFill>
          <a:ln>
            <a:noFill/>
          </a:ln>
          <a:effectLst>
            <a:outerShdw blurRad="317500" rotWithShape="0" algn="t" dir="5400000" dist="63500">
              <a:srgbClr val="8778ED">
                <a:alpha val="149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5"/>
          <p:cNvSpPr/>
          <p:nvPr/>
        </p:nvSpPr>
        <p:spPr>
          <a:xfrm>
            <a:off x="297526" y="213972"/>
            <a:ext cx="3438600" cy="4140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3448E1"/>
              </a:gs>
              <a:gs pos="1000">
                <a:srgbClr val="3448E1"/>
              </a:gs>
              <a:gs pos="96500">
                <a:srgbClr val="A566CC"/>
              </a:gs>
              <a:gs pos="100000">
                <a:srgbClr val="A566CC"/>
              </a:gs>
            </a:gsLst>
            <a:lin ang="10800025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5"/>
          <p:cNvSpPr txBox="1"/>
          <p:nvPr/>
        </p:nvSpPr>
        <p:spPr>
          <a:xfrm>
            <a:off x="505091" y="247886"/>
            <a:ext cx="18720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rPr>
              <a:t>Our Journey </a:t>
            </a:r>
            <a:endParaRPr sz="1800">
              <a:solidFill>
                <a:schemeClr val="lt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06" name="Google Shape;106;p15"/>
          <p:cNvSpPr txBox="1"/>
          <p:nvPr/>
        </p:nvSpPr>
        <p:spPr>
          <a:xfrm>
            <a:off x="1130476" y="858750"/>
            <a:ext cx="1772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B3873"/>
                </a:solidFill>
              </a:rPr>
              <a:t>Biology Guided Neural Networks</a:t>
            </a:r>
            <a:endParaRPr b="1" sz="1200">
              <a:solidFill>
                <a:srgbClr val="3B3873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 sz="1200">
                <a:solidFill>
                  <a:srgbClr val="3B3873"/>
                </a:solidFill>
              </a:rPr>
              <a:t>（BGNN）</a:t>
            </a:r>
            <a:endParaRPr b="1" sz="1200">
              <a:solidFill>
                <a:srgbClr val="3B3873"/>
              </a:solidFill>
            </a:endParaRPr>
          </a:p>
        </p:txBody>
      </p:sp>
      <p:pic>
        <p:nvPicPr>
          <p:cNvPr id="107" name="Google Shape;10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9700" y="2244988"/>
            <a:ext cx="1188250" cy="795324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/>
          <p:nvPr/>
        </p:nvSpPr>
        <p:spPr>
          <a:xfrm>
            <a:off x="6286425" y="837750"/>
            <a:ext cx="12288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1"/>
                </a:solidFill>
              </a:rPr>
              <a:t>Imageomics</a:t>
            </a:r>
            <a:r>
              <a:rPr lang="en" sz="1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700">
              <a:solidFill>
                <a:schemeClr val="lt1"/>
              </a:solidFill>
            </a:endParaRPr>
          </a:p>
        </p:txBody>
      </p:sp>
      <p:pic>
        <p:nvPicPr>
          <p:cNvPr id="109" name="Google Shape;10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7537" y="2189534"/>
            <a:ext cx="782275" cy="782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 txBox="1"/>
          <p:nvPr/>
        </p:nvSpPr>
        <p:spPr>
          <a:xfrm>
            <a:off x="3965988" y="2699613"/>
            <a:ext cx="1064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</a:rPr>
              <a:t>FishAIR</a:t>
            </a:r>
            <a:endParaRPr sz="1900">
              <a:solidFill>
                <a:schemeClr val="lt1"/>
              </a:solidFill>
            </a:endParaRPr>
          </a:p>
        </p:txBody>
      </p:sp>
      <p:pic>
        <p:nvPicPr>
          <p:cNvPr id="111" name="Google Shape;111;p15"/>
          <p:cNvPicPr preferRelativeResize="0"/>
          <p:nvPr/>
        </p:nvPicPr>
        <p:blipFill rotWithShape="1">
          <a:blip r:embed="rId5">
            <a:alphaModFix/>
          </a:blip>
          <a:srcRect b="0" l="-5759" r="5760" t="0"/>
          <a:stretch/>
        </p:blipFill>
        <p:spPr>
          <a:xfrm>
            <a:off x="3872400" y="4092850"/>
            <a:ext cx="1228800" cy="628026"/>
          </a:xfrm>
          <a:prstGeom prst="rect">
            <a:avLst/>
          </a:prstGeom>
          <a:noFill/>
          <a:ln>
            <a:noFill/>
          </a:ln>
          <a:effectLst>
            <a:outerShdw blurRad="317500" rotWithShape="0" algn="t" dir="5400000" dist="63500">
              <a:srgbClr val="00B0F0">
                <a:alpha val="34900"/>
              </a:srgbClr>
            </a:outerShdw>
          </a:effectLst>
        </p:spPr>
      </p:pic>
      <p:sp>
        <p:nvSpPr>
          <p:cNvPr id="112" name="Google Shape;112;p15"/>
          <p:cNvSpPr/>
          <p:nvPr/>
        </p:nvSpPr>
        <p:spPr>
          <a:xfrm rot="-5400000">
            <a:off x="5017275" y="1803700"/>
            <a:ext cx="992400" cy="929100"/>
          </a:xfrm>
          <a:prstGeom prst="arc">
            <a:avLst>
              <a:gd fmla="val 16200000" name="adj1"/>
              <a:gd fmla="val 0" name="adj2"/>
            </a:avLst>
          </a:prstGeom>
          <a:noFill/>
          <a:ln cap="rnd" cmpd="sng" w="38100">
            <a:solidFill>
              <a:srgbClr val="FE74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5"/>
          <p:cNvSpPr/>
          <p:nvPr/>
        </p:nvSpPr>
        <p:spPr>
          <a:xfrm>
            <a:off x="2957668" y="1772042"/>
            <a:ext cx="1008300" cy="1008300"/>
          </a:xfrm>
          <a:prstGeom prst="arc">
            <a:avLst>
              <a:gd fmla="val 16045764" name="adj1"/>
              <a:gd fmla="val 0" name="adj2"/>
            </a:avLst>
          </a:prstGeom>
          <a:noFill/>
          <a:ln cap="rnd" cmpd="sng" w="381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3"/>
          <p:cNvSpPr txBox="1"/>
          <p:nvPr>
            <p:ph type="title"/>
          </p:nvPr>
        </p:nvSpPr>
        <p:spPr>
          <a:xfrm>
            <a:off x="525500" y="811894"/>
            <a:ext cx="7886700" cy="994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7200">
                <a:solidFill>
                  <a:srgbClr val="FE7491"/>
                </a:solidFill>
              </a:rPr>
              <a:t>Thank you</a:t>
            </a:r>
            <a:endParaRPr sz="7200">
              <a:solidFill>
                <a:srgbClr val="FE749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5000">
                <a:solidFill>
                  <a:srgbClr val="FE7491"/>
                </a:solidFill>
              </a:rPr>
              <a:t>Q&amp;A</a:t>
            </a:r>
            <a:endParaRPr sz="15000">
              <a:solidFill>
                <a:srgbClr val="FE749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34"/>
          <p:cNvSpPr/>
          <p:nvPr/>
        </p:nvSpPr>
        <p:spPr>
          <a:xfrm>
            <a:off x="7649367" y="2874645"/>
            <a:ext cx="1438500" cy="20883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34"/>
          <p:cNvSpPr/>
          <p:nvPr/>
        </p:nvSpPr>
        <p:spPr>
          <a:xfrm>
            <a:off x="100100" y="58604"/>
            <a:ext cx="4299300" cy="4826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28" name="Google Shape;52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6011" y="1511433"/>
            <a:ext cx="518104" cy="538034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34"/>
          <p:cNvSpPr txBox="1"/>
          <p:nvPr/>
        </p:nvSpPr>
        <p:spPr>
          <a:xfrm>
            <a:off x="3018515" y="859627"/>
            <a:ext cx="1052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iDigbio,GLIN…</a:t>
            </a:r>
            <a:endParaRPr b="1"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30" name="Google Shape;530;p34"/>
          <p:cNvSpPr txBox="1"/>
          <p:nvPr/>
        </p:nvSpPr>
        <p:spPr>
          <a:xfrm>
            <a:off x="2873487" y="2049456"/>
            <a:ext cx="1107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Bounding Box</a:t>
            </a:r>
            <a:endParaRPr b="1"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31" name="Google Shape;531;p34"/>
          <p:cNvSpPr txBox="1"/>
          <p:nvPr/>
        </p:nvSpPr>
        <p:spPr>
          <a:xfrm>
            <a:off x="5975350" y="1494763"/>
            <a:ext cx="1167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9900FF"/>
                </a:solidFill>
                <a:latin typeface="Proxima Nova"/>
                <a:ea typeface="Proxima Nova"/>
                <a:cs typeface="Proxima Nova"/>
                <a:sym typeface="Proxima Nova"/>
              </a:rPr>
              <a:t>Bounding Box </a:t>
            </a:r>
            <a:endParaRPr b="1" sz="1100">
              <a:solidFill>
                <a:srgbClr val="9900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32" name="Google Shape;532;p34"/>
          <p:cNvSpPr txBox="1"/>
          <p:nvPr/>
        </p:nvSpPr>
        <p:spPr>
          <a:xfrm>
            <a:off x="2911316" y="-9975"/>
            <a:ext cx="110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45818E"/>
                </a:solidFill>
                <a:latin typeface="Alfa Slab One"/>
                <a:ea typeface="Alfa Slab One"/>
                <a:cs typeface="Alfa Slab One"/>
                <a:sym typeface="Alfa Slab One"/>
              </a:rPr>
              <a:t>Batches</a:t>
            </a:r>
            <a:endParaRPr b="1" sz="1500">
              <a:solidFill>
                <a:srgbClr val="45818E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533" name="Google Shape;533;p34"/>
          <p:cNvSpPr txBox="1"/>
          <p:nvPr/>
        </p:nvSpPr>
        <p:spPr>
          <a:xfrm>
            <a:off x="5456863" y="425"/>
            <a:ext cx="275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8E7CC3"/>
                </a:solidFill>
                <a:latin typeface="Alfa Slab One"/>
                <a:ea typeface="Alfa Slab One"/>
                <a:cs typeface="Alfa Slab One"/>
                <a:sym typeface="Alfa Slab One"/>
              </a:rPr>
              <a:t>Landmark </a:t>
            </a:r>
            <a:r>
              <a:rPr b="1" lang="en">
                <a:solidFill>
                  <a:srgbClr val="8E7CC3"/>
                </a:solidFill>
                <a:latin typeface="Alfa Slab One"/>
                <a:ea typeface="Alfa Slab One"/>
                <a:cs typeface="Alfa Slab One"/>
                <a:sym typeface="Alfa Slab One"/>
              </a:rPr>
              <a:t>Pipeline</a:t>
            </a:r>
            <a:endParaRPr b="1">
              <a:solidFill>
                <a:srgbClr val="8E7CC3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534" name="Google Shape;534;p34"/>
          <p:cNvSpPr txBox="1"/>
          <p:nvPr/>
        </p:nvSpPr>
        <p:spPr>
          <a:xfrm>
            <a:off x="5820549" y="334038"/>
            <a:ext cx="1476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9900FF"/>
                </a:solidFill>
                <a:latin typeface="Proxima Nova"/>
                <a:ea typeface="Proxima Nova"/>
                <a:cs typeface="Proxima Nova"/>
                <a:sym typeface="Proxima Nova"/>
              </a:rPr>
              <a:t>Data Cleaning/</a:t>
            </a:r>
            <a:endParaRPr b="1" sz="1100">
              <a:solidFill>
                <a:srgbClr val="9900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9900FF"/>
                </a:solidFill>
                <a:latin typeface="Proxima Nova"/>
                <a:ea typeface="Proxima Nova"/>
                <a:cs typeface="Proxima Nova"/>
                <a:sym typeface="Proxima Nova"/>
              </a:rPr>
              <a:t>Filtering/Labeling</a:t>
            </a:r>
            <a:endParaRPr b="1" sz="1100">
              <a:solidFill>
                <a:srgbClr val="9900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535" name="Google Shape;535;p34"/>
          <p:cNvCxnSpPr/>
          <p:nvPr/>
        </p:nvCxnSpPr>
        <p:spPr>
          <a:xfrm rot="10800000">
            <a:off x="7199555" y="460430"/>
            <a:ext cx="780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36" name="Google Shape;536;p34"/>
          <p:cNvCxnSpPr/>
          <p:nvPr/>
        </p:nvCxnSpPr>
        <p:spPr>
          <a:xfrm flipH="1">
            <a:off x="3930371" y="534241"/>
            <a:ext cx="1577400" cy="12300"/>
          </a:xfrm>
          <a:prstGeom prst="straightConnector1">
            <a:avLst/>
          </a:prstGeom>
          <a:noFill/>
          <a:ln cap="flat" cmpd="sng" w="9525">
            <a:solidFill>
              <a:srgbClr val="A64D7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37" name="Google Shape;537;p34"/>
          <p:cNvCxnSpPr/>
          <p:nvPr/>
        </p:nvCxnSpPr>
        <p:spPr>
          <a:xfrm flipH="1">
            <a:off x="3857925" y="1764475"/>
            <a:ext cx="1722300" cy="5700"/>
          </a:xfrm>
          <a:prstGeom prst="straightConnector1">
            <a:avLst/>
          </a:prstGeom>
          <a:noFill/>
          <a:ln cap="flat" cmpd="sng" w="9525">
            <a:solidFill>
              <a:srgbClr val="A64D7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38" name="Google Shape;538;p34"/>
          <p:cNvSpPr txBox="1"/>
          <p:nvPr/>
        </p:nvSpPr>
        <p:spPr>
          <a:xfrm>
            <a:off x="6022562" y="2619338"/>
            <a:ext cx="1167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9900FF"/>
                </a:solidFill>
                <a:latin typeface="Proxima Nova"/>
                <a:ea typeface="Proxima Nova"/>
                <a:cs typeface="Proxima Nova"/>
                <a:sym typeface="Proxima Nova"/>
              </a:rPr>
              <a:t>Segmentation</a:t>
            </a:r>
            <a:endParaRPr b="1" sz="1100">
              <a:solidFill>
                <a:srgbClr val="9900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539" name="Google Shape;53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5925" y="2696240"/>
            <a:ext cx="518104" cy="538034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34"/>
          <p:cNvSpPr txBox="1"/>
          <p:nvPr/>
        </p:nvSpPr>
        <p:spPr>
          <a:xfrm>
            <a:off x="2873487" y="3327510"/>
            <a:ext cx="1107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Segmentation </a:t>
            </a:r>
            <a:endParaRPr b="1"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541" name="Google Shape;54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0962" y="3881052"/>
            <a:ext cx="518104" cy="538034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34"/>
          <p:cNvSpPr txBox="1"/>
          <p:nvPr/>
        </p:nvSpPr>
        <p:spPr>
          <a:xfrm>
            <a:off x="2761775" y="4327525"/>
            <a:ext cx="1739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Landmark </a:t>
            </a:r>
            <a:r>
              <a:rPr b="1"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Image Sets</a:t>
            </a:r>
            <a:r>
              <a:rPr b="1"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A</a:t>
            </a:r>
            <a:endParaRPr b="1"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543" name="Google Shape;543;p34"/>
          <p:cNvCxnSpPr/>
          <p:nvPr/>
        </p:nvCxnSpPr>
        <p:spPr>
          <a:xfrm rot="10800000">
            <a:off x="3862878" y="2988107"/>
            <a:ext cx="1791900" cy="1200"/>
          </a:xfrm>
          <a:prstGeom prst="straightConnector1">
            <a:avLst/>
          </a:prstGeom>
          <a:noFill/>
          <a:ln cap="flat" cmpd="sng" w="9525">
            <a:solidFill>
              <a:srgbClr val="A64D7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44" name="Google Shape;544;p34"/>
          <p:cNvSpPr txBox="1"/>
          <p:nvPr/>
        </p:nvSpPr>
        <p:spPr>
          <a:xfrm>
            <a:off x="6032502" y="3795125"/>
            <a:ext cx="1052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9900FF"/>
                </a:solidFill>
                <a:latin typeface="Proxima Nova"/>
                <a:ea typeface="Proxima Nova"/>
                <a:cs typeface="Proxima Nova"/>
                <a:sym typeface="Proxima Nova"/>
              </a:rPr>
              <a:t>Landmark</a:t>
            </a:r>
            <a:r>
              <a:rPr b="1" lang="en" sz="1100">
                <a:solidFill>
                  <a:srgbClr val="9900FF"/>
                </a:solidFill>
                <a:latin typeface="Proxima Nova"/>
                <a:ea typeface="Proxima Nova"/>
                <a:cs typeface="Proxima Nova"/>
                <a:sym typeface="Proxima Nova"/>
              </a:rPr>
              <a:t>ing</a:t>
            </a:r>
            <a:endParaRPr b="1" sz="1100">
              <a:solidFill>
                <a:srgbClr val="9900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545" name="Google Shape;54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9512" y="3866491"/>
            <a:ext cx="518104" cy="538034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34"/>
          <p:cNvSpPr txBox="1"/>
          <p:nvPr/>
        </p:nvSpPr>
        <p:spPr>
          <a:xfrm>
            <a:off x="1158401" y="4327550"/>
            <a:ext cx="1618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Landmark </a:t>
            </a:r>
            <a:r>
              <a:rPr b="1"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Image Sets</a:t>
            </a:r>
            <a:r>
              <a:rPr b="1"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B</a:t>
            </a:r>
            <a:endParaRPr b="1"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547" name="Google Shape;547;p34"/>
          <p:cNvCxnSpPr/>
          <p:nvPr/>
        </p:nvCxnSpPr>
        <p:spPr>
          <a:xfrm rot="10800000">
            <a:off x="3803066" y="4060694"/>
            <a:ext cx="1925400" cy="6900"/>
          </a:xfrm>
          <a:prstGeom prst="straightConnector1">
            <a:avLst/>
          </a:prstGeom>
          <a:noFill/>
          <a:ln cap="flat" cmpd="sng" w="9525">
            <a:solidFill>
              <a:srgbClr val="A64D7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48" name="Google Shape;548;p34"/>
          <p:cNvCxnSpPr>
            <a:stCxn id="544" idx="2"/>
            <a:endCxn id="546" idx="2"/>
          </p:cNvCxnSpPr>
          <p:nvPr/>
        </p:nvCxnSpPr>
        <p:spPr>
          <a:xfrm rot="5400000">
            <a:off x="4004652" y="2112125"/>
            <a:ext cx="517200" cy="4591200"/>
          </a:xfrm>
          <a:prstGeom prst="bentConnector3">
            <a:avLst>
              <a:gd fmla="val 126392" name="adj1"/>
            </a:avLst>
          </a:prstGeom>
          <a:noFill/>
          <a:ln cap="flat" cmpd="sng" w="9525">
            <a:solidFill>
              <a:srgbClr val="A64D79"/>
            </a:solidFill>
            <a:prstDash val="solid"/>
            <a:round/>
            <a:headEnd len="med" w="med" type="none"/>
            <a:tailEnd len="med" w="med" type="stealth"/>
          </a:ln>
        </p:spPr>
      </p:cxnSp>
      <p:pic>
        <p:nvPicPr>
          <p:cNvPr id="549" name="Google Shape;549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765" y="1001671"/>
            <a:ext cx="2052050" cy="15575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0" name="Google Shape;550;p34"/>
          <p:cNvCxnSpPr/>
          <p:nvPr/>
        </p:nvCxnSpPr>
        <p:spPr>
          <a:xfrm>
            <a:off x="4027465" y="920752"/>
            <a:ext cx="1476600" cy="4695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51" name="Google Shape;551;p34"/>
          <p:cNvCxnSpPr>
            <a:endCxn id="552" idx="0"/>
          </p:cNvCxnSpPr>
          <p:nvPr/>
        </p:nvCxnSpPr>
        <p:spPr>
          <a:xfrm>
            <a:off x="3932225" y="3266450"/>
            <a:ext cx="1667100" cy="5343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53" name="Google Shape;553;p34"/>
          <p:cNvCxnSpPr/>
          <p:nvPr/>
        </p:nvCxnSpPr>
        <p:spPr>
          <a:xfrm flipH="1" rot="10800000">
            <a:off x="8619314" y="3107632"/>
            <a:ext cx="310500" cy="1020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54" name="Google Shape;554;p34"/>
          <p:cNvCxnSpPr/>
          <p:nvPr/>
        </p:nvCxnSpPr>
        <p:spPr>
          <a:xfrm flipH="1" rot="10800000">
            <a:off x="8619314" y="3314228"/>
            <a:ext cx="310500" cy="10200"/>
          </a:xfrm>
          <a:prstGeom prst="straightConnector1">
            <a:avLst/>
          </a:prstGeom>
          <a:noFill/>
          <a:ln cap="flat" cmpd="sng" w="9525">
            <a:solidFill>
              <a:srgbClr val="A64D7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55" name="Google Shape;555;p34"/>
          <p:cNvSpPr txBox="1"/>
          <p:nvPr/>
        </p:nvSpPr>
        <p:spPr>
          <a:xfrm>
            <a:off x="7864839" y="2922150"/>
            <a:ext cx="837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5722"/>
                </a:solidFill>
                <a:latin typeface="Proxima Nova"/>
                <a:ea typeface="Proxima Nova"/>
                <a:cs typeface="Proxima Nova"/>
                <a:sym typeface="Proxima Nova"/>
              </a:rPr>
              <a:t>Download </a:t>
            </a:r>
            <a:endParaRPr b="1" sz="1000">
              <a:solidFill>
                <a:srgbClr val="FF572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56" name="Google Shape;556;p34"/>
          <p:cNvSpPr txBox="1"/>
          <p:nvPr/>
        </p:nvSpPr>
        <p:spPr>
          <a:xfrm>
            <a:off x="7861020" y="3158123"/>
            <a:ext cx="684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5722"/>
                </a:solidFill>
                <a:latin typeface="Proxima Nova"/>
                <a:ea typeface="Proxima Nova"/>
                <a:cs typeface="Proxima Nova"/>
                <a:sym typeface="Proxima Nova"/>
              </a:rPr>
              <a:t>Upload</a:t>
            </a:r>
            <a:endParaRPr b="1" sz="1000">
              <a:solidFill>
                <a:srgbClr val="FF572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557" name="Google Shape;55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5392" y="326624"/>
            <a:ext cx="518104" cy="538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17748" y="4140276"/>
            <a:ext cx="518104" cy="538034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p34"/>
          <p:cNvSpPr txBox="1"/>
          <p:nvPr/>
        </p:nvSpPr>
        <p:spPr>
          <a:xfrm>
            <a:off x="7631085" y="4009079"/>
            <a:ext cx="936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5722"/>
                </a:solidFill>
                <a:latin typeface="Proxima Nova"/>
                <a:ea typeface="Proxima Nova"/>
                <a:cs typeface="Proxima Nova"/>
                <a:sym typeface="Proxima Nova"/>
              </a:rPr>
              <a:t>Image sets and associated metadata</a:t>
            </a:r>
            <a:endParaRPr b="1" sz="1000">
              <a:solidFill>
                <a:srgbClr val="FF572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560" name="Google Shape;560;p34"/>
          <p:cNvCxnSpPr>
            <a:stCxn id="530" idx="3"/>
            <a:endCxn id="561" idx="0"/>
          </p:cNvCxnSpPr>
          <p:nvPr/>
        </p:nvCxnSpPr>
        <p:spPr>
          <a:xfrm>
            <a:off x="3980787" y="2218806"/>
            <a:ext cx="1556100" cy="4311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62" name="Google Shape;562;p34"/>
          <p:cNvSpPr txBox="1"/>
          <p:nvPr/>
        </p:nvSpPr>
        <p:spPr>
          <a:xfrm>
            <a:off x="168822" y="164748"/>
            <a:ext cx="2849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accent1"/>
                </a:solidFill>
                <a:latin typeface="Alfa Slab One"/>
                <a:ea typeface="Alfa Slab One"/>
                <a:cs typeface="Alfa Slab One"/>
                <a:sym typeface="Alfa Slab One"/>
              </a:rPr>
              <a:t>FishAIR</a:t>
            </a:r>
            <a:endParaRPr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563" name="Google Shape;56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4157" y="191402"/>
            <a:ext cx="518104" cy="538034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34"/>
          <p:cNvSpPr txBox="1"/>
          <p:nvPr/>
        </p:nvSpPr>
        <p:spPr>
          <a:xfrm>
            <a:off x="7692266" y="789668"/>
            <a:ext cx="1052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BF9000"/>
                </a:solidFill>
                <a:latin typeface="Proxima Nova"/>
                <a:ea typeface="Proxima Nova"/>
                <a:cs typeface="Proxima Nova"/>
                <a:sym typeface="Proxima Nova"/>
              </a:rPr>
              <a:t>Digitized Collection</a:t>
            </a:r>
            <a:endParaRPr b="1" sz="1000">
              <a:solidFill>
                <a:srgbClr val="BF9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565" name="Google Shape;565;p34"/>
          <p:cNvCxnSpPr>
            <a:stCxn id="534" idx="2"/>
            <a:endCxn id="531" idx="0"/>
          </p:cNvCxnSpPr>
          <p:nvPr/>
        </p:nvCxnSpPr>
        <p:spPr>
          <a:xfrm>
            <a:off x="6558849" y="857238"/>
            <a:ext cx="0" cy="6375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66" name="Google Shape;566;p34"/>
          <p:cNvCxnSpPr/>
          <p:nvPr/>
        </p:nvCxnSpPr>
        <p:spPr>
          <a:xfrm>
            <a:off x="6558856" y="1900065"/>
            <a:ext cx="0" cy="6168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67" name="Google Shape;567;p34"/>
          <p:cNvCxnSpPr/>
          <p:nvPr/>
        </p:nvCxnSpPr>
        <p:spPr>
          <a:xfrm>
            <a:off x="6574181" y="3075828"/>
            <a:ext cx="0" cy="6168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68" name="Google Shape;568;p34"/>
          <p:cNvCxnSpPr/>
          <p:nvPr/>
        </p:nvCxnSpPr>
        <p:spPr>
          <a:xfrm flipH="1" rot="10800000">
            <a:off x="8633838" y="3767888"/>
            <a:ext cx="285900" cy="51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69" name="Google Shape;569;p34"/>
          <p:cNvSpPr txBox="1"/>
          <p:nvPr/>
        </p:nvSpPr>
        <p:spPr>
          <a:xfrm>
            <a:off x="7649375" y="3486050"/>
            <a:ext cx="1107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5722"/>
                </a:solidFill>
                <a:latin typeface="Proxima Nova"/>
                <a:ea typeface="Proxima Nova"/>
                <a:cs typeface="Proxima Nova"/>
                <a:sym typeface="Proxima Nova"/>
              </a:rPr>
              <a:t>Landmarking pipeline</a:t>
            </a:r>
            <a:endParaRPr b="1" sz="1000">
              <a:solidFill>
                <a:srgbClr val="FF572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35"/>
          <p:cNvSpPr/>
          <p:nvPr/>
        </p:nvSpPr>
        <p:spPr>
          <a:xfrm>
            <a:off x="3954279" y="1925903"/>
            <a:ext cx="1241700" cy="2470800"/>
          </a:xfrm>
          <a:prstGeom prst="roundRect">
            <a:avLst>
              <a:gd fmla="val 4737" name="adj"/>
            </a:avLst>
          </a:prstGeom>
          <a:solidFill>
            <a:schemeClr val="lt1"/>
          </a:solidFill>
          <a:ln>
            <a:noFill/>
          </a:ln>
          <a:effectLst>
            <a:outerShdw blurRad="317500" rotWithShape="0" algn="t" dir="5400000" dist="127000">
              <a:srgbClr val="8778ED">
                <a:alpha val="2471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35"/>
          <p:cNvSpPr/>
          <p:nvPr/>
        </p:nvSpPr>
        <p:spPr>
          <a:xfrm>
            <a:off x="2660185" y="1752500"/>
            <a:ext cx="6487500" cy="2634600"/>
          </a:xfrm>
          <a:prstGeom prst="roundRect">
            <a:avLst>
              <a:gd fmla="val 2411" name="adj"/>
            </a:avLst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3B3873"/>
              </a:solidFill>
            </a:endParaRPr>
          </a:p>
        </p:txBody>
      </p:sp>
      <p:sp>
        <p:nvSpPr>
          <p:cNvPr id="576" name="Google Shape;576;p35"/>
          <p:cNvSpPr/>
          <p:nvPr/>
        </p:nvSpPr>
        <p:spPr>
          <a:xfrm rot="2923802">
            <a:off x="5787011" y="3058356"/>
            <a:ext cx="192387" cy="205990"/>
          </a:xfrm>
          <a:prstGeom prst="plus">
            <a:avLst>
              <a:gd fmla="val 50000" name="adj"/>
            </a:avLst>
          </a:prstGeom>
          <a:gradFill>
            <a:gsLst>
              <a:gs pos="0">
                <a:schemeClr val="lt1"/>
              </a:gs>
              <a:gs pos="52000">
                <a:schemeClr val="lt1"/>
              </a:gs>
              <a:gs pos="100000">
                <a:srgbClr val="C1DAFF"/>
              </a:gs>
            </a:gsLst>
            <a:path path="circle">
              <a:fillToRect l="100%" t="100%"/>
            </a:path>
            <a:tileRect b="-100%" r="-100%"/>
          </a:gra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39700" sx="102000" rotWithShape="0" algn="ctr" sy="102000">
              <a:srgbClr val="000000">
                <a:alpha val="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35"/>
          <p:cNvSpPr/>
          <p:nvPr/>
        </p:nvSpPr>
        <p:spPr>
          <a:xfrm rot="2914580">
            <a:off x="4450272" y="4062642"/>
            <a:ext cx="97074" cy="203169"/>
          </a:xfrm>
          <a:custGeom>
            <a:rect b="b" l="l" r="r" t="t"/>
            <a:pathLst>
              <a:path extrusionOk="0" h="1124820" w="570901">
                <a:moveTo>
                  <a:pt x="525106" y="0"/>
                </a:moveTo>
                <a:lnTo>
                  <a:pt x="570901" y="0"/>
                </a:lnTo>
                <a:lnTo>
                  <a:pt x="570901" y="1079025"/>
                </a:lnTo>
                <a:lnTo>
                  <a:pt x="570901" y="1124820"/>
                </a:lnTo>
                <a:lnTo>
                  <a:pt x="525106" y="1124820"/>
                </a:lnTo>
                <a:lnTo>
                  <a:pt x="0" y="1124820"/>
                </a:lnTo>
                <a:lnTo>
                  <a:pt x="0" y="1079025"/>
                </a:lnTo>
                <a:lnTo>
                  <a:pt x="525106" y="1079025"/>
                </a:lnTo>
                <a:close/>
              </a:path>
            </a:pathLst>
          </a:custGeom>
          <a:solidFill>
            <a:srgbClr val="3448E1"/>
          </a:solidFill>
          <a:ln cap="flat" cmpd="sng" w="12700">
            <a:solidFill>
              <a:srgbClr val="9458C5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39700" sx="102000" rotWithShape="0" algn="ctr" sy="102000">
              <a:srgbClr val="000000">
                <a:alpha val="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35"/>
          <p:cNvSpPr/>
          <p:nvPr/>
        </p:nvSpPr>
        <p:spPr>
          <a:xfrm rot="2914580">
            <a:off x="3130312" y="3827119"/>
            <a:ext cx="97074" cy="203169"/>
          </a:xfrm>
          <a:custGeom>
            <a:rect b="b" l="l" r="r" t="t"/>
            <a:pathLst>
              <a:path extrusionOk="0" h="1124820" w="570901">
                <a:moveTo>
                  <a:pt x="525106" y="0"/>
                </a:moveTo>
                <a:lnTo>
                  <a:pt x="570901" y="0"/>
                </a:lnTo>
                <a:lnTo>
                  <a:pt x="570901" y="1079025"/>
                </a:lnTo>
                <a:lnTo>
                  <a:pt x="570901" y="1124820"/>
                </a:lnTo>
                <a:lnTo>
                  <a:pt x="525106" y="1124820"/>
                </a:lnTo>
                <a:lnTo>
                  <a:pt x="0" y="1124820"/>
                </a:lnTo>
                <a:lnTo>
                  <a:pt x="0" y="1079025"/>
                </a:lnTo>
                <a:lnTo>
                  <a:pt x="525106" y="1079025"/>
                </a:lnTo>
                <a:close/>
              </a:path>
            </a:pathLst>
          </a:custGeom>
          <a:solidFill>
            <a:srgbClr val="3448E1"/>
          </a:solidFill>
          <a:ln cap="flat" cmpd="sng" w="12700">
            <a:solidFill>
              <a:srgbClr val="9458C5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39700" sx="102000" rotWithShape="0" algn="ctr" sy="102000">
              <a:srgbClr val="000000">
                <a:alpha val="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35"/>
          <p:cNvSpPr/>
          <p:nvPr/>
        </p:nvSpPr>
        <p:spPr>
          <a:xfrm rot="2923802">
            <a:off x="7088369" y="3532271"/>
            <a:ext cx="192387" cy="205990"/>
          </a:xfrm>
          <a:prstGeom prst="plus">
            <a:avLst>
              <a:gd fmla="val 48477" name="adj"/>
            </a:avLst>
          </a:prstGeom>
          <a:solidFill>
            <a:srgbClr val="3448E1"/>
          </a:solidFill>
          <a:ln cap="flat" cmpd="sng" w="12700">
            <a:solidFill>
              <a:srgbClr val="9458C5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39700" sx="102000" rotWithShape="0" algn="ctr" sy="102000">
              <a:srgbClr val="000000">
                <a:alpha val="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35"/>
          <p:cNvSpPr/>
          <p:nvPr/>
        </p:nvSpPr>
        <p:spPr>
          <a:xfrm rot="2923802">
            <a:off x="8431118" y="2625310"/>
            <a:ext cx="192387" cy="205990"/>
          </a:xfrm>
          <a:prstGeom prst="plus">
            <a:avLst>
              <a:gd fmla="val 48477" name="adj"/>
            </a:avLst>
          </a:prstGeom>
          <a:solidFill>
            <a:srgbClr val="3448E1"/>
          </a:solidFill>
          <a:ln cap="flat" cmpd="sng" w="12700">
            <a:solidFill>
              <a:srgbClr val="9458C5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39700" sx="102000" rotWithShape="0" algn="ctr" sy="102000">
              <a:srgbClr val="000000">
                <a:alpha val="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35"/>
          <p:cNvSpPr/>
          <p:nvPr/>
        </p:nvSpPr>
        <p:spPr>
          <a:xfrm rot="2914580">
            <a:off x="5835417" y="4016668"/>
            <a:ext cx="97074" cy="203169"/>
          </a:xfrm>
          <a:custGeom>
            <a:rect b="b" l="l" r="r" t="t"/>
            <a:pathLst>
              <a:path extrusionOk="0" h="1124820" w="570901">
                <a:moveTo>
                  <a:pt x="525106" y="0"/>
                </a:moveTo>
                <a:lnTo>
                  <a:pt x="570901" y="0"/>
                </a:lnTo>
                <a:lnTo>
                  <a:pt x="570901" y="1079025"/>
                </a:lnTo>
                <a:lnTo>
                  <a:pt x="570901" y="1124820"/>
                </a:lnTo>
                <a:lnTo>
                  <a:pt x="525106" y="1124820"/>
                </a:lnTo>
                <a:lnTo>
                  <a:pt x="0" y="1124820"/>
                </a:lnTo>
                <a:lnTo>
                  <a:pt x="0" y="1079025"/>
                </a:lnTo>
                <a:lnTo>
                  <a:pt x="525106" y="1079025"/>
                </a:lnTo>
                <a:close/>
              </a:path>
            </a:pathLst>
          </a:cu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39700" sx="102000" rotWithShape="0" algn="ctr" sy="102000">
              <a:srgbClr val="000000">
                <a:alpha val="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35"/>
          <p:cNvSpPr/>
          <p:nvPr/>
        </p:nvSpPr>
        <p:spPr>
          <a:xfrm>
            <a:off x="2666856" y="1956947"/>
            <a:ext cx="1241700" cy="2470800"/>
          </a:xfrm>
          <a:prstGeom prst="roundRect">
            <a:avLst>
              <a:gd fmla="val 4737" name="adj"/>
            </a:avLst>
          </a:prstGeom>
          <a:solidFill>
            <a:schemeClr val="lt1"/>
          </a:solidFill>
          <a:ln>
            <a:noFill/>
          </a:ln>
          <a:effectLst>
            <a:outerShdw blurRad="317500" rotWithShape="0" algn="t" dir="5400000" dist="127000">
              <a:srgbClr val="8778ED">
                <a:alpha val="2471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35"/>
          <p:cNvSpPr/>
          <p:nvPr/>
        </p:nvSpPr>
        <p:spPr>
          <a:xfrm>
            <a:off x="5221033" y="1891921"/>
            <a:ext cx="1241700" cy="3924300"/>
          </a:xfrm>
          <a:prstGeom prst="roundRect">
            <a:avLst>
              <a:gd fmla="val 4737" name="adj"/>
            </a:avLst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3B3873"/>
              </a:solidFill>
            </a:endParaRPr>
          </a:p>
        </p:txBody>
      </p:sp>
      <p:sp>
        <p:nvSpPr>
          <p:cNvPr id="584" name="Google Shape;584;p35"/>
          <p:cNvSpPr/>
          <p:nvPr/>
        </p:nvSpPr>
        <p:spPr>
          <a:xfrm>
            <a:off x="6563783" y="1891921"/>
            <a:ext cx="1241700" cy="3924300"/>
          </a:xfrm>
          <a:prstGeom prst="roundRect">
            <a:avLst>
              <a:gd fmla="val 4737" name="adj"/>
            </a:avLst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3B3873"/>
              </a:solidFill>
            </a:endParaRPr>
          </a:p>
        </p:txBody>
      </p:sp>
      <p:sp>
        <p:nvSpPr>
          <p:cNvPr id="585" name="Google Shape;585;p35"/>
          <p:cNvSpPr/>
          <p:nvPr/>
        </p:nvSpPr>
        <p:spPr>
          <a:xfrm>
            <a:off x="7830339" y="1968122"/>
            <a:ext cx="1241700" cy="2470800"/>
          </a:xfrm>
          <a:prstGeom prst="roundRect">
            <a:avLst>
              <a:gd fmla="val 4737" name="adj"/>
            </a:avLst>
          </a:prstGeom>
          <a:solidFill>
            <a:schemeClr val="lt1"/>
          </a:solidFill>
          <a:ln>
            <a:noFill/>
          </a:ln>
          <a:effectLst>
            <a:outerShdw blurRad="317500" rotWithShape="0" algn="t" dir="5400000" dist="127000">
              <a:srgbClr val="8778ED">
                <a:alpha val="2471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35"/>
          <p:cNvSpPr txBox="1"/>
          <p:nvPr/>
        </p:nvSpPr>
        <p:spPr>
          <a:xfrm>
            <a:off x="2833051" y="2478138"/>
            <a:ext cx="8127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6F6DFC"/>
                </a:solidFill>
              </a:rPr>
              <a:t>GLIN</a:t>
            </a:r>
            <a:endParaRPr sz="1500">
              <a:solidFill>
                <a:srgbClr val="6F6DF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35"/>
          <p:cNvSpPr txBox="1"/>
          <p:nvPr/>
        </p:nvSpPr>
        <p:spPr>
          <a:xfrm>
            <a:off x="2763846" y="2966145"/>
            <a:ext cx="10260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6F6DFC"/>
                </a:solidFill>
              </a:rPr>
              <a:t>iDigBio</a:t>
            </a:r>
            <a:endParaRPr sz="1500">
              <a:solidFill>
                <a:srgbClr val="6F6DF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35"/>
          <p:cNvSpPr txBox="1"/>
          <p:nvPr/>
        </p:nvSpPr>
        <p:spPr>
          <a:xfrm>
            <a:off x="2584321" y="3454166"/>
            <a:ext cx="13242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6F6DFC"/>
                </a:solidFill>
              </a:rPr>
              <a:t>Morphbank</a:t>
            </a:r>
            <a:endParaRPr sz="1500">
              <a:solidFill>
                <a:srgbClr val="6F6DF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35"/>
          <p:cNvSpPr/>
          <p:nvPr/>
        </p:nvSpPr>
        <p:spPr>
          <a:xfrm rot="2914580">
            <a:off x="4456919" y="3037184"/>
            <a:ext cx="97074" cy="203169"/>
          </a:xfrm>
          <a:custGeom>
            <a:rect b="b" l="l" r="r" t="t"/>
            <a:pathLst>
              <a:path extrusionOk="0" h="1124820" w="570901">
                <a:moveTo>
                  <a:pt x="525106" y="0"/>
                </a:moveTo>
                <a:lnTo>
                  <a:pt x="570901" y="0"/>
                </a:lnTo>
                <a:lnTo>
                  <a:pt x="570901" y="1079025"/>
                </a:lnTo>
                <a:lnTo>
                  <a:pt x="570901" y="1124820"/>
                </a:lnTo>
                <a:lnTo>
                  <a:pt x="525106" y="1124820"/>
                </a:lnTo>
                <a:lnTo>
                  <a:pt x="0" y="1124820"/>
                </a:lnTo>
                <a:lnTo>
                  <a:pt x="0" y="1079025"/>
                </a:lnTo>
                <a:lnTo>
                  <a:pt x="525106" y="1079025"/>
                </a:lnTo>
                <a:close/>
              </a:path>
            </a:pathLst>
          </a:custGeom>
          <a:solidFill>
            <a:srgbClr val="3448E1"/>
          </a:solidFill>
          <a:ln cap="flat" cmpd="sng" w="12700">
            <a:solidFill>
              <a:srgbClr val="9458C5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39700" sx="102000" rotWithShape="0" algn="ctr" sy="102000">
              <a:srgbClr val="000000">
                <a:alpha val="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35"/>
          <p:cNvSpPr txBox="1"/>
          <p:nvPr/>
        </p:nvSpPr>
        <p:spPr>
          <a:xfrm>
            <a:off x="2886831" y="3968256"/>
            <a:ext cx="7191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6F6DFC"/>
                </a:solidFill>
              </a:rPr>
              <a:t>GBIF</a:t>
            </a:r>
            <a:endParaRPr sz="1500">
              <a:solidFill>
                <a:srgbClr val="6F6DF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35"/>
          <p:cNvSpPr/>
          <p:nvPr/>
        </p:nvSpPr>
        <p:spPr>
          <a:xfrm rot="2923802">
            <a:off x="7088369" y="3058356"/>
            <a:ext cx="192387" cy="205990"/>
          </a:xfrm>
          <a:prstGeom prst="plus">
            <a:avLst>
              <a:gd fmla="val 48477" name="adj"/>
            </a:avLst>
          </a:prstGeom>
          <a:solidFill>
            <a:srgbClr val="3448E1"/>
          </a:solidFill>
          <a:ln cap="flat" cmpd="sng" w="12700">
            <a:solidFill>
              <a:srgbClr val="9458C5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39700" sx="102000" rotWithShape="0" algn="ctr" sy="102000">
              <a:srgbClr val="000000">
                <a:alpha val="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35"/>
          <p:cNvSpPr/>
          <p:nvPr/>
        </p:nvSpPr>
        <p:spPr>
          <a:xfrm rot="2914580">
            <a:off x="5805295" y="2542299"/>
            <a:ext cx="97074" cy="203169"/>
          </a:xfrm>
          <a:custGeom>
            <a:rect b="b" l="l" r="r" t="t"/>
            <a:pathLst>
              <a:path extrusionOk="0" h="1124820" w="570901">
                <a:moveTo>
                  <a:pt x="525106" y="0"/>
                </a:moveTo>
                <a:lnTo>
                  <a:pt x="570901" y="0"/>
                </a:lnTo>
                <a:lnTo>
                  <a:pt x="570901" y="1079025"/>
                </a:lnTo>
                <a:lnTo>
                  <a:pt x="570901" y="1124820"/>
                </a:lnTo>
                <a:lnTo>
                  <a:pt x="525106" y="1124820"/>
                </a:lnTo>
                <a:lnTo>
                  <a:pt x="0" y="1124820"/>
                </a:lnTo>
                <a:lnTo>
                  <a:pt x="0" y="1079025"/>
                </a:lnTo>
                <a:lnTo>
                  <a:pt x="525106" y="1079025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3B3873"/>
              </a:solidFill>
            </a:endParaRPr>
          </a:p>
        </p:txBody>
      </p:sp>
      <p:sp>
        <p:nvSpPr>
          <p:cNvPr id="593" name="Google Shape;593;p35"/>
          <p:cNvSpPr/>
          <p:nvPr/>
        </p:nvSpPr>
        <p:spPr>
          <a:xfrm rot="2914580">
            <a:off x="5709958" y="3048860"/>
            <a:ext cx="97074" cy="203169"/>
          </a:xfrm>
          <a:custGeom>
            <a:rect b="b" l="l" r="r" t="t"/>
            <a:pathLst>
              <a:path extrusionOk="0" h="1124820" w="570901">
                <a:moveTo>
                  <a:pt x="525106" y="0"/>
                </a:moveTo>
                <a:lnTo>
                  <a:pt x="570901" y="0"/>
                </a:lnTo>
                <a:lnTo>
                  <a:pt x="570901" y="1079025"/>
                </a:lnTo>
                <a:lnTo>
                  <a:pt x="570901" y="1124820"/>
                </a:lnTo>
                <a:lnTo>
                  <a:pt x="525106" y="1124820"/>
                </a:lnTo>
                <a:lnTo>
                  <a:pt x="0" y="1124820"/>
                </a:lnTo>
                <a:lnTo>
                  <a:pt x="0" y="1079025"/>
                </a:lnTo>
                <a:lnTo>
                  <a:pt x="525106" y="1079025"/>
                </a:lnTo>
                <a:close/>
              </a:path>
            </a:pathLst>
          </a:custGeom>
          <a:solidFill>
            <a:srgbClr val="3448E1"/>
          </a:solidFill>
          <a:ln cap="flat" cmpd="sng" w="12700">
            <a:solidFill>
              <a:srgbClr val="9458C5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39700" sx="102000" rotWithShape="0" algn="ctr" sy="102000">
              <a:srgbClr val="000000">
                <a:alpha val="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35"/>
          <p:cNvSpPr/>
          <p:nvPr/>
        </p:nvSpPr>
        <p:spPr>
          <a:xfrm>
            <a:off x="5241709" y="1992581"/>
            <a:ext cx="1241700" cy="2470800"/>
          </a:xfrm>
          <a:prstGeom prst="roundRect">
            <a:avLst>
              <a:gd fmla="val 4737" name="adj"/>
            </a:avLst>
          </a:prstGeom>
          <a:solidFill>
            <a:schemeClr val="lt1"/>
          </a:solidFill>
          <a:ln>
            <a:noFill/>
          </a:ln>
          <a:effectLst>
            <a:outerShdw blurRad="317500" rotWithShape="0" algn="t" dir="5400000" dist="127000">
              <a:srgbClr val="8778ED">
                <a:alpha val="2471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35"/>
          <p:cNvSpPr/>
          <p:nvPr/>
        </p:nvSpPr>
        <p:spPr>
          <a:xfrm>
            <a:off x="6525688" y="1956947"/>
            <a:ext cx="1241700" cy="2470800"/>
          </a:xfrm>
          <a:prstGeom prst="roundRect">
            <a:avLst>
              <a:gd fmla="val 4737" name="adj"/>
            </a:avLst>
          </a:prstGeom>
          <a:solidFill>
            <a:schemeClr val="lt1"/>
          </a:solidFill>
          <a:ln>
            <a:noFill/>
          </a:ln>
          <a:effectLst>
            <a:outerShdw blurRad="317500" rotWithShape="0" algn="t" dir="5400000" dist="127000">
              <a:srgbClr val="8778ED">
                <a:alpha val="2471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35"/>
          <p:cNvSpPr/>
          <p:nvPr/>
        </p:nvSpPr>
        <p:spPr>
          <a:xfrm>
            <a:off x="2660700" y="1794850"/>
            <a:ext cx="6411300" cy="582600"/>
          </a:xfrm>
          <a:prstGeom prst="roundRect">
            <a:avLst>
              <a:gd fmla="val 4737" name="adj"/>
            </a:avLst>
          </a:prstGeom>
          <a:gradFill>
            <a:gsLst>
              <a:gs pos="0">
                <a:srgbClr val="6F6DFC"/>
              </a:gs>
              <a:gs pos="100000">
                <a:srgbClr val="3448E1"/>
              </a:gs>
            </a:gsLst>
            <a:lin ang="5400012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35"/>
          <p:cNvSpPr txBox="1"/>
          <p:nvPr/>
        </p:nvSpPr>
        <p:spPr>
          <a:xfrm>
            <a:off x="4027694" y="1962945"/>
            <a:ext cx="10260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100">
                <a:solidFill>
                  <a:schemeClr val="lt2"/>
                </a:solidFill>
              </a:rPr>
              <a:t>File Format</a:t>
            </a:r>
            <a:endParaRPr sz="800">
              <a:solidFill>
                <a:schemeClr val="lt2"/>
              </a:solidFill>
            </a:endParaRPr>
          </a:p>
        </p:txBody>
      </p:sp>
      <p:sp>
        <p:nvSpPr>
          <p:cNvPr id="598" name="Google Shape;598;p35"/>
          <p:cNvSpPr txBox="1"/>
          <p:nvPr/>
        </p:nvSpPr>
        <p:spPr>
          <a:xfrm>
            <a:off x="5274922" y="1934760"/>
            <a:ext cx="10260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URI</a:t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599" name="Google Shape;599;p35"/>
          <p:cNvSpPr txBox="1"/>
          <p:nvPr/>
        </p:nvSpPr>
        <p:spPr>
          <a:xfrm>
            <a:off x="7885854" y="1966896"/>
            <a:ext cx="12417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Quality Measures</a:t>
            </a:r>
            <a:endParaRPr sz="1100">
              <a:solidFill>
                <a:schemeClr val="lt1"/>
              </a:solidFill>
            </a:endParaRPr>
          </a:p>
        </p:txBody>
      </p:sp>
      <p:sp>
        <p:nvSpPr>
          <p:cNvPr id="600" name="Google Shape;600;p35"/>
          <p:cNvSpPr txBox="1"/>
          <p:nvPr/>
        </p:nvSpPr>
        <p:spPr>
          <a:xfrm>
            <a:off x="6277445" y="1873100"/>
            <a:ext cx="17382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Type </a:t>
            </a:r>
            <a:endParaRPr sz="11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800">
                <a:solidFill>
                  <a:schemeClr val="lt1"/>
                </a:solidFill>
              </a:rPr>
              <a:t>(Field notes, C-T Scan, etc.)</a:t>
            </a:r>
            <a:endParaRPr sz="800">
              <a:solidFill>
                <a:schemeClr val="lt1"/>
              </a:solidFill>
            </a:endParaRPr>
          </a:p>
        </p:txBody>
      </p:sp>
      <p:sp>
        <p:nvSpPr>
          <p:cNvPr id="601" name="Google Shape;601;p35"/>
          <p:cNvSpPr/>
          <p:nvPr/>
        </p:nvSpPr>
        <p:spPr>
          <a:xfrm rot="2914580">
            <a:off x="5833916" y="3020739"/>
            <a:ext cx="97074" cy="203169"/>
          </a:xfrm>
          <a:custGeom>
            <a:rect b="b" l="l" r="r" t="t"/>
            <a:pathLst>
              <a:path extrusionOk="0" h="1124820" w="570901">
                <a:moveTo>
                  <a:pt x="525106" y="0"/>
                </a:moveTo>
                <a:lnTo>
                  <a:pt x="570901" y="0"/>
                </a:lnTo>
                <a:lnTo>
                  <a:pt x="570901" y="1079025"/>
                </a:lnTo>
                <a:lnTo>
                  <a:pt x="570901" y="1124820"/>
                </a:lnTo>
                <a:lnTo>
                  <a:pt x="525106" y="1124820"/>
                </a:lnTo>
                <a:lnTo>
                  <a:pt x="0" y="1124820"/>
                </a:lnTo>
                <a:lnTo>
                  <a:pt x="0" y="1079025"/>
                </a:lnTo>
                <a:lnTo>
                  <a:pt x="525106" y="1079025"/>
                </a:lnTo>
                <a:close/>
              </a:path>
            </a:pathLst>
          </a:custGeom>
          <a:solidFill>
            <a:srgbClr val="3448E1"/>
          </a:solidFill>
          <a:ln cap="flat" cmpd="sng" w="12700">
            <a:solidFill>
              <a:srgbClr val="9458C5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39700" sx="102000" rotWithShape="0" algn="ctr" sy="102000">
              <a:srgbClr val="000000">
                <a:alpha val="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35"/>
          <p:cNvSpPr/>
          <p:nvPr/>
        </p:nvSpPr>
        <p:spPr>
          <a:xfrm rot="2914580">
            <a:off x="5833916" y="3555760"/>
            <a:ext cx="97074" cy="203169"/>
          </a:xfrm>
          <a:custGeom>
            <a:rect b="b" l="l" r="r" t="t"/>
            <a:pathLst>
              <a:path extrusionOk="0" h="1124820" w="570901">
                <a:moveTo>
                  <a:pt x="525106" y="0"/>
                </a:moveTo>
                <a:lnTo>
                  <a:pt x="570901" y="0"/>
                </a:lnTo>
                <a:lnTo>
                  <a:pt x="570901" y="1079025"/>
                </a:lnTo>
                <a:lnTo>
                  <a:pt x="570901" y="1124820"/>
                </a:lnTo>
                <a:lnTo>
                  <a:pt x="525106" y="1124820"/>
                </a:lnTo>
                <a:lnTo>
                  <a:pt x="0" y="1124820"/>
                </a:lnTo>
                <a:lnTo>
                  <a:pt x="0" y="1079025"/>
                </a:lnTo>
                <a:lnTo>
                  <a:pt x="525106" y="1079025"/>
                </a:lnTo>
                <a:close/>
              </a:path>
            </a:pathLst>
          </a:custGeom>
          <a:solidFill>
            <a:srgbClr val="3448E1"/>
          </a:solidFill>
          <a:ln cap="flat" cmpd="sng" w="12700">
            <a:solidFill>
              <a:srgbClr val="9458C5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39700" sx="102000" rotWithShape="0" algn="ctr" sy="102000">
              <a:srgbClr val="000000">
                <a:alpha val="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35"/>
          <p:cNvSpPr/>
          <p:nvPr/>
        </p:nvSpPr>
        <p:spPr>
          <a:xfrm rot="2914580">
            <a:off x="5813102" y="2485718"/>
            <a:ext cx="97074" cy="203169"/>
          </a:xfrm>
          <a:custGeom>
            <a:rect b="b" l="l" r="r" t="t"/>
            <a:pathLst>
              <a:path extrusionOk="0" h="1124820" w="570901">
                <a:moveTo>
                  <a:pt x="525106" y="0"/>
                </a:moveTo>
                <a:lnTo>
                  <a:pt x="570901" y="0"/>
                </a:lnTo>
                <a:lnTo>
                  <a:pt x="570901" y="1079025"/>
                </a:lnTo>
                <a:lnTo>
                  <a:pt x="570901" y="1124820"/>
                </a:lnTo>
                <a:lnTo>
                  <a:pt x="525106" y="1124820"/>
                </a:lnTo>
                <a:lnTo>
                  <a:pt x="0" y="1124820"/>
                </a:lnTo>
                <a:lnTo>
                  <a:pt x="0" y="1079025"/>
                </a:lnTo>
                <a:lnTo>
                  <a:pt x="525106" y="1079025"/>
                </a:lnTo>
                <a:close/>
              </a:path>
            </a:pathLst>
          </a:custGeom>
          <a:solidFill>
            <a:srgbClr val="3448E1"/>
          </a:solidFill>
          <a:ln cap="flat" cmpd="sng" w="12700">
            <a:solidFill>
              <a:srgbClr val="9458C5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39700" sx="102000" rotWithShape="0" algn="ctr" sy="102000">
              <a:srgbClr val="000000">
                <a:alpha val="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35"/>
          <p:cNvSpPr/>
          <p:nvPr/>
        </p:nvSpPr>
        <p:spPr>
          <a:xfrm rot="2914580">
            <a:off x="5833931" y="4062644"/>
            <a:ext cx="97074" cy="203169"/>
          </a:xfrm>
          <a:custGeom>
            <a:rect b="b" l="l" r="r" t="t"/>
            <a:pathLst>
              <a:path extrusionOk="0" h="1124820" w="570901">
                <a:moveTo>
                  <a:pt x="525106" y="0"/>
                </a:moveTo>
                <a:lnTo>
                  <a:pt x="570901" y="0"/>
                </a:lnTo>
                <a:lnTo>
                  <a:pt x="570901" y="1079025"/>
                </a:lnTo>
                <a:lnTo>
                  <a:pt x="570901" y="1124820"/>
                </a:lnTo>
                <a:lnTo>
                  <a:pt x="525106" y="1124820"/>
                </a:lnTo>
                <a:lnTo>
                  <a:pt x="0" y="1124820"/>
                </a:lnTo>
                <a:lnTo>
                  <a:pt x="0" y="1079025"/>
                </a:lnTo>
                <a:lnTo>
                  <a:pt x="525106" y="1079025"/>
                </a:lnTo>
                <a:close/>
              </a:path>
            </a:pathLst>
          </a:custGeom>
          <a:solidFill>
            <a:srgbClr val="3448E1"/>
          </a:solidFill>
          <a:ln cap="flat" cmpd="sng" w="12700">
            <a:solidFill>
              <a:srgbClr val="9458C5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39700" sx="102000" rotWithShape="0" algn="ctr" sy="102000">
              <a:srgbClr val="000000">
                <a:alpha val="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5" name="Google Shape;605;p35"/>
          <p:cNvGrpSpPr/>
          <p:nvPr/>
        </p:nvGrpSpPr>
        <p:grpSpPr>
          <a:xfrm>
            <a:off x="2660083" y="2381324"/>
            <a:ext cx="6487410" cy="3037449"/>
            <a:chOff x="2441542" y="2630079"/>
            <a:chExt cx="8691600" cy="3109273"/>
          </a:xfrm>
        </p:grpSpPr>
        <p:cxnSp>
          <p:nvCxnSpPr>
            <p:cNvPr id="606" name="Google Shape;606;p35"/>
            <p:cNvCxnSpPr/>
            <p:nvPr/>
          </p:nvCxnSpPr>
          <p:spPr>
            <a:xfrm>
              <a:off x="2441542" y="2630079"/>
              <a:ext cx="8691600" cy="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cxnSp>
          <p:nvCxnSpPr>
            <p:cNvPr id="607" name="Google Shape;607;p35"/>
            <p:cNvCxnSpPr/>
            <p:nvPr/>
          </p:nvCxnSpPr>
          <p:spPr>
            <a:xfrm>
              <a:off x="2441542" y="3148291"/>
              <a:ext cx="8691600" cy="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cxnSp>
          <p:nvCxnSpPr>
            <p:cNvPr id="608" name="Google Shape;608;p35"/>
            <p:cNvCxnSpPr/>
            <p:nvPr/>
          </p:nvCxnSpPr>
          <p:spPr>
            <a:xfrm>
              <a:off x="2441542" y="3666503"/>
              <a:ext cx="8691600" cy="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cxnSp>
          <p:nvCxnSpPr>
            <p:cNvPr id="609" name="Google Shape;609;p35"/>
            <p:cNvCxnSpPr/>
            <p:nvPr/>
          </p:nvCxnSpPr>
          <p:spPr>
            <a:xfrm>
              <a:off x="2441542" y="4184715"/>
              <a:ext cx="8691600" cy="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cxnSp>
          <p:nvCxnSpPr>
            <p:cNvPr id="610" name="Google Shape;610;p35"/>
            <p:cNvCxnSpPr/>
            <p:nvPr/>
          </p:nvCxnSpPr>
          <p:spPr>
            <a:xfrm>
              <a:off x="2441542" y="4702927"/>
              <a:ext cx="8691600" cy="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cxnSp>
          <p:nvCxnSpPr>
            <p:cNvPr id="611" name="Google Shape;611;p35"/>
            <p:cNvCxnSpPr/>
            <p:nvPr/>
          </p:nvCxnSpPr>
          <p:spPr>
            <a:xfrm>
              <a:off x="2441542" y="5221139"/>
              <a:ext cx="8691600" cy="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cxnSp>
          <p:nvCxnSpPr>
            <p:cNvPr id="612" name="Google Shape;612;p35"/>
            <p:cNvCxnSpPr/>
            <p:nvPr/>
          </p:nvCxnSpPr>
          <p:spPr>
            <a:xfrm>
              <a:off x="2441542" y="5739352"/>
              <a:ext cx="8691600" cy="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613" name="Google Shape;613;p35"/>
          <p:cNvSpPr txBox="1"/>
          <p:nvPr/>
        </p:nvSpPr>
        <p:spPr>
          <a:xfrm>
            <a:off x="2666849" y="1875553"/>
            <a:ext cx="12417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1000">
                <a:solidFill>
                  <a:schemeClr val="lt1"/>
                </a:solidFill>
              </a:rPr>
              <a:t>Image</a:t>
            </a:r>
            <a:endParaRPr b="1" sz="10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1000">
                <a:solidFill>
                  <a:schemeClr val="lt1"/>
                </a:solidFill>
              </a:rPr>
              <a:t>Data Sources</a:t>
            </a:r>
            <a:endParaRPr sz="800">
              <a:solidFill>
                <a:schemeClr val="lt2"/>
              </a:solidFill>
            </a:endParaRPr>
          </a:p>
        </p:txBody>
      </p:sp>
      <p:sp>
        <p:nvSpPr>
          <p:cNvPr id="614" name="Google Shape;614;p35"/>
          <p:cNvSpPr/>
          <p:nvPr/>
        </p:nvSpPr>
        <p:spPr>
          <a:xfrm>
            <a:off x="2474650" y="4387188"/>
            <a:ext cx="7024500" cy="1428900"/>
          </a:xfrm>
          <a:prstGeom prst="roundRect">
            <a:avLst>
              <a:gd fmla="val 16667" name="adj"/>
            </a:avLst>
          </a:prstGeom>
          <a:solidFill>
            <a:srgbClr val="EEF1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35"/>
          <p:cNvSpPr/>
          <p:nvPr/>
        </p:nvSpPr>
        <p:spPr>
          <a:xfrm>
            <a:off x="297526" y="213972"/>
            <a:ext cx="3438600" cy="4140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3448E1"/>
              </a:gs>
              <a:gs pos="1000">
                <a:srgbClr val="3448E1"/>
              </a:gs>
              <a:gs pos="96500">
                <a:srgbClr val="A566CC"/>
              </a:gs>
              <a:gs pos="100000">
                <a:srgbClr val="A566CC"/>
              </a:gs>
            </a:gsLst>
            <a:lin ang="10800025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35"/>
          <p:cNvSpPr txBox="1"/>
          <p:nvPr/>
        </p:nvSpPr>
        <p:spPr>
          <a:xfrm>
            <a:off x="505091" y="247886"/>
            <a:ext cx="18720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rPr>
              <a:t>Challenges - </a:t>
            </a:r>
            <a:r>
              <a:rPr lang="en" sz="1800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rPr>
              <a:t>BGNN</a:t>
            </a:r>
            <a:endParaRPr sz="1800">
              <a:solidFill>
                <a:schemeClr val="lt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617" name="Google Shape;61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5" y="1219775"/>
            <a:ext cx="2244774" cy="136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80" y="2844768"/>
            <a:ext cx="2181724" cy="1625158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35"/>
          <p:cNvSpPr txBox="1"/>
          <p:nvPr/>
        </p:nvSpPr>
        <p:spPr>
          <a:xfrm>
            <a:off x="505112" y="2589285"/>
            <a:ext cx="11697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Color Shifted</a:t>
            </a:r>
            <a:endParaRPr/>
          </a:p>
        </p:txBody>
      </p:sp>
      <p:sp>
        <p:nvSpPr>
          <p:cNvPr id="620" name="Google Shape;620;p35"/>
          <p:cNvSpPr txBox="1"/>
          <p:nvPr/>
        </p:nvSpPr>
        <p:spPr>
          <a:xfrm>
            <a:off x="330797" y="4562500"/>
            <a:ext cx="15183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Viewpoint Variance</a:t>
            </a:r>
            <a:endParaRPr/>
          </a:p>
        </p:txBody>
      </p:sp>
      <p:sp>
        <p:nvSpPr>
          <p:cNvPr id="621" name="Google Shape;621;p35"/>
          <p:cNvSpPr txBox="1"/>
          <p:nvPr/>
        </p:nvSpPr>
        <p:spPr>
          <a:xfrm>
            <a:off x="2618506" y="1003350"/>
            <a:ext cx="57774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E7491"/>
              </a:buClr>
              <a:buSzPts val="1400"/>
              <a:buChar char="●"/>
            </a:pPr>
            <a:r>
              <a:rPr lang="en">
                <a:solidFill>
                  <a:srgbClr val="FE7491"/>
                </a:solidFill>
              </a:rPr>
              <a:t>Lack of AI readiness metadata in data sources hinders the full representation of image quality and information</a:t>
            </a:r>
            <a:endParaRPr>
              <a:solidFill>
                <a:srgbClr val="FE749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/>
          <p:nvPr/>
        </p:nvSpPr>
        <p:spPr>
          <a:xfrm>
            <a:off x="1588825" y="770763"/>
            <a:ext cx="6795000" cy="414000"/>
          </a:xfrm>
          <a:prstGeom prst="roundRect">
            <a:avLst>
              <a:gd fmla="val 4737" name="adj"/>
            </a:avLst>
          </a:prstGeom>
          <a:gradFill>
            <a:gsLst>
              <a:gs pos="0">
                <a:srgbClr val="6F6DFC"/>
              </a:gs>
              <a:gs pos="100000">
                <a:srgbClr val="3448E1"/>
              </a:gs>
            </a:gsLst>
            <a:lin ang="5400012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6"/>
          <p:cNvSpPr/>
          <p:nvPr/>
        </p:nvSpPr>
        <p:spPr>
          <a:xfrm>
            <a:off x="297526" y="213972"/>
            <a:ext cx="3438600" cy="4140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3448E1"/>
              </a:gs>
              <a:gs pos="1000">
                <a:srgbClr val="3448E1"/>
              </a:gs>
              <a:gs pos="96500">
                <a:srgbClr val="A566CC"/>
              </a:gs>
              <a:gs pos="100000">
                <a:srgbClr val="A566CC"/>
              </a:gs>
            </a:gsLst>
            <a:lin ang="10800025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6"/>
          <p:cNvSpPr txBox="1"/>
          <p:nvPr/>
        </p:nvSpPr>
        <p:spPr>
          <a:xfrm>
            <a:off x="505106" y="247875"/>
            <a:ext cx="30708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rPr>
              <a:t>We are providing…</a:t>
            </a:r>
            <a:endParaRPr sz="1800">
              <a:solidFill>
                <a:schemeClr val="lt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121" name="Google Shape;12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0275" y="89575"/>
            <a:ext cx="2111765" cy="3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5551" y="-12"/>
            <a:ext cx="983077" cy="3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82125" y="-59228"/>
            <a:ext cx="747000" cy="597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444673"/>
            <a:ext cx="1339255" cy="300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5" name="Google Shape;125;p16"/>
          <p:cNvGraphicFramePr/>
          <p:nvPr/>
        </p:nvGraphicFramePr>
        <p:xfrm>
          <a:off x="1588813" y="771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{003BFD33-CEC0-4445-9716-3E09132EB390}</a:tableStyleId>
              </a:tblPr>
              <a:tblGrid>
                <a:gridCol w="2977775"/>
                <a:gridCol w="2111775"/>
                <a:gridCol w="17054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Type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Source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Number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719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Digitized</a:t>
                      </a:r>
                      <a:r>
                        <a:rPr lang="en"/>
                        <a:t> Collection from </a:t>
                      </a:r>
                      <a:r>
                        <a:rPr lang="en"/>
                        <a:t>Museums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GLIN, iDigBio, GBIF, FishBase, Morphbank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~1 Million</a:t>
                      </a:r>
                      <a:endParaRPr/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Harvested Fish Images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TUBRI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~400K</a:t>
                      </a:r>
                      <a:endParaRPr/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Landmark</a:t>
                      </a:r>
                      <a:r>
                        <a:rPr lang="en"/>
                        <a:t>ing Pipeline</a:t>
                      </a:r>
                      <a:r>
                        <a:rPr lang="en"/>
                        <a:t> Images</a:t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(Bounding Box,</a:t>
                      </a:r>
                      <a:r>
                        <a:rPr lang="en" sz="1100"/>
                        <a:t>Segmentation</a:t>
                      </a:r>
                      <a:r>
                        <a:rPr lang="en" sz="1100"/>
                        <a:t>,Landmarks )</a:t>
                      </a:r>
                      <a:endParaRPr sz="11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Virginia Tech, TUBRI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~110K</a:t>
                      </a:r>
                      <a:endParaRPr/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126" name="Google Shape;126;p16"/>
          <p:cNvSpPr txBox="1"/>
          <p:nvPr/>
        </p:nvSpPr>
        <p:spPr>
          <a:xfrm>
            <a:off x="433423" y="1791900"/>
            <a:ext cx="1068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E7491"/>
                </a:solidFill>
              </a:rPr>
              <a:t>Images</a:t>
            </a:r>
            <a:endParaRPr sz="1900">
              <a:solidFill>
                <a:srgbClr val="FE749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6"/>
          <p:cNvSpPr/>
          <p:nvPr/>
        </p:nvSpPr>
        <p:spPr>
          <a:xfrm>
            <a:off x="1588813" y="2930450"/>
            <a:ext cx="6795000" cy="414000"/>
          </a:xfrm>
          <a:prstGeom prst="roundRect">
            <a:avLst>
              <a:gd fmla="val 4737" name="adj"/>
            </a:avLst>
          </a:prstGeom>
          <a:gradFill>
            <a:gsLst>
              <a:gs pos="0">
                <a:srgbClr val="6F6DFC"/>
              </a:gs>
              <a:gs pos="100000">
                <a:srgbClr val="3448E1"/>
              </a:gs>
            </a:gsLst>
            <a:lin ang="5400012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8" name="Google Shape;128;p16"/>
          <p:cNvGraphicFramePr/>
          <p:nvPr/>
        </p:nvGraphicFramePr>
        <p:xfrm>
          <a:off x="1588825" y="2930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{003BFD33-CEC0-4445-9716-3E09132EB390}</a:tableStyleId>
              </a:tblPr>
              <a:tblGrid>
                <a:gridCol w="3578675"/>
                <a:gridCol w="32163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Type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Source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Image Metadata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 (Multimedia</a:t>
                      </a:r>
                      <a:r>
                        <a:rPr lang="en" sz="1100"/>
                        <a:t>, </a:t>
                      </a:r>
                      <a:r>
                        <a:rPr lang="en" sz="1100"/>
                        <a:t>Quality, Extended Information, Batch)</a:t>
                      </a:r>
                      <a:endParaRPr sz="1100"/>
                    </a:p>
                  </a:txBody>
                  <a:tcPr marT="91425" marB="91425" marR="91425" marL="91425"/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TUBRI</a:t>
                      </a:r>
                      <a:endParaRPr/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</a:t>
                      </a:r>
                      <a:r>
                        <a:rPr lang="en"/>
                        <a:t>ish midlines metadata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 (upcoming)</a:t>
                      </a:r>
                      <a:endParaRPr/>
                    </a:p>
                  </a:txBody>
                  <a:tcPr marT="91425" marB="91425" marR="91425" marL="91425"/>
                </a:tc>
                <a:tc v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Automated quality metadata (upcoming)</a:t>
                      </a:r>
                      <a:endParaRPr/>
                    </a:p>
                  </a:txBody>
                  <a:tcPr marT="91425" marB="91425" marR="91425" marL="91425"/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Drexel University </a:t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Metadata Research Center</a:t>
                      </a:r>
                      <a:endParaRPr/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Fish outlines metadata (upcoming)</a:t>
                      </a:r>
                      <a:endParaRPr/>
                    </a:p>
                  </a:txBody>
                  <a:tcPr marT="91425" marB="91425" marR="91425" marL="91425"/>
                </a:tc>
                <a:tc vMerge="1"/>
              </a:tr>
            </a:tbl>
          </a:graphicData>
        </a:graphic>
      </p:graphicFrame>
      <p:sp>
        <p:nvSpPr>
          <p:cNvPr id="129" name="Google Shape;129;p16"/>
          <p:cNvSpPr txBox="1"/>
          <p:nvPr/>
        </p:nvSpPr>
        <p:spPr>
          <a:xfrm>
            <a:off x="297518" y="3723175"/>
            <a:ext cx="1203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E7491"/>
                </a:solidFill>
              </a:rPr>
              <a:t>Metadata</a:t>
            </a:r>
            <a:endParaRPr sz="1900">
              <a:solidFill>
                <a:srgbClr val="FE749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36200" y="368825"/>
            <a:ext cx="1000125" cy="33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7"/>
          <p:cNvSpPr/>
          <p:nvPr/>
        </p:nvSpPr>
        <p:spPr>
          <a:xfrm>
            <a:off x="297526" y="213972"/>
            <a:ext cx="3438600" cy="4140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3448E1"/>
              </a:gs>
              <a:gs pos="1000">
                <a:srgbClr val="3448E1"/>
              </a:gs>
              <a:gs pos="96500">
                <a:srgbClr val="A566CC"/>
              </a:gs>
              <a:gs pos="100000">
                <a:srgbClr val="A566CC"/>
              </a:gs>
            </a:gsLst>
            <a:lin ang="10800025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7"/>
          <p:cNvSpPr txBox="1"/>
          <p:nvPr/>
        </p:nvSpPr>
        <p:spPr>
          <a:xfrm>
            <a:off x="505106" y="247875"/>
            <a:ext cx="2994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rPr>
              <a:t>Challenge</a:t>
            </a:r>
            <a:r>
              <a:rPr lang="en" sz="1800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rPr>
              <a:t>s - Issues of Datasets </a:t>
            </a:r>
            <a:endParaRPr sz="1800">
              <a:solidFill>
                <a:schemeClr val="lt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grpSp>
        <p:nvGrpSpPr>
          <p:cNvPr id="137" name="Google Shape;137;p17"/>
          <p:cNvGrpSpPr/>
          <p:nvPr/>
        </p:nvGrpSpPr>
        <p:grpSpPr>
          <a:xfrm>
            <a:off x="3169018" y="1312896"/>
            <a:ext cx="3551103" cy="3265036"/>
            <a:chOff x="2537008" y="1089724"/>
            <a:chExt cx="5377200" cy="5377200"/>
          </a:xfrm>
        </p:grpSpPr>
        <p:sp>
          <p:nvSpPr>
            <p:cNvPr id="138" name="Google Shape;138;p17"/>
            <p:cNvSpPr/>
            <p:nvPr/>
          </p:nvSpPr>
          <p:spPr>
            <a:xfrm>
              <a:off x="2537008" y="1089724"/>
              <a:ext cx="5377200" cy="5377200"/>
            </a:xfrm>
            <a:prstGeom prst="ellipse">
              <a:avLst/>
            </a:prstGeom>
            <a:noFill/>
            <a:ln cap="flat" cmpd="sng" w="127000">
              <a:solidFill>
                <a:srgbClr val="FFFFFF">
                  <a:alpha val="4000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7"/>
            <p:cNvSpPr/>
            <p:nvPr/>
          </p:nvSpPr>
          <p:spPr>
            <a:xfrm>
              <a:off x="2952217" y="1504933"/>
              <a:ext cx="4546800" cy="4546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317500" rotWithShape="0" algn="t" dir="5400000" dist="127000">
                <a:srgbClr val="8778ED">
                  <a:alpha val="247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" name="Google Shape;140;p17"/>
          <p:cNvGrpSpPr/>
          <p:nvPr/>
        </p:nvGrpSpPr>
        <p:grpSpPr>
          <a:xfrm>
            <a:off x="4384013" y="2429204"/>
            <a:ext cx="682502" cy="650712"/>
            <a:chOff x="7860037" y="3179576"/>
            <a:chExt cx="1319100" cy="1319100"/>
          </a:xfrm>
        </p:grpSpPr>
        <p:sp>
          <p:nvSpPr>
            <p:cNvPr id="141" name="Google Shape;141;p17"/>
            <p:cNvSpPr/>
            <p:nvPr/>
          </p:nvSpPr>
          <p:spPr>
            <a:xfrm>
              <a:off x="7860037" y="3179576"/>
              <a:ext cx="1319100" cy="1319100"/>
            </a:xfrm>
            <a:prstGeom prst="ellipse">
              <a:avLst/>
            </a:prstGeom>
            <a:gradFill>
              <a:gsLst>
                <a:gs pos="0">
                  <a:srgbClr val="3448E1"/>
                </a:gs>
                <a:gs pos="64000">
                  <a:srgbClr val="6F6DFC"/>
                </a:gs>
                <a:gs pos="99299">
                  <a:srgbClr val="8873FC"/>
                </a:gs>
                <a:gs pos="100000">
                  <a:srgbClr val="8873FC"/>
                </a:gs>
              </a:gsLst>
              <a:lin ang="13500032" scaled="0"/>
            </a:gradFill>
            <a:ln>
              <a:noFill/>
            </a:ln>
            <a:effectLst>
              <a:outerShdw blurRad="317500" rotWithShape="0" algn="tl" dir="2700000" dist="38100">
                <a:srgbClr val="7030A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7"/>
            <p:cNvSpPr/>
            <p:nvPr/>
          </p:nvSpPr>
          <p:spPr>
            <a:xfrm>
              <a:off x="7860037" y="3179576"/>
              <a:ext cx="1319100" cy="1319100"/>
            </a:xfrm>
            <a:prstGeom prst="ellipse">
              <a:avLst/>
            </a:prstGeom>
            <a:gradFill>
              <a:gsLst>
                <a:gs pos="0">
                  <a:srgbClr val="3448E1"/>
                </a:gs>
                <a:gs pos="64000">
                  <a:srgbClr val="6F6DFC"/>
                </a:gs>
                <a:gs pos="99299">
                  <a:srgbClr val="8873FC"/>
                </a:gs>
                <a:gs pos="100000">
                  <a:srgbClr val="8873FC"/>
                </a:gs>
              </a:gsLst>
              <a:lin ang="1350003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3" name="Google Shape;143;p17"/>
          <p:cNvSpPr/>
          <p:nvPr/>
        </p:nvSpPr>
        <p:spPr>
          <a:xfrm>
            <a:off x="5474956" y="2246682"/>
            <a:ext cx="284100" cy="261000"/>
          </a:xfrm>
          <a:prstGeom prst="ellipse">
            <a:avLst/>
          </a:prstGeom>
          <a:gradFill>
            <a:gsLst>
              <a:gs pos="0">
                <a:srgbClr val="3448E1"/>
              </a:gs>
              <a:gs pos="64000">
                <a:srgbClr val="6F6DFC"/>
              </a:gs>
              <a:gs pos="99299">
                <a:srgbClr val="8873FC"/>
              </a:gs>
              <a:gs pos="100000">
                <a:srgbClr val="8873FC"/>
              </a:gs>
            </a:gsLst>
            <a:lin ang="13500032" scaled="0"/>
          </a:gradFill>
          <a:ln>
            <a:noFill/>
          </a:ln>
          <a:effectLst>
            <a:outerShdw blurRad="317500" rotWithShape="0" algn="tl" dir="2700000" dist="38100">
              <a:srgbClr val="7030A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" name="Google Shape;144;p17"/>
          <p:cNvGrpSpPr/>
          <p:nvPr/>
        </p:nvGrpSpPr>
        <p:grpSpPr>
          <a:xfrm>
            <a:off x="5726233" y="2620735"/>
            <a:ext cx="490304" cy="450802"/>
            <a:chOff x="9209226" y="3429000"/>
            <a:chExt cx="654000" cy="654000"/>
          </a:xfrm>
        </p:grpSpPr>
        <p:sp>
          <p:nvSpPr>
            <p:cNvPr id="145" name="Google Shape;145;p17"/>
            <p:cNvSpPr/>
            <p:nvPr/>
          </p:nvSpPr>
          <p:spPr>
            <a:xfrm>
              <a:off x="9209226" y="3429000"/>
              <a:ext cx="654000" cy="654000"/>
            </a:xfrm>
            <a:prstGeom prst="ellipse">
              <a:avLst/>
            </a:prstGeom>
            <a:gradFill>
              <a:gsLst>
                <a:gs pos="0">
                  <a:srgbClr val="E885CA"/>
                </a:gs>
                <a:gs pos="44000">
                  <a:srgbClr val="E885CA"/>
                </a:gs>
                <a:gs pos="100000">
                  <a:srgbClr val="FFBB69"/>
                </a:gs>
              </a:gsLst>
              <a:lin ang="13500032" scaled="0"/>
            </a:gradFill>
            <a:ln>
              <a:noFill/>
            </a:ln>
            <a:effectLst>
              <a:outerShdw blurRad="317500" rotWithShape="0" algn="tl" dir="2700000" dist="38100">
                <a:srgbClr val="FE7491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7"/>
            <p:cNvSpPr/>
            <p:nvPr/>
          </p:nvSpPr>
          <p:spPr>
            <a:xfrm>
              <a:off x="9209226" y="3429000"/>
              <a:ext cx="654000" cy="654000"/>
            </a:xfrm>
            <a:prstGeom prst="ellipse">
              <a:avLst/>
            </a:prstGeom>
            <a:gradFill>
              <a:gsLst>
                <a:gs pos="0">
                  <a:srgbClr val="E885CA"/>
                </a:gs>
                <a:gs pos="44000">
                  <a:srgbClr val="E885CA"/>
                </a:gs>
                <a:gs pos="100000">
                  <a:srgbClr val="FFBB69"/>
                </a:gs>
              </a:gsLst>
              <a:lin ang="1350003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" name="Google Shape;147;p17"/>
          <p:cNvGrpSpPr/>
          <p:nvPr/>
        </p:nvGrpSpPr>
        <p:grpSpPr>
          <a:xfrm>
            <a:off x="5167195" y="3373557"/>
            <a:ext cx="453549" cy="417056"/>
            <a:chOff x="9209226" y="3429000"/>
            <a:chExt cx="654000" cy="654000"/>
          </a:xfrm>
        </p:grpSpPr>
        <p:sp>
          <p:nvSpPr>
            <p:cNvPr id="148" name="Google Shape;148;p17"/>
            <p:cNvSpPr/>
            <p:nvPr/>
          </p:nvSpPr>
          <p:spPr>
            <a:xfrm>
              <a:off x="9209226" y="3429000"/>
              <a:ext cx="654000" cy="654000"/>
            </a:xfrm>
            <a:prstGeom prst="ellipse">
              <a:avLst/>
            </a:prstGeom>
            <a:gradFill>
              <a:gsLst>
                <a:gs pos="0">
                  <a:srgbClr val="E885CA"/>
                </a:gs>
                <a:gs pos="44000">
                  <a:srgbClr val="E885CA"/>
                </a:gs>
                <a:gs pos="100000">
                  <a:srgbClr val="FFBB69"/>
                </a:gs>
              </a:gsLst>
              <a:lin ang="13500032" scaled="0"/>
            </a:gradFill>
            <a:ln>
              <a:noFill/>
            </a:ln>
            <a:effectLst>
              <a:outerShdw blurRad="317500" rotWithShape="0" algn="tl" dir="2700000" dist="38100">
                <a:srgbClr val="FE7491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7"/>
            <p:cNvSpPr/>
            <p:nvPr/>
          </p:nvSpPr>
          <p:spPr>
            <a:xfrm>
              <a:off x="9209226" y="3429000"/>
              <a:ext cx="654000" cy="654000"/>
            </a:xfrm>
            <a:prstGeom prst="ellipse">
              <a:avLst/>
            </a:prstGeom>
            <a:gradFill>
              <a:gsLst>
                <a:gs pos="0">
                  <a:srgbClr val="E885CA"/>
                </a:gs>
                <a:gs pos="44000">
                  <a:srgbClr val="E885CA"/>
                </a:gs>
                <a:gs pos="100000">
                  <a:srgbClr val="FFBB69"/>
                </a:gs>
              </a:gsLst>
              <a:lin ang="1350003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" name="Google Shape;150;p17"/>
          <p:cNvGrpSpPr/>
          <p:nvPr/>
        </p:nvGrpSpPr>
        <p:grpSpPr>
          <a:xfrm>
            <a:off x="4879644" y="1694629"/>
            <a:ext cx="600437" cy="552041"/>
            <a:chOff x="9209226" y="3429000"/>
            <a:chExt cx="654000" cy="654000"/>
          </a:xfrm>
        </p:grpSpPr>
        <p:sp>
          <p:nvSpPr>
            <p:cNvPr id="151" name="Google Shape;151;p17"/>
            <p:cNvSpPr/>
            <p:nvPr/>
          </p:nvSpPr>
          <p:spPr>
            <a:xfrm>
              <a:off x="9209226" y="3429000"/>
              <a:ext cx="654000" cy="654000"/>
            </a:xfrm>
            <a:prstGeom prst="ellipse">
              <a:avLst/>
            </a:prstGeom>
            <a:gradFill>
              <a:gsLst>
                <a:gs pos="0">
                  <a:srgbClr val="E885CA"/>
                </a:gs>
                <a:gs pos="44000">
                  <a:srgbClr val="E885CA"/>
                </a:gs>
                <a:gs pos="100000">
                  <a:srgbClr val="FFBB69"/>
                </a:gs>
              </a:gsLst>
              <a:lin ang="13500032" scaled="0"/>
            </a:gradFill>
            <a:ln>
              <a:noFill/>
            </a:ln>
            <a:effectLst>
              <a:outerShdw blurRad="317500" rotWithShape="0" algn="tl" dir="2700000" dist="38100">
                <a:srgbClr val="FE7491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7"/>
            <p:cNvSpPr/>
            <p:nvPr/>
          </p:nvSpPr>
          <p:spPr>
            <a:xfrm>
              <a:off x="9209226" y="3429000"/>
              <a:ext cx="654000" cy="654000"/>
            </a:xfrm>
            <a:prstGeom prst="ellipse">
              <a:avLst/>
            </a:prstGeom>
            <a:gradFill>
              <a:gsLst>
                <a:gs pos="0">
                  <a:srgbClr val="E885CA"/>
                </a:gs>
                <a:gs pos="44000">
                  <a:srgbClr val="E885CA"/>
                </a:gs>
                <a:gs pos="100000">
                  <a:srgbClr val="FFBB69"/>
                </a:gs>
              </a:gsLst>
              <a:lin ang="1350003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" name="Google Shape;153;p17"/>
          <p:cNvGrpSpPr/>
          <p:nvPr/>
        </p:nvGrpSpPr>
        <p:grpSpPr>
          <a:xfrm>
            <a:off x="3614279" y="2265206"/>
            <a:ext cx="490304" cy="450802"/>
            <a:chOff x="9209226" y="3429000"/>
            <a:chExt cx="654000" cy="654000"/>
          </a:xfrm>
        </p:grpSpPr>
        <p:sp>
          <p:nvSpPr>
            <p:cNvPr id="154" name="Google Shape;154;p17"/>
            <p:cNvSpPr/>
            <p:nvPr/>
          </p:nvSpPr>
          <p:spPr>
            <a:xfrm>
              <a:off x="9209226" y="3429000"/>
              <a:ext cx="654000" cy="654000"/>
            </a:xfrm>
            <a:prstGeom prst="ellipse">
              <a:avLst/>
            </a:prstGeom>
            <a:gradFill>
              <a:gsLst>
                <a:gs pos="0">
                  <a:srgbClr val="E885CA"/>
                </a:gs>
                <a:gs pos="44000">
                  <a:srgbClr val="E885CA"/>
                </a:gs>
                <a:gs pos="100000">
                  <a:srgbClr val="FFBB69"/>
                </a:gs>
              </a:gsLst>
              <a:lin ang="13500032" scaled="0"/>
            </a:gradFill>
            <a:ln>
              <a:noFill/>
            </a:ln>
            <a:effectLst>
              <a:outerShdw blurRad="317500" rotWithShape="0" algn="tl" dir="2700000" dist="38100">
                <a:srgbClr val="FE7491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7"/>
            <p:cNvSpPr/>
            <p:nvPr/>
          </p:nvSpPr>
          <p:spPr>
            <a:xfrm>
              <a:off x="9209226" y="3429000"/>
              <a:ext cx="654000" cy="654000"/>
            </a:xfrm>
            <a:prstGeom prst="ellipse">
              <a:avLst/>
            </a:prstGeom>
            <a:gradFill>
              <a:gsLst>
                <a:gs pos="0">
                  <a:srgbClr val="E885CA"/>
                </a:gs>
                <a:gs pos="44000">
                  <a:srgbClr val="E885CA"/>
                </a:gs>
                <a:gs pos="100000">
                  <a:srgbClr val="FFBB69"/>
                </a:gs>
              </a:gsLst>
              <a:lin ang="1350003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" name="Google Shape;156;p17"/>
          <p:cNvGrpSpPr/>
          <p:nvPr/>
        </p:nvGrpSpPr>
        <p:grpSpPr>
          <a:xfrm>
            <a:off x="4066295" y="3316955"/>
            <a:ext cx="768319" cy="706385"/>
            <a:chOff x="9209226" y="3429000"/>
            <a:chExt cx="654000" cy="654000"/>
          </a:xfrm>
        </p:grpSpPr>
        <p:sp>
          <p:nvSpPr>
            <p:cNvPr id="157" name="Google Shape;157;p17"/>
            <p:cNvSpPr/>
            <p:nvPr/>
          </p:nvSpPr>
          <p:spPr>
            <a:xfrm>
              <a:off x="9209226" y="3429000"/>
              <a:ext cx="654000" cy="654000"/>
            </a:xfrm>
            <a:prstGeom prst="ellipse">
              <a:avLst/>
            </a:prstGeom>
            <a:gradFill>
              <a:gsLst>
                <a:gs pos="0">
                  <a:srgbClr val="E885CA"/>
                </a:gs>
                <a:gs pos="44000">
                  <a:srgbClr val="E885CA"/>
                </a:gs>
                <a:gs pos="100000">
                  <a:srgbClr val="FFBB69"/>
                </a:gs>
              </a:gsLst>
              <a:lin ang="13500032" scaled="0"/>
            </a:gradFill>
            <a:ln>
              <a:noFill/>
            </a:ln>
            <a:effectLst>
              <a:outerShdw blurRad="317500" rotWithShape="0" algn="tl" dir="2700000" dist="38100">
                <a:srgbClr val="FE7491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7"/>
            <p:cNvSpPr/>
            <p:nvPr/>
          </p:nvSpPr>
          <p:spPr>
            <a:xfrm>
              <a:off x="9209226" y="3429000"/>
              <a:ext cx="654000" cy="654000"/>
            </a:xfrm>
            <a:prstGeom prst="ellipse">
              <a:avLst/>
            </a:prstGeom>
            <a:gradFill>
              <a:gsLst>
                <a:gs pos="0">
                  <a:srgbClr val="E885CA"/>
                </a:gs>
                <a:gs pos="44000">
                  <a:srgbClr val="E885CA"/>
                </a:gs>
                <a:gs pos="100000">
                  <a:srgbClr val="FFBB69"/>
                </a:gs>
              </a:gsLst>
              <a:lin ang="1350003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9" name="Google Shape;159;p17"/>
          <p:cNvSpPr/>
          <p:nvPr/>
        </p:nvSpPr>
        <p:spPr>
          <a:xfrm>
            <a:off x="4351447" y="2001682"/>
            <a:ext cx="284100" cy="261000"/>
          </a:xfrm>
          <a:prstGeom prst="ellipse">
            <a:avLst/>
          </a:prstGeom>
          <a:gradFill>
            <a:gsLst>
              <a:gs pos="0">
                <a:srgbClr val="3448E1"/>
              </a:gs>
              <a:gs pos="64000">
                <a:srgbClr val="6F6DFC"/>
              </a:gs>
              <a:gs pos="99299">
                <a:srgbClr val="8873FC"/>
              </a:gs>
              <a:gs pos="100000">
                <a:srgbClr val="8873FC"/>
              </a:gs>
            </a:gsLst>
            <a:lin ang="13500032" scaled="0"/>
          </a:gradFill>
          <a:ln>
            <a:noFill/>
          </a:ln>
          <a:effectLst>
            <a:outerShdw blurRad="317500" rotWithShape="0" algn="tl" dir="2700000" dist="38100">
              <a:srgbClr val="7030A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7"/>
          <p:cNvSpPr/>
          <p:nvPr/>
        </p:nvSpPr>
        <p:spPr>
          <a:xfrm>
            <a:off x="3781737" y="2818917"/>
            <a:ext cx="284100" cy="261000"/>
          </a:xfrm>
          <a:prstGeom prst="ellipse">
            <a:avLst/>
          </a:prstGeom>
          <a:gradFill>
            <a:gsLst>
              <a:gs pos="0">
                <a:srgbClr val="3448E1"/>
              </a:gs>
              <a:gs pos="64000">
                <a:srgbClr val="6F6DFC"/>
              </a:gs>
              <a:gs pos="99299">
                <a:srgbClr val="8873FC"/>
              </a:gs>
              <a:gs pos="100000">
                <a:srgbClr val="8873FC"/>
              </a:gs>
            </a:gsLst>
            <a:lin ang="13500032" scaled="0"/>
          </a:gradFill>
          <a:ln>
            <a:noFill/>
          </a:ln>
          <a:effectLst>
            <a:outerShdw blurRad="317500" rotWithShape="0" algn="tl" dir="2700000" dist="38100">
              <a:srgbClr val="7030A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1" name="Google Shape;161;p17"/>
          <p:cNvGrpSpPr/>
          <p:nvPr/>
        </p:nvGrpSpPr>
        <p:grpSpPr>
          <a:xfrm>
            <a:off x="6334344" y="2819025"/>
            <a:ext cx="375152" cy="344945"/>
            <a:chOff x="7860037" y="3179576"/>
            <a:chExt cx="1319100" cy="1319100"/>
          </a:xfrm>
        </p:grpSpPr>
        <p:sp>
          <p:nvSpPr>
            <p:cNvPr id="162" name="Google Shape;162;p17"/>
            <p:cNvSpPr/>
            <p:nvPr/>
          </p:nvSpPr>
          <p:spPr>
            <a:xfrm>
              <a:off x="7860037" y="3179576"/>
              <a:ext cx="1319100" cy="1319100"/>
            </a:xfrm>
            <a:prstGeom prst="ellipse">
              <a:avLst/>
            </a:prstGeom>
            <a:gradFill>
              <a:gsLst>
                <a:gs pos="0">
                  <a:srgbClr val="3448E1"/>
                </a:gs>
                <a:gs pos="64000">
                  <a:srgbClr val="6F6DFC"/>
                </a:gs>
                <a:gs pos="99299">
                  <a:srgbClr val="8873FC"/>
                </a:gs>
                <a:gs pos="100000">
                  <a:srgbClr val="8873FC"/>
                </a:gs>
              </a:gsLst>
              <a:lin ang="13500032" scaled="0"/>
            </a:gradFill>
            <a:ln>
              <a:noFill/>
            </a:ln>
            <a:effectLst>
              <a:outerShdw blurRad="317500" rotWithShape="0" algn="tl" dir="2700000" dist="38100">
                <a:srgbClr val="7030A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7"/>
            <p:cNvSpPr/>
            <p:nvPr/>
          </p:nvSpPr>
          <p:spPr>
            <a:xfrm>
              <a:off x="7860037" y="3179576"/>
              <a:ext cx="1319100" cy="1319100"/>
            </a:xfrm>
            <a:prstGeom prst="ellipse">
              <a:avLst/>
            </a:prstGeom>
            <a:gradFill>
              <a:gsLst>
                <a:gs pos="0">
                  <a:srgbClr val="3448E1"/>
                </a:gs>
                <a:gs pos="64000">
                  <a:srgbClr val="6F6DFC"/>
                </a:gs>
                <a:gs pos="99299">
                  <a:srgbClr val="8873FC"/>
                </a:gs>
                <a:gs pos="100000">
                  <a:srgbClr val="8873FC"/>
                </a:gs>
              </a:gsLst>
              <a:lin ang="1350003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" name="Google Shape;164;p17"/>
          <p:cNvGrpSpPr/>
          <p:nvPr/>
        </p:nvGrpSpPr>
        <p:grpSpPr>
          <a:xfrm>
            <a:off x="6020923" y="3499360"/>
            <a:ext cx="371722" cy="341647"/>
            <a:chOff x="7860037" y="3179576"/>
            <a:chExt cx="1319100" cy="1319100"/>
          </a:xfrm>
        </p:grpSpPr>
        <p:sp>
          <p:nvSpPr>
            <p:cNvPr id="165" name="Google Shape;165;p17"/>
            <p:cNvSpPr/>
            <p:nvPr/>
          </p:nvSpPr>
          <p:spPr>
            <a:xfrm>
              <a:off x="7860037" y="3179576"/>
              <a:ext cx="1319100" cy="1319100"/>
            </a:xfrm>
            <a:prstGeom prst="ellipse">
              <a:avLst/>
            </a:prstGeom>
            <a:gradFill>
              <a:gsLst>
                <a:gs pos="0">
                  <a:srgbClr val="3448E1"/>
                </a:gs>
                <a:gs pos="64000">
                  <a:srgbClr val="6F6DFC"/>
                </a:gs>
                <a:gs pos="99299">
                  <a:srgbClr val="8873FC"/>
                </a:gs>
                <a:gs pos="100000">
                  <a:srgbClr val="8873FC"/>
                </a:gs>
              </a:gsLst>
              <a:lin ang="13500032" scaled="0"/>
            </a:gradFill>
            <a:ln>
              <a:noFill/>
            </a:ln>
            <a:effectLst>
              <a:outerShdw blurRad="317500" rotWithShape="0" algn="tl" dir="2700000" dist="38100">
                <a:srgbClr val="7030A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7"/>
            <p:cNvSpPr/>
            <p:nvPr/>
          </p:nvSpPr>
          <p:spPr>
            <a:xfrm>
              <a:off x="7860037" y="3179576"/>
              <a:ext cx="1319100" cy="1319100"/>
            </a:xfrm>
            <a:prstGeom prst="ellipse">
              <a:avLst/>
            </a:prstGeom>
            <a:gradFill>
              <a:gsLst>
                <a:gs pos="0">
                  <a:srgbClr val="3448E1"/>
                </a:gs>
                <a:gs pos="64000">
                  <a:srgbClr val="6F6DFC"/>
                </a:gs>
                <a:gs pos="99299">
                  <a:srgbClr val="8873FC"/>
                </a:gs>
                <a:gs pos="100000">
                  <a:srgbClr val="8873FC"/>
                </a:gs>
              </a:gsLst>
              <a:lin ang="1350003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" name="Google Shape;167;p17"/>
          <p:cNvSpPr/>
          <p:nvPr/>
        </p:nvSpPr>
        <p:spPr>
          <a:xfrm>
            <a:off x="5934778" y="2305621"/>
            <a:ext cx="68400" cy="63000"/>
          </a:xfrm>
          <a:prstGeom prst="ellipse">
            <a:avLst/>
          </a:prstGeom>
          <a:gradFill>
            <a:gsLst>
              <a:gs pos="0">
                <a:srgbClr val="3448E1"/>
              </a:gs>
              <a:gs pos="99299">
                <a:srgbClr val="3B3873"/>
              </a:gs>
              <a:gs pos="100000">
                <a:srgbClr val="3B3873"/>
              </a:gs>
            </a:gsLst>
            <a:lin ang="13500032" scaled="0"/>
          </a:gradFill>
          <a:ln>
            <a:noFill/>
          </a:ln>
          <a:effectLst>
            <a:outerShdw blurRad="317500" rotWithShape="0" algn="tl" dir="2700000" dist="38100">
              <a:srgbClr val="7030A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7"/>
          <p:cNvSpPr/>
          <p:nvPr/>
        </p:nvSpPr>
        <p:spPr>
          <a:xfrm>
            <a:off x="5690440" y="3417519"/>
            <a:ext cx="68400" cy="63000"/>
          </a:xfrm>
          <a:prstGeom prst="ellipse">
            <a:avLst/>
          </a:prstGeom>
          <a:gradFill>
            <a:gsLst>
              <a:gs pos="0">
                <a:srgbClr val="3448E1"/>
              </a:gs>
              <a:gs pos="99299">
                <a:srgbClr val="3B3873"/>
              </a:gs>
              <a:gs pos="100000">
                <a:srgbClr val="3B3873"/>
              </a:gs>
            </a:gsLst>
            <a:lin ang="13500032" scaled="0"/>
          </a:gradFill>
          <a:ln>
            <a:noFill/>
          </a:ln>
          <a:effectLst>
            <a:outerShdw blurRad="317500" rotWithShape="0" algn="tl" dir="2700000" dist="38100">
              <a:srgbClr val="7030A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7"/>
          <p:cNvSpPr/>
          <p:nvPr/>
        </p:nvSpPr>
        <p:spPr>
          <a:xfrm>
            <a:off x="4083664" y="2010068"/>
            <a:ext cx="68400" cy="63000"/>
          </a:xfrm>
          <a:prstGeom prst="ellipse">
            <a:avLst/>
          </a:prstGeom>
          <a:gradFill>
            <a:gsLst>
              <a:gs pos="0">
                <a:srgbClr val="3448E1"/>
              </a:gs>
              <a:gs pos="99299">
                <a:srgbClr val="3B3873"/>
              </a:gs>
              <a:gs pos="100000">
                <a:srgbClr val="3B3873"/>
              </a:gs>
            </a:gsLst>
            <a:lin ang="13500032" scaled="0"/>
          </a:gradFill>
          <a:ln>
            <a:noFill/>
          </a:ln>
          <a:effectLst>
            <a:outerShdw blurRad="317500" rotWithShape="0" algn="tl" dir="2700000" dist="38100">
              <a:srgbClr val="7030A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0" name="Google Shape;170;p17"/>
          <p:cNvGrpSpPr/>
          <p:nvPr/>
        </p:nvGrpSpPr>
        <p:grpSpPr>
          <a:xfrm>
            <a:off x="2282623" y="2394223"/>
            <a:ext cx="228900" cy="210457"/>
            <a:chOff x="5408398" y="3392103"/>
            <a:chExt cx="654000" cy="654000"/>
          </a:xfrm>
        </p:grpSpPr>
        <p:sp>
          <p:nvSpPr>
            <p:cNvPr id="171" name="Google Shape;171;p17"/>
            <p:cNvSpPr/>
            <p:nvPr/>
          </p:nvSpPr>
          <p:spPr>
            <a:xfrm>
              <a:off x="5408398" y="3392103"/>
              <a:ext cx="654000" cy="654000"/>
            </a:xfrm>
            <a:prstGeom prst="ellipse">
              <a:avLst/>
            </a:prstGeom>
            <a:gradFill>
              <a:gsLst>
                <a:gs pos="0">
                  <a:srgbClr val="FFBB69"/>
                </a:gs>
                <a:gs pos="44000">
                  <a:srgbClr val="FFBB69"/>
                </a:gs>
                <a:gs pos="100000">
                  <a:srgbClr val="FD8F67"/>
                </a:gs>
              </a:gsLst>
              <a:lin ang="13500032" scaled="0"/>
            </a:gradFill>
            <a:ln>
              <a:noFill/>
            </a:ln>
            <a:effectLst>
              <a:outerShdw blurRad="317500" rotWithShape="0" algn="tl" dir="2700000" dist="38100">
                <a:srgbClr val="FD8F67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7"/>
            <p:cNvSpPr/>
            <p:nvPr/>
          </p:nvSpPr>
          <p:spPr>
            <a:xfrm>
              <a:off x="5408398" y="3392103"/>
              <a:ext cx="654000" cy="654000"/>
            </a:xfrm>
            <a:prstGeom prst="ellipse">
              <a:avLst/>
            </a:prstGeom>
            <a:gradFill>
              <a:gsLst>
                <a:gs pos="0">
                  <a:srgbClr val="FFBB69"/>
                </a:gs>
                <a:gs pos="100000">
                  <a:srgbClr val="FD8F67"/>
                </a:gs>
              </a:gsLst>
              <a:lin ang="1350003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" name="Google Shape;173;p17"/>
          <p:cNvSpPr txBox="1"/>
          <p:nvPr/>
        </p:nvSpPr>
        <p:spPr>
          <a:xfrm>
            <a:off x="4834925" y="1739800"/>
            <a:ext cx="6825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174" name="Google Shape;174;p17"/>
          <p:cNvSpPr/>
          <p:nvPr/>
        </p:nvSpPr>
        <p:spPr>
          <a:xfrm>
            <a:off x="502175" y="3341525"/>
            <a:ext cx="1983600" cy="1044600"/>
          </a:xfrm>
          <a:prstGeom prst="roundRect">
            <a:avLst>
              <a:gd fmla="val 5463" name="adj"/>
            </a:avLst>
          </a:prstGeom>
          <a:solidFill>
            <a:srgbClr val="8974F7"/>
          </a:solidFill>
          <a:ln>
            <a:noFill/>
          </a:ln>
          <a:effectLst>
            <a:outerShdw blurRad="317500" rotWithShape="0" algn="t" dir="5400000" dist="127000">
              <a:srgbClr val="8778ED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7"/>
          <p:cNvSpPr/>
          <p:nvPr/>
        </p:nvSpPr>
        <p:spPr>
          <a:xfrm>
            <a:off x="139925" y="1066150"/>
            <a:ext cx="2834700" cy="2097900"/>
          </a:xfrm>
          <a:prstGeom prst="roundRect">
            <a:avLst>
              <a:gd fmla="val 5463" name="adj"/>
            </a:avLst>
          </a:prstGeom>
          <a:solidFill>
            <a:srgbClr val="FFFFFF"/>
          </a:solidFill>
          <a:ln>
            <a:noFill/>
          </a:ln>
          <a:effectLst>
            <a:outerShdw blurRad="317500" rotWithShape="0" algn="t" dir="5400000" dist="127000">
              <a:srgbClr val="8778ED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7"/>
          <p:cNvSpPr txBox="1"/>
          <p:nvPr/>
        </p:nvSpPr>
        <p:spPr>
          <a:xfrm>
            <a:off x="367463" y="3602237"/>
            <a:ext cx="2253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</a:rPr>
              <a:t>non-FAIR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177" name="Google Shape;177;p17"/>
          <p:cNvSpPr txBox="1"/>
          <p:nvPr/>
        </p:nvSpPr>
        <p:spPr>
          <a:xfrm>
            <a:off x="34950" y="1213825"/>
            <a:ext cx="31341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048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B3873"/>
              </a:buClr>
              <a:buSzPts val="1200"/>
              <a:buChar char="●"/>
            </a:pPr>
            <a:r>
              <a:rPr lang="en" sz="1200">
                <a:solidFill>
                  <a:srgbClr val="3B3873"/>
                </a:solidFill>
              </a:rPr>
              <a:t>L</a:t>
            </a:r>
            <a:r>
              <a:rPr lang="en" sz="1200">
                <a:solidFill>
                  <a:srgbClr val="3B3873"/>
                </a:solidFill>
              </a:rPr>
              <a:t>ack of further image information</a:t>
            </a:r>
            <a:endParaRPr sz="1200">
              <a:solidFill>
                <a:srgbClr val="3B3873"/>
              </a:solidFill>
            </a:endParaRPr>
          </a:p>
          <a:p>
            <a:pPr indent="-3048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B3873"/>
              </a:buClr>
              <a:buSzPts val="1200"/>
              <a:buChar char="●"/>
            </a:pPr>
            <a:r>
              <a:rPr lang="en" sz="1200">
                <a:solidFill>
                  <a:srgbClr val="3B3873"/>
                </a:solidFill>
              </a:rPr>
              <a:t>Non-standar</a:t>
            </a:r>
            <a:r>
              <a:rPr lang="en" sz="1200">
                <a:solidFill>
                  <a:srgbClr val="3B3873"/>
                </a:solidFill>
              </a:rPr>
              <a:t>d and chaotic naming</a:t>
            </a:r>
            <a:endParaRPr sz="1200">
              <a:solidFill>
                <a:srgbClr val="3B3873"/>
              </a:solidFill>
            </a:endParaRPr>
          </a:p>
          <a:p>
            <a:pPr indent="-3048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B3873"/>
              </a:buClr>
              <a:buSzPts val="1200"/>
              <a:buChar char="●"/>
            </a:pPr>
            <a:r>
              <a:rPr lang="en" sz="1200">
                <a:solidFill>
                  <a:srgbClr val="3B3873"/>
                </a:solidFill>
              </a:rPr>
              <a:t>Inflexible data structure</a:t>
            </a:r>
            <a:endParaRPr sz="1200">
              <a:solidFill>
                <a:srgbClr val="3B3873"/>
              </a:solidFill>
            </a:endParaRPr>
          </a:p>
          <a:p>
            <a:pPr indent="-3048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B3873"/>
              </a:buClr>
              <a:buSzPts val="1200"/>
              <a:buChar char="●"/>
            </a:pPr>
            <a:r>
              <a:rPr lang="en" sz="1200">
                <a:solidFill>
                  <a:srgbClr val="3B3873"/>
                </a:solidFill>
              </a:rPr>
              <a:t>Non-terminology</a:t>
            </a:r>
            <a:endParaRPr sz="1200">
              <a:solidFill>
                <a:srgbClr val="3B3873"/>
              </a:solidFill>
            </a:endParaRPr>
          </a:p>
          <a:p>
            <a:pPr indent="-3048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B3873"/>
              </a:buClr>
              <a:buSzPts val="1200"/>
              <a:buChar char="●"/>
            </a:pPr>
            <a:r>
              <a:rPr lang="en" sz="1200">
                <a:solidFill>
                  <a:srgbClr val="3B3873"/>
                </a:solidFill>
              </a:rPr>
              <a:t>No provenance</a:t>
            </a:r>
            <a:endParaRPr sz="1100">
              <a:solidFill>
                <a:srgbClr val="3B3873"/>
              </a:solidFill>
            </a:endParaRPr>
          </a:p>
        </p:txBody>
      </p:sp>
      <p:sp>
        <p:nvSpPr>
          <p:cNvPr id="178" name="Google Shape;178;p17"/>
          <p:cNvSpPr txBox="1"/>
          <p:nvPr/>
        </p:nvSpPr>
        <p:spPr>
          <a:xfrm>
            <a:off x="4792025" y="1837300"/>
            <a:ext cx="768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Different IDs</a:t>
            </a:r>
            <a:endParaRPr/>
          </a:p>
        </p:txBody>
      </p:sp>
      <p:sp>
        <p:nvSpPr>
          <p:cNvPr id="179" name="Google Shape;179;p17"/>
          <p:cNvSpPr txBox="1"/>
          <p:nvPr/>
        </p:nvSpPr>
        <p:spPr>
          <a:xfrm>
            <a:off x="5584825" y="2676763"/>
            <a:ext cx="768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No </a:t>
            </a:r>
            <a:endParaRPr sz="800">
              <a:solidFill>
                <a:srgbClr val="FFFFFF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License</a:t>
            </a:r>
            <a:endParaRPr/>
          </a:p>
        </p:txBody>
      </p:sp>
      <p:sp>
        <p:nvSpPr>
          <p:cNvPr id="180" name="Google Shape;180;p17"/>
          <p:cNvSpPr txBox="1"/>
          <p:nvPr/>
        </p:nvSpPr>
        <p:spPr>
          <a:xfrm>
            <a:off x="4384025" y="2612463"/>
            <a:ext cx="682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Chaotic file names</a:t>
            </a:r>
            <a:endParaRPr/>
          </a:p>
        </p:txBody>
      </p:sp>
      <p:sp>
        <p:nvSpPr>
          <p:cNvPr id="181" name="Google Shape;181;p17"/>
          <p:cNvSpPr txBox="1"/>
          <p:nvPr/>
        </p:nvSpPr>
        <p:spPr>
          <a:xfrm>
            <a:off x="4065800" y="3562475"/>
            <a:ext cx="768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CSV only </a:t>
            </a:r>
            <a:endParaRPr/>
          </a:p>
        </p:txBody>
      </p:sp>
      <p:sp>
        <p:nvSpPr>
          <p:cNvPr id="182" name="Google Shape;182;p17"/>
          <p:cNvSpPr txBox="1"/>
          <p:nvPr/>
        </p:nvSpPr>
        <p:spPr>
          <a:xfrm>
            <a:off x="5009825" y="3412738"/>
            <a:ext cx="768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No </a:t>
            </a:r>
            <a:endParaRPr sz="800">
              <a:solidFill>
                <a:srgbClr val="FFFFFF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PIDs</a:t>
            </a:r>
            <a:endParaRPr sz="800">
              <a:solidFill>
                <a:srgbClr val="FFFFFF"/>
              </a:solidFill>
            </a:endParaRPr>
          </a:p>
        </p:txBody>
      </p:sp>
      <p:pic>
        <p:nvPicPr>
          <p:cNvPr id="183" name="Google Shape;1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7625" y="1403288"/>
            <a:ext cx="1676852" cy="1044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3363" y="2642844"/>
            <a:ext cx="1629752" cy="123968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7"/>
          <p:cNvSpPr txBox="1"/>
          <p:nvPr/>
        </p:nvSpPr>
        <p:spPr>
          <a:xfrm>
            <a:off x="7199095" y="2381238"/>
            <a:ext cx="19836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Color Shifted</a:t>
            </a:r>
            <a:endParaRPr/>
          </a:p>
        </p:txBody>
      </p:sp>
      <p:sp>
        <p:nvSpPr>
          <p:cNvPr id="186" name="Google Shape;186;p17"/>
          <p:cNvSpPr txBox="1"/>
          <p:nvPr/>
        </p:nvSpPr>
        <p:spPr>
          <a:xfrm>
            <a:off x="7114309" y="3844238"/>
            <a:ext cx="2253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Viewpoint Variance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1" name="Google Shape;191;p18"/>
          <p:cNvCxnSpPr/>
          <p:nvPr/>
        </p:nvCxnSpPr>
        <p:spPr>
          <a:xfrm>
            <a:off x="3914304" y="1098110"/>
            <a:ext cx="0" cy="3552000"/>
          </a:xfrm>
          <a:prstGeom prst="straightConnector1">
            <a:avLst/>
          </a:prstGeom>
          <a:noFill/>
          <a:ln cap="flat" cmpd="sng" w="9525">
            <a:solidFill>
              <a:srgbClr val="A7A7A7"/>
            </a:solidFill>
            <a:prstDash val="dash"/>
            <a:miter lim="400000"/>
            <a:headEnd len="sm" w="sm" type="none"/>
            <a:tailEnd len="sm" w="sm" type="none"/>
          </a:ln>
        </p:spPr>
      </p:cxnSp>
      <p:cxnSp>
        <p:nvCxnSpPr>
          <p:cNvPr id="192" name="Google Shape;192;p18"/>
          <p:cNvCxnSpPr/>
          <p:nvPr/>
        </p:nvCxnSpPr>
        <p:spPr>
          <a:xfrm>
            <a:off x="8919606" y="1062385"/>
            <a:ext cx="0" cy="3552000"/>
          </a:xfrm>
          <a:prstGeom prst="straightConnector1">
            <a:avLst/>
          </a:prstGeom>
          <a:noFill/>
          <a:ln cap="flat" cmpd="sng" w="9525">
            <a:solidFill>
              <a:srgbClr val="A7A7A7"/>
            </a:solidFill>
            <a:prstDash val="dash"/>
            <a:miter lim="400000"/>
            <a:headEnd len="sm" w="sm" type="none"/>
            <a:tailEnd len="sm" w="sm" type="none"/>
          </a:ln>
        </p:spPr>
      </p:cxnSp>
      <p:sp>
        <p:nvSpPr>
          <p:cNvPr id="193" name="Google Shape;193;p18"/>
          <p:cNvSpPr txBox="1"/>
          <p:nvPr/>
        </p:nvSpPr>
        <p:spPr>
          <a:xfrm>
            <a:off x="5019416" y="802086"/>
            <a:ext cx="2032200" cy="1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Imageomics  &amp;  FishAIR</a:t>
            </a:r>
            <a:endParaRPr sz="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4" name="Google Shape;194;p18"/>
          <p:cNvCxnSpPr/>
          <p:nvPr/>
        </p:nvCxnSpPr>
        <p:spPr>
          <a:xfrm flipH="1">
            <a:off x="597125" y="1061350"/>
            <a:ext cx="6300" cy="3625500"/>
          </a:xfrm>
          <a:prstGeom prst="straightConnector1">
            <a:avLst/>
          </a:prstGeom>
          <a:noFill/>
          <a:ln cap="flat" cmpd="sng" w="9525">
            <a:solidFill>
              <a:srgbClr val="A7A7A7"/>
            </a:solidFill>
            <a:prstDash val="dash"/>
            <a:miter lim="400000"/>
            <a:headEnd len="sm" w="sm" type="none"/>
            <a:tailEnd len="sm" w="sm" type="none"/>
          </a:ln>
        </p:spPr>
      </p:cxnSp>
      <p:cxnSp>
        <p:nvCxnSpPr>
          <p:cNvPr id="195" name="Google Shape;195;p18"/>
          <p:cNvCxnSpPr/>
          <p:nvPr/>
        </p:nvCxnSpPr>
        <p:spPr>
          <a:xfrm>
            <a:off x="625675" y="1072500"/>
            <a:ext cx="3266400" cy="12600"/>
          </a:xfrm>
          <a:prstGeom prst="straightConnector1">
            <a:avLst/>
          </a:prstGeom>
          <a:noFill/>
          <a:ln cap="flat" cmpd="sng" w="19050">
            <a:solidFill>
              <a:srgbClr val="3E3E3E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96" name="Google Shape;196;p18"/>
          <p:cNvCxnSpPr/>
          <p:nvPr/>
        </p:nvCxnSpPr>
        <p:spPr>
          <a:xfrm flipH="1" rot="10800000">
            <a:off x="3943350" y="1072525"/>
            <a:ext cx="5006700" cy="11100"/>
          </a:xfrm>
          <a:prstGeom prst="straightConnector1">
            <a:avLst/>
          </a:prstGeom>
          <a:noFill/>
          <a:ln cap="flat" cmpd="sng" w="19050">
            <a:solidFill>
              <a:srgbClr val="3E3E3E"/>
            </a:solidFill>
            <a:prstDash val="solid"/>
            <a:round/>
            <a:headEnd len="med" w="med" type="triangle"/>
            <a:tailEnd len="med" w="med" type="triangle"/>
          </a:ln>
        </p:spPr>
      </p:cxnSp>
      <p:grpSp>
        <p:nvGrpSpPr>
          <p:cNvPr id="197" name="Google Shape;197;p18"/>
          <p:cNvGrpSpPr/>
          <p:nvPr/>
        </p:nvGrpSpPr>
        <p:grpSpPr>
          <a:xfrm>
            <a:off x="1748438" y="3323589"/>
            <a:ext cx="1123863" cy="1148123"/>
            <a:chOff x="2802467" y="2980266"/>
            <a:chExt cx="6065100" cy="6065100"/>
          </a:xfrm>
        </p:grpSpPr>
        <p:sp>
          <p:nvSpPr>
            <p:cNvPr id="198" name="Google Shape;198;p18"/>
            <p:cNvSpPr/>
            <p:nvPr/>
          </p:nvSpPr>
          <p:spPr>
            <a:xfrm>
              <a:off x="3916787" y="4094586"/>
              <a:ext cx="3836400" cy="3836400"/>
            </a:xfrm>
            <a:prstGeom prst="blockArc">
              <a:avLst>
                <a:gd fmla="val 10810803" name="adj1"/>
                <a:gd fmla="val 21588302" name="adj2"/>
                <a:gd fmla="val 10995" name="adj3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8"/>
            <p:cNvSpPr/>
            <p:nvPr/>
          </p:nvSpPr>
          <p:spPr>
            <a:xfrm>
              <a:off x="3366968" y="3544768"/>
              <a:ext cx="4935900" cy="4935900"/>
            </a:xfrm>
            <a:prstGeom prst="blockArc">
              <a:avLst>
                <a:gd fmla="val 10801227" name="adj1"/>
                <a:gd fmla="val 414" name="adj2"/>
                <a:gd fmla="val 9236" name="adj3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8"/>
            <p:cNvSpPr/>
            <p:nvPr/>
          </p:nvSpPr>
          <p:spPr>
            <a:xfrm>
              <a:off x="2802467" y="2980266"/>
              <a:ext cx="6065100" cy="6065100"/>
            </a:xfrm>
            <a:prstGeom prst="blockArc">
              <a:avLst>
                <a:gd fmla="val 10801227" name="adj1"/>
                <a:gd fmla="val 9225" name="adj2"/>
                <a:gd fmla="val 7716" name="adj3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1" name="Google Shape;201;p18"/>
          <p:cNvSpPr/>
          <p:nvPr/>
        </p:nvSpPr>
        <p:spPr>
          <a:xfrm>
            <a:off x="1954922" y="3534529"/>
            <a:ext cx="711000" cy="726300"/>
          </a:xfrm>
          <a:prstGeom prst="blockArc">
            <a:avLst>
              <a:gd fmla="val 19484142" name="adj1"/>
              <a:gd fmla="val 21588302" name="adj2"/>
              <a:gd fmla="val 10995" name="adj3"/>
            </a:avLst>
          </a:prstGeom>
          <a:gradFill>
            <a:gsLst>
              <a:gs pos="0">
                <a:srgbClr val="FD8F67"/>
              </a:gs>
              <a:gs pos="57000">
                <a:srgbClr val="FE7491"/>
              </a:gs>
              <a:gs pos="95110">
                <a:srgbClr val="A566CC"/>
              </a:gs>
              <a:gs pos="100000">
                <a:srgbClr val="A566CC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8"/>
          <p:cNvSpPr/>
          <p:nvPr/>
        </p:nvSpPr>
        <p:spPr>
          <a:xfrm>
            <a:off x="1853040" y="3430449"/>
            <a:ext cx="914700" cy="934500"/>
          </a:xfrm>
          <a:prstGeom prst="blockArc">
            <a:avLst>
              <a:gd fmla="val 21114653" name="adj1"/>
              <a:gd fmla="val 414" name="adj2"/>
              <a:gd fmla="val 9236" name="adj3"/>
            </a:avLst>
          </a:prstGeom>
          <a:gradFill>
            <a:gsLst>
              <a:gs pos="0">
                <a:srgbClr val="8974F7"/>
              </a:gs>
              <a:gs pos="100000">
                <a:srgbClr val="66C8FF"/>
              </a:gs>
            </a:gsLst>
            <a:lin ang="10800025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8"/>
          <p:cNvSpPr/>
          <p:nvPr/>
        </p:nvSpPr>
        <p:spPr>
          <a:xfrm>
            <a:off x="1748438" y="3323589"/>
            <a:ext cx="1123800" cy="1148100"/>
          </a:xfrm>
          <a:prstGeom prst="blockArc">
            <a:avLst>
              <a:gd fmla="val 18379278" name="adj1"/>
              <a:gd fmla="val 9225" name="adj2"/>
              <a:gd fmla="val 7716" name="adj3"/>
            </a:avLst>
          </a:prstGeom>
          <a:gradFill>
            <a:gsLst>
              <a:gs pos="0">
                <a:srgbClr val="3448E1"/>
              </a:gs>
              <a:gs pos="100000">
                <a:srgbClr val="A566CC"/>
              </a:gs>
            </a:gsLst>
            <a:lin ang="10800025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4" name="Google Shape;204;p18"/>
          <p:cNvGrpSpPr/>
          <p:nvPr/>
        </p:nvGrpSpPr>
        <p:grpSpPr>
          <a:xfrm>
            <a:off x="5162663" y="3354889"/>
            <a:ext cx="1123863" cy="1148123"/>
            <a:chOff x="2802467" y="2980266"/>
            <a:chExt cx="6065100" cy="6065100"/>
          </a:xfrm>
        </p:grpSpPr>
        <p:sp>
          <p:nvSpPr>
            <p:cNvPr id="205" name="Google Shape;205;p18"/>
            <p:cNvSpPr/>
            <p:nvPr/>
          </p:nvSpPr>
          <p:spPr>
            <a:xfrm>
              <a:off x="3916787" y="4094586"/>
              <a:ext cx="3836400" cy="3836400"/>
            </a:xfrm>
            <a:prstGeom prst="blockArc">
              <a:avLst>
                <a:gd fmla="val 10810803" name="adj1"/>
                <a:gd fmla="val 21588302" name="adj2"/>
                <a:gd fmla="val 10995" name="adj3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3366968" y="3544768"/>
              <a:ext cx="4935900" cy="4935900"/>
            </a:xfrm>
            <a:prstGeom prst="blockArc">
              <a:avLst>
                <a:gd fmla="val 10801227" name="adj1"/>
                <a:gd fmla="val 414" name="adj2"/>
                <a:gd fmla="val 9236" name="adj3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8"/>
            <p:cNvSpPr/>
            <p:nvPr/>
          </p:nvSpPr>
          <p:spPr>
            <a:xfrm>
              <a:off x="2802467" y="2980266"/>
              <a:ext cx="6065100" cy="6065100"/>
            </a:xfrm>
            <a:prstGeom prst="blockArc">
              <a:avLst>
                <a:gd fmla="val 10801227" name="adj1"/>
                <a:gd fmla="val 9225" name="adj2"/>
                <a:gd fmla="val 7716" name="adj3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8" name="Google Shape;208;p18"/>
          <p:cNvSpPr/>
          <p:nvPr/>
        </p:nvSpPr>
        <p:spPr>
          <a:xfrm>
            <a:off x="5369147" y="3565829"/>
            <a:ext cx="711000" cy="726300"/>
          </a:xfrm>
          <a:prstGeom prst="blockArc">
            <a:avLst>
              <a:gd fmla="val 14839399" name="adj1"/>
              <a:gd fmla="val 21588302" name="adj2"/>
              <a:gd fmla="val 10995" name="adj3"/>
            </a:avLst>
          </a:prstGeom>
          <a:gradFill>
            <a:gsLst>
              <a:gs pos="0">
                <a:srgbClr val="FD8F67"/>
              </a:gs>
              <a:gs pos="57000">
                <a:srgbClr val="FE7491"/>
              </a:gs>
              <a:gs pos="95110">
                <a:srgbClr val="A566CC"/>
              </a:gs>
              <a:gs pos="100000">
                <a:srgbClr val="A566CC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8"/>
          <p:cNvSpPr/>
          <p:nvPr/>
        </p:nvSpPr>
        <p:spPr>
          <a:xfrm>
            <a:off x="5267265" y="3461749"/>
            <a:ext cx="914700" cy="934500"/>
          </a:xfrm>
          <a:prstGeom prst="blockArc">
            <a:avLst>
              <a:gd fmla="val 14202932" name="adj1"/>
              <a:gd fmla="val 414" name="adj2"/>
              <a:gd fmla="val 9236" name="adj3"/>
            </a:avLst>
          </a:prstGeom>
          <a:gradFill>
            <a:gsLst>
              <a:gs pos="0">
                <a:srgbClr val="8974F7"/>
              </a:gs>
              <a:gs pos="100000">
                <a:srgbClr val="66C8FF"/>
              </a:gs>
            </a:gsLst>
            <a:lin ang="10800025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8"/>
          <p:cNvSpPr/>
          <p:nvPr/>
        </p:nvSpPr>
        <p:spPr>
          <a:xfrm>
            <a:off x="5162663" y="3354889"/>
            <a:ext cx="1123800" cy="1148100"/>
          </a:xfrm>
          <a:prstGeom prst="blockArc">
            <a:avLst>
              <a:gd fmla="val 13518002" name="adj1"/>
              <a:gd fmla="val 9225" name="adj2"/>
              <a:gd fmla="val 7716" name="adj3"/>
            </a:avLst>
          </a:prstGeom>
          <a:gradFill>
            <a:gsLst>
              <a:gs pos="0">
                <a:srgbClr val="3448E1"/>
              </a:gs>
              <a:gs pos="100000">
                <a:srgbClr val="A566CC"/>
              </a:gs>
            </a:gsLst>
            <a:lin ang="10800025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1" name="Google Shape;211;p18"/>
          <p:cNvGrpSpPr/>
          <p:nvPr/>
        </p:nvGrpSpPr>
        <p:grpSpPr>
          <a:xfrm>
            <a:off x="6251550" y="4307972"/>
            <a:ext cx="2842216" cy="1310886"/>
            <a:chOff x="-1565846" y="1684973"/>
            <a:chExt cx="16148957" cy="7360393"/>
          </a:xfrm>
        </p:grpSpPr>
        <p:grpSp>
          <p:nvGrpSpPr>
            <p:cNvPr id="212" name="Google Shape;212;p18"/>
            <p:cNvGrpSpPr/>
            <p:nvPr/>
          </p:nvGrpSpPr>
          <p:grpSpPr>
            <a:xfrm>
              <a:off x="2802467" y="2980266"/>
              <a:ext cx="6065100" cy="6065100"/>
              <a:chOff x="2802467" y="2980266"/>
              <a:chExt cx="6065100" cy="6065100"/>
            </a:xfrm>
          </p:grpSpPr>
          <p:sp>
            <p:nvSpPr>
              <p:cNvPr id="213" name="Google Shape;213;p18"/>
              <p:cNvSpPr/>
              <p:nvPr/>
            </p:nvSpPr>
            <p:spPr>
              <a:xfrm>
                <a:off x="3916787" y="4094586"/>
                <a:ext cx="3836400" cy="3836400"/>
              </a:xfrm>
              <a:prstGeom prst="blockArc">
                <a:avLst>
                  <a:gd fmla="val 10810803" name="adj1"/>
                  <a:gd fmla="val 21588302" name="adj2"/>
                  <a:gd fmla="val 10995" name="adj3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18"/>
              <p:cNvSpPr/>
              <p:nvPr/>
            </p:nvSpPr>
            <p:spPr>
              <a:xfrm>
                <a:off x="3366968" y="3544768"/>
                <a:ext cx="4935900" cy="4935900"/>
              </a:xfrm>
              <a:prstGeom prst="blockArc">
                <a:avLst>
                  <a:gd fmla="val 10801227" name="adj1"/>
                  <a:gd fmla="val 414" name="adj2"/>
                  <a:gd fmla="val 9236" name="adj3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18"/>
              <p:cNvSpPr/>
              <p:nvPr/>
            </p:nvSpPr>
            <p:spPr>
              <a:xfrm>
                <a:off x="2802467" y="2980266"/>
                <a:ext cx="6065100" cy="6065100"/>
              </a:xfrm>
              <a:prstGeom prst="blockArc">
                <a:avLst>
                  <a:gd fmla="val 10801227" name="adj1"/>
                  <a:gd fmla="val 9225" name="adj2"/>
                  <a:gd fmla="val 7716" name="adj3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6" name="Google Shape;216;p18"/>
            <p:cNvSpPr/>
            <p:nvPr/>
          </p:nvSpPr>
          <p:spPr>
            <a:xfrm>
              <a:off x="3916787" y="4094586"/>
              <a:ext cx="3836400" cy="3836400"/>
            </a:xfrm>
            <a:prstGeom prst="blockArc">
              <a:avLst>
                <a:gd fmla="val 10962285" name="adj1"/>
                <a:gd fmla="val 21588302" name="adj2"/>
                <a:gd fmla="val 10995" name="adj3"/>
              </a:avLst>
            </a:prstGeom>
            <a:gradFill>
              <a:gsLst>
                <a:gs pos="0">
                  <a:srgbClr val="FD8F67"/>
                </a:gs>
                <a:gs pos="57000">
                  <a:srgbClr val="FE7491"/>
                </a:gs>
                <a:gs pos="95110">
                  <a:srgbClr val="A566CC"/>
                </a:gs>
                <a:gs pos="100000">
                  <a:srgbClr val="A566CC"/>
                </a:gs>
              </a:gsLst>
              <a:path path="circle">
                <a:fillToRect b="100%" r="100%"/>
              </a:path>
              <a:tileRect l="-100%" t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8"/>
            <p:cNvSpPr/>
            <p:nvPr/>
          </p:nvSpPr>
          <p:spPr>
            <a:xfrm>
              <a:off x="3366968" y="3544768"/>
              <a:ext cx="4935900" cy="4935900"/>
            </a:xfrm>
            <a:prstGeom prst="blockArc">
              <a:avLst>
                <a:gd fmla="val 10952770" name="adj1"/>
                <a:gd fmla="val 414" name="adj2"/>
                <a:gd fmla="val 9236" name="adj3"/>
              </a:avLst>
            </a:prstGeom>
            <a:gradFill>
              <a:gsLst>
                <a:gs pos="0">
                  <a:srgbClr val="8974F7"/>
                </a:gs>
                <a:gs pos="100000">
                  <a:srgbClr val="66C8FF"/>
                </a:gs>
              </a:gsLst>
              <a:lin ang="10800025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8"/>
            <p:cNvSpPr/>
            <p:nvPr/>
          </p:nvSpPr>
          <p:spPr>
            <a:xfrm>
              <a:off x="2802467" y="2980266"/>
              <a:ext cx="6065100" cy="6065100"/>
            </a:xfrm>
            <a:prstGeom prst="blockArc">
              <a:avLst>
                <a:gd fmla="val 10845001" name="adj1"/>
                <a:gd fmla="val 9225" name="adj2"/>
                <a:gd fmla="val 7716" name="adj3"/>
              </a:avLst>
            </a:prstGeom>
            <a:gradFill>
              <a:gsLst>
                <a:gs pos="0">
                  <a:srgbClr val="3448E1"/>
                </a:gs>
                <a:gs pos="100000">
                  <a:srgbClr val="A566CC"/>
                </a:gs>
              </a:gsLst>
              <a:lin ang="10800025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8"/>
            <p:cNvSpPr/>
            <p:nvPr/>
          </p:nvSpPr>
          <p:spPr>
            <a:xfrm>
              <a:off x="9257355" y="3586468"/>
              <a:ext cx="4196100" cy="971700"/>
            </a:xfrm>
            <a:prstGeom prst="roundRect">
              <a:avLst>
                <a:gd fmla="val 7218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317500" rotWithShape="0" algn="t" dir="5400000" dist="127000">
                <a:srgbClr val="8778ED">
                  <a:alpha val="47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0" name="Google Shape;220;p18"/>
            <p:cNvGrpSpPr/>
            <p:nvPr/>
          </p:nvGrpSpPr>
          <p:grpSpPr>
            <a:xfrm>
              <a:off x="-1565846" y="1684973"/>
              <a:ext cx="16148957" cy="3369174"/>
              <a:chOff x="4281436" y="2457248"/>
              <a:chExt cx="16148957" cy="3369174"/>
            </a:xfrm>
          </p:grpSpPr>
          <p:sp>
            <p:nvSpPr>
              <p:cNvPr id="221" name="Google Shape;221;p18"/>
              <p:cNvSpPr/>
              <p:nvPr/>
            </p:nvSpPr>
            <p:spPr>
              <a:xfrm>
                <a:off x="4281436" y="2457248"/>
                <a:ext cx="6768900" cy="1544700"/>
              </a:xfrm>
              <a:prstGeom prst="roundRect">
                <a:avLst>
                  <a:gd fmla="val 7218" name="adj"/>
                </a:avLst>
              </a:prstGeom>
              <a:solidFill>
                <a:srgbClr val="FFFFFF"/>
              </a:solidFill>
              <a:ln>
                <a:noFill/>
              </a:ln>
              <a:effectLst>
                <a:outerShdw blurRad="317500" rotWithShape="0" algn="t" dir="5400000" dist="127000">
                  <a:srgbClr val="8778ED">
                    <a:alpha val="471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18"/>
              <p:cNvSpPr txBox="1"/>
              <p:nvPr/>
            </p:nvSpPr>
            <p:spPr>
              <a:xfrm>
                <a:off x="15494493" y="4357322"/>
                <a:ext cx="4935900" cy="146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rgbClr val="FE7491"/>
                    </a:solidFill>
                  </a:rPr>
                  <a:t>AI-Ready</a:t>
                </a:r>
                <a:endParaRPr sz="1100">
                  <a:solidFill>
                    <a:srgbClr val="FE749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3" name="Google Shape;223;p18"/>
            <p:cNvSpPr/>
            <p:nvPr/>
          </p:nvSpPr>
          <p:spPr>
            <a:xfrm>
              <a:off x="9626474" y="5478994"/>
              <a:ext cx="605700" cy="3726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  <a:path extrusionOk="0" fill="none" h="120000" w="120000">
                  <a:moveTo>
                    <a:pt x="-4896" y="24682"/>
                  </a:moveTo>
                  <a:lnTo>
                    <a:pt x="-102102" y="48689"/>
                  </a:lnTo>
                  <a:lnTo>
                    <a:pt x="-302760" y="21499"/>
                  </a:lnTo>
                </a:path>
              </a:pathLst>
            </a:custGeom>
            <a:noFill/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4" name="Google Shape;224;p18"/>
            <p:cNvGrpSpPr/>
            <p:nvPr/>
          </p:nvGrpSpPr>
          <p:grpSpPr>
            <a:xfrm>
              <a:off x="9626532" y="5089480"/>
              <a:ext cx="3948911" cy="1469100"/>
              <a:chOff x="9955143" y="5095625"/>
              <a:chExt cx="3948911" cy="1469100"/>
            </a:xfrm>
          </p:grpSpPr>
          <p:sp>
            <p:nvSpPr>
              <p:cNvPr id="225" name="Google Shape;225;p18"/>
              <p:cNvSpPr/>
              <p:nvPr/>
            </p:nvSpPr>
            <p:spPr>
              <a:xfrm>
                <a:off x="9955143" y="5185540"/>
                <a:ext cx="2834400" cy="971700"/>
              </a:xfrm>
              <a:prstGeom prst="roundRect">
                <a:avLst>
                  <a:gd fmla="val 7218" name="adj"/>
                </a:avLst>
              </a:prstGeom>
              <a:solidFill>
                <a:srgbClr val="FFFFFF"/>
              </a:solidFill>
              <a:ln>
                <a:noFill/>
              </a:ln>
              <a:effectLst>
                <a:outerShdw blurRad="317500" rotWithShape="0" algn="t" dir="5400000" dist="127000">
                  <a:srgbClr val="8778ED">
                    <a:alpha val="471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18"/>
              <p:cNvSpPr txBox="1"/>
              <p:nvPr/>
            </p:nvSpPr>
            <p:spPr>
              <a:xfrm>
                <a:off x="10067654" y="5095625"/>
                <a:ext cx="3836400" cy="146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rgbClr val="FE7491"/>
                    </a:solidFill>
                  </a:rPr>
                  <a:t>FAIR </a:t>
                </a:r>
                <a:endParaRPr sz="2800">
                  <a:solidFill>
                    <a:srgbClr val="FE749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7" name="Google Shape;227;p18"/>
            <p:cNvSpPr/>
            <p:nvPr/>
          </p:nvSpPr>
          <p:spPr>
            <a:xfrm>
              <a:off x="9626510" y="3982518"/>
              <a:ext cx="605700" cy="3726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  <a:path extrusionOk="0" fill="none" h="120000" w="120000">
                  <a:moveTo>
                    <a:pt x="-71980" y="22500"/>
                  </a:moveTo>
                  <a:lnTo>
                    <a:pt x="-212509" y="18136"/>
                  </a:lnTo>
                  <a:lnTo>
                    <a:pt x="-437964" y="449210"/>
                  </a:lnTo>
                </a:path>
              </a:pathLst>
            </a:custGeom>
            <a:noFill/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8"/>
            <p:cNvSpPr/>
            <p:nvPr/>
          </p:nvSpPr>
          <p:spPr>
            <a:xfrm flipH="1">
              <a:off x="4624167" y="2138776"/>
              <a:ext cx="605700" cy="3726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  <a:path extrusionOk="0" fill="none" h="120000" w="120000">
                  <a:moveTo>
                    <a:pt x="-3554" y="20317"/>
                  </a:moveTo>
                  <a:lnTo>
                    <a:pt x="-134692" y="20318"/>
                  </a:lnTo>
                  <a:lnTo>
                    <a:pt x="-303797" y="351020"/>
                  </a:lnTo>
                </a:path>
              </a:pathLst>
            </a:custGeom>
            <a:noFill/>
            <a:ln cap="flat" cmpd="sng" w="12700">
              <a:solidFill>
                <a:srgbClr val="88888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9" name="Google Shape;229;p18"/>
          <p:cNvSpPr txBox="1"/>
          <p:nvPr/>
        </p:nvSpPr>
        <p:spPr>
          <a:xfrm>
            <a:off x="6251858" y="4307986"/>
            <a:ext cx="1294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E7491"/>
                </a:solidFill>
              </a:rPr>
              <a:t>Metad</a:t>
            </a:r>
            <a:r>
              <a:rPr lang="en" sz="1100">
                <a:solidFill>
                  <a:srgbClr val="FE7491"/>
                </a:solidFill>
              </a:rPr>
              <a:t>ata Volume</a:t>
            </a:r>
            <a:endParaRPr sz="2800">
              <a:solidFill>
                <a:srgbClr val="FE749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8"/>
          <p:cNvSpPr/>
          <p:nvPr/>
        </p:nvSpPr>
        <p:spPr>
          <a:xfrm>
            <a:off x="297526" y="213972"/>
            <a:ext cx="3438600" cy="4140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3448E1"/>
              </a:gs>
              <a:gs pos="1000">
                <a:srgbClr val="3448E1"/>
              </a:gs>
              <a:gs pos="96500">
                <a:srgbClr val="A566CC"/>
              </a:gs>
              <a:gs pos="100000">
                <a:srgbClr val="A566CC"/>
              </a:gs>
            </a:gsLst>
            <a:lin ang="10800025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8"/>
          <p:cNvSpPr txBox="1"/>
          <p:nvPr/>
        </p:nvSpPr>
        <p:spPr>
          <a:xfrm>
            <a:off x="505099" y="247875"/>
            <a:ext cx="3405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rPr>
              <a:t>FishAIR - </a:t>
            </a:r>
            <a:r>
              <a:rPr lang="en" sz="1800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rPr>
              <a:t>Enhancing FAIR &amp; AIR </a:t>
            </a:r>
            <a:endParaRPr sz="1800">
              <a:solidFill>
                <a:schemeClr val="lt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232" name="Google Shape;232;p18"/>
          <p:cNvSpPr/>
          <p:nvPr/>
        </p:nvSpPr>
        <p:spPr>
          <a:xfrm>
            <a:off x="5179549" y="710672"/>
            <a:ext cx="1883100" cy="325200"/>
          </a:xfrm>
          <a:prstGeom prst="roundRect">
            <a:avLst>
              <a:gd fmla="val 16628" name="adj"/>
            </a:avLst>
          </a:prstGeom>
          <a:gradFill>
            <a:gsLst>
              <a:gs pos="0">
                <a:srgbClr val="FE7491"/>
              </a:gs>
              <a:gs pos="100000">
                <a:srgbClr val="8974F7"/>
              </a:gs>
            </a:gsLst>
            <a:lin ang="2700006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8"/>
          <p:cNvSpPr txBox="1"/>
          <p:nvPr/>
        </p:nvSpPr>
        <p:spPr>
          <a:xfrm>
            <a:off x="5153450" y="710675"/>
            <a:ext cx="1935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</a:rPr>
              <a:t>AFTER</a:t>
            </a:r>
            <a:endParaRPr b="1" sz="1700"/>
          </a:p>
        </p:txBody>
      </p:sp>
      <p:sp>
        <p:nvSpPr>
          <p:cNvPr id="234" name="Google Shape;234;p18"/>
          <p:cNvSpPr/>
          <p:nvPr/>
        </p:nvSpPr>
        <p:spPr>
          <a:xfrm>
            <a:off x="1128975" y="682975"/>
            <a:ext cx="2274000" cy="325200"/>
          </a:xfrm>
          <a:prstGeom prst="roundRect">
            <a:avLst>
              <a:gd fmla="val 16628" name="adj"/>
            </a:avLst>
          </a:prstGeom>
          <a:gradFill>
            <a:gsLst>
              <a:gs pos="0">
                <a:schemeClr val="lt1"/>
              </a:gs>
              <a:gs pos="67000">
                <a:schemeClr val="lt1"/>
              </a:gs>
              <a:gs pos="100000">
                <a:srgbClr val="FFE4E9"/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8"/>
          <p:cNvSpPr txBox="1"/>
          <p:nvPr/>
        </p:nvSpPr>
        <p:spPr>
          <a:xfrm>
            <a:off x="1254313" y="719886"/>
            <a:ext cx="2009100" cy="2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BEFORE</a:t>
            </a:r>
            <a:endParaRPr b="1" sz="800">
              <a:solidFill>
                <a:srgbClr val="000000"/>
              </a:solidFill>
            </a:endParaRPr>
          </a:p>
        </p:txBody>
      </p:sp>
      <p:sp>
        <p:nvSpPr>
          <p:cNvPr id="236" name="Google Shape;236;p18"/>
          <p:cNvSpPr/>
          <p:nvPr/>
        </p:nvSpPr>
        <p:spPr>
          <a:xfrm>
            <a:off x="824388" y="1520375"/>
            <a:ext cx="1074900" cy="10749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304800" rotWithShape="0" algn="tl" dir="2700000" dist="38100">
              <a:srgbClr val="9458C5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8"/>
          <p:cNvSpPr txBox="1"/>
          <p:nvPr/>
        </p:nvSpPr>
        <p:spPr>
          <a:xfrm>
            <a:off x="796789" y="1813175"/>
            <a:ext cx="11301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en" sz="1200">
                <a:solidFill>
                  <a:srgbClr val="374151"/>
                </a:solidFill>
                <a:highlight>
                  <a:srgbClr val="F7F7F8"/>
                </a:highlight>
                <a:latin typeface="Roboto"/>
                <a:ea typeface="Roboto"/>
                <a:cs typeface="Roboto"/>
                <a:sym typeface="Roboto"/>
              </a:rPr>
              <a:t>D</a:t>
            </a:r>
            <a:r>
              <a:rPr lang="en" sz="1200">
                <a:solidFill>
                  <a:srgbClr val="374151"/>
                </a:solidFill>
                <a:highlight>
                  <a:srgbClr val="F7F7F8"/>
                </a:highlight>
                <a:latin typeface="Roboto"/>
                <a:ea typeface="Roboto"/>
                <a:cs typeface="Roboto"/>
                <a:sym typeface="Roboto"/>
              </a:rPr>
              <a:t>iverse fish datasets</a:t>
            </a:r>
            <a:endParaRPr/>
          </a:p>
        </p:txBody>
      </p:sp>
      <p:sp>
        <p:nvSpPr>
          <p:cNvPr id="238" name="Google Shape;238;p18"/>
          <p:cNvSpPr/>
          <p:nvPr/>
        </p:nvSpPr>
        <p:spPr>
          <a:xfrm>
            <a:off x="2364776" y="1933625"/>
            <a:ext cx="1074900" cy="10749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304800" rotWithShape="0" algn="tl" dir="2700000" dist="38100">
              <a:srgbClr val="9458C5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8"/>
          <p:cNvSpPr txBox="1"/>
          <p:nvPr/>
        </p:nvSpPr>
        <p:spPr>
          <a:xfrm>
            <a:off x="2337177" y="2226425"/>
            <a:ext cx="11301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374151"/>
                </a:solidFill>
                <a:highlight>
                  <a:srgbClr val="F7F7F8"/>
                </a:highlight>
                <a:latin typeface="Roboto"/>
                <a:ea typeface="Roboto"/>
                <a:cs typeface="Roboto"/>
                <a:sym typeface="Roboto"/>
              </a:rPr>
              <a:t>Quality Metadata</a:t>
            </a:r>
            <a:endParaRPr/>
          </a:p>
        </p:txBody>
      </p:sp>
      <p:sp>
        <p:nvSpPr>
          <p:cNvPr id="240" name="Google Shape;240;p18"/>
          <p:cNvSpPr/>
          <p:nvPr/>
        </p:nvSpPr>
        <p:spPr>
          <a:xfrm>
            <a:off x="7178325" y="1538925"/>
            <a:ext cx="1185900" cy="1148100"/>
          </a:xfrm>
          <a:prstGeom prst="ellipse">
            <a:avLst/>
          </a:prstGeom>
          <a:gradFill>
            <a:gsLst>
              <a:gs pos="0">
                <a:srgbClr val="3448E1"/>
              </a:gs>
              <a:gs pos="64000">
                <a:srgbClr val="6F6DFC"/>
              </a:gs>
              <a:gs pos="99299">
                <a:srgbClr val="8873FC"/>
              </a:gs>
              <a:gs pos="100000">
                <a:srgbClr val="8873FC"/>
              </a:gs>
            </a:gsLst>
            <a:lin ang="13500032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8"/>
          <p:cNvSpPr/>
          <p:nvPr/>
        </p:nvSpPr>
        <p:spPr>
          <a:xfrm>
            <a:off x="5767188" y="1291525"/>
            <a:ext cx="1130100" cy="1148100"/>
          </a:xfrm>
          <a:prstGeom prst="ellipse">
            <a:avLst/>
          </a:prstGeom>
          <a:gradFill>
            <a:gsLst>
              <a:gs pos="0">
                <a:srgbClr val="3448E1"/>
              </a:gs>
              <a:gs pos="64000">
                <a:srgbClr val="6F6DFC"/>
              </a:gs>
              <a:gs pos="100000">
                <a:srgbClr val="8873FC"/>
              </a:gs>
            </a:gsLst>
            <a:lin ang="1350003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8"/>
          <p:cNvSpPr txBox="1"/>
          <p:nvPr/>
        </p:nvSpPr>
        <p:spPr>
          <a:xfrm>
            <a:off x="5965612" y="1627065"/>
            <a:ext cx="779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ARK ID</a:t>
            </a:r>
            <a:endParaRPr sz="1200">
              <a:solidFill>
                <a:srgbClr val="FFFFFF"/>
              </a:solidFill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System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243" name="Google Shape;243;p18"/>
          <p:cNvSpPr txBox="1"/>
          <p:nvPr/>
        </p:nvSpPr>
        <p:spPr>
          <a:xfrm>
            <a:off x="7294695" y="1835925"/>
            <a:ext cx="1074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RDF Data model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244" name="Google Shape;244;p18"/>
          <p:cNvSpPr/>
          <p:nvPr/>
        </p:nvSpPr>
        <p:spPr>
          <a:xfrm>
            <a:off x="4300262" y="1932837"/>
            <a:ext cx="1185900" cy="1148100"/>
          </a:xfrm>
          <a:prstGeom prst="ellipse">
            <a:avLst/>
          </a:prstGeom>
          <a:gradFill>
            <a:gsLst>
              <a:gs pos="0">
                <a:srgbClr val="3448E1"/>
              </a:gs>
              <a:gs pos="64000">
                <a:srgbClr val="6F6DFC"/>
              </a:gs>
              <a:gs pos="99299">
                <a:srgbClr val="8873FC"/>
              </a:gs>
              <a:gs pos="100000">
                <a:srgbClr val="8873FC"/>
              </a:gs>
            </a:gsLst>
            <a:lin ang="13500032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8"/>
          <p:cNvSpPr txBox="1"/>
          <p:nvPr/>
        </p:nvSpPr>
        <p:spPr>
          <a:xfrm>
            <a:off x="4503675" y="2201228"/>
            <a:ext cx="779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API Services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246" name="Google Shape;246;p18"/>
          <p:cNvSpPr/>
          <p:nvPr/>
        </p:nvSpPr>
        <p:spPr>
          <a:xfrm>
            <a:off x="6538925" y="2486902"/>
            <a:ext cx="973500" cy="989100"/>
          </a:xfrm>
          <a:prstGeom prst="ellipse">
            <a:avLst/>
          </a:prstGeom>
          <a:gradFill>
            <a:gsLst>
              <a:gs pos="0">
                <a:srgbClr val="3448E1"/>
              </a:gs>
              <a:gs pos="64000">
                <a:srgbClr val="6F6DFC"/>
              </a:gs>
              <a:gs pos="100000">
                <a:srgbClr val="8873FC"/>
              </a:gs>
            </a:gsLst>
            <a:lin ang="1350003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8"/>
          <p:cNvSpPr txBox="1"/>
          <p:nvPr/>
        </p:nvSpPr>
        <p:spPr>
          <a:xfrm>
            <a:off x="6514025" y="2841763"/>
            <a:ext cx="10233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</a:rPr>
              <a:t>Terminology</a:t>
            </a:r>
            <a:endParaRPr sz="1100">
              <a:solidFill>
                <a:srgbClr val="FFFFFF"/>
              </a:solidFill>
            </a:endParaRPr>
          </a:p>
        </p:txBody>
      </p:sp>
      <p:sp>
        <p:nvSpPr>
          <p:cNvPr id="248" name="Google Shape;248;p18"/>
          <p:cNvSpPr/>
          <p:nvPr/>
        </p:nvSpPr>
        <p:spPr>
          <a:xfrm rot="3584614">
            <a:off x="5148899" y="3077463"/>
            <a:ext cx="53845" cy="107689"/>
          </a:xfrm>
          <a:custGeom>
            <a:rect b="b" l="l" r="r" t="t"/>
            <a:pathLst>
              <a:path extrusionOk="0" h="442950" w="221475">
                <a:moveTo>
                  <a:pt x="0" y="0"/>
                </a:moveTo>
                <a:lnTo>
                  <a:pt x="221475" y="221475"/>
                </a:lnTo>
                <a:lnTo>
                  <a:pt x="0" y="442950"/>
                </a:lnTo>
              </a:path>
            </a:pathLst>
          </a:custGeom>
          <a:noFill/>
          <a:ln cap="rnd" cmpd="sng" w="38100">
            <a:solidFill>
              <a:srgbClr val="8974F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8"/>
          <p:cNvSpPr/>
          <p:nvPr/>
        </p:nvSpPr>
        <p:spPr>
          <a:xfrm flipH="1" rot="-2247633">
            <a:off x="6396716" y="3283798"/>
            <a:ext cx="53711" cy="107421"/>
          </a:xfrm>
          <a:custGeom>
            <a:rect b="b" l="l" r="r" t="t"/>
            <a:pathLst>
              <a:path extrusionOk="0" h="442950" w="221475">
                <a:moveTo>
                  <a:pt x="0" y="0"/>
                </a:moveTo>
                <a:lnTo>
                  <a:pt x="221475" y="221475"/>
                </a:lnTo>
                <a:lnTo>
                  <a:pt x="0" y="442950"/>
                </a:lnTo>
              </a:path>
            </a:pathLst>
          </a:custGeom>
          <a:noFill/>
          <a:ln cap="rnd" cmpd="sng" w="38100">
            <a:solidFill>
              <a:srgbClr val="8974F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8"/>
          <p:cNvSpPr/>
          <p:nvPr/>
        </p:nvSpPr>
        <p:spPr>
          <a:xfrm flipH="1" rot="-4652104">
            <a:off x="6166502" y="2603830"/>
            <a:ext cx="53870" cy="107740"/>
          </a:xfrm>
          <a:custGeom>
            <a:rect b="b" l="l" r="r" t="t"/>
            <a:pathLst>
              <a:path extrusionOk="0" h="442950" w="221475">
                <a:moveTo>
                  <a:pt x="0" y="0"/>
                </a:moveTo>
                <a:lnTo>
                  <a:pt x="221475" y="221475"/>
                </a:lnTo>
                <a:lnTo>
                  <a:pt x="0" y="442950"/>
                </a:lnTo>
              </a:path>
            </a:pathLst>
          </a:custGeom>
          <a:noFill/>
          <a:ln cap="rnd" cmpd="sng" w="38100">
            <a:solidFill>
              <a:srgbClr val="8974F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8"/>
          <p:cNvSpPr/>
          <p:nvPr/>
        </p:nvSpPr>
        <p:spPr>
          <a:xfrm>
            <a:off x="3638691" y="3728085"/>
            <a:ext cx="154800" cy="1548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FE7491"/>
              </a:gs>
              <a:gs pos="100000">
                <a:srgbClr val="9458C5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8"/>
          <p:cNvSpPr/>
          <p:nvPr/>
        </p:nvSpPr>
        <p:spPr>
          <a:xfrm>
            <a:off x="3813999" y="3728085"/>
            <a:ext cx="154800" cy="1548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FE7491"/>
              </a:gs>
              <a:gs pos="100000">
                <a:srgbClr val="9458C5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8"/>
          <p:cNvSpPr/>
          <p:nvPr/>
        </p:nvSpPr>
        <p:spPr>
          <a:xfrm>
            <a:off x="3988090" y="3728085"/>
            <a:ext cx="154800" cy="1548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FE7491"/>
              </a:gs>
              <a:gs pos="100000">
                <a:srgbClr val="9458C5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8"/>
          <p:cNvSpPr txBox="1"/>
          <p:nvPr/>
        </p:nvSpPr>
        <p:spPr>
          <a:xfrm>
            <a:off x="3943677" y="4076975"/>
            <a:ext cx="1294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FishAIR</a:t>
            </a:r>
            <a:endParaRPr b="1"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oogle Shape;259;p19"/>
          <p:cNvGrpSpPr/>
          <p:nvPr/>
        </p:nvGrpSpPr>
        <p:grpSpPr>
          <a:xfrm>
            <a:off x="3777507" y="1871794"/>
            <a:ext cx="743168" cy="579343"/>
            <a:chOff x="6499725" y="2816175"/>
            <a:chExt cx="1122949" cy="962524"/>
          </a:xfrm>
        </p:grpSpPr>
        <p:grpSp>
          <p:nvGrpSpPr>
            <p:cNvPr id="260" name="Google Shape;260;p19"/>
            <p:cNvGrpSpPr/>
            <p:nvPr/>
          </p:nvGrpSpPr>
          <p:grpSpPr>
            <a:xfrm>
              <a:off x="6499725" y="2816175"/>
              <a:ext cx="1122949" cy="962524"/>
              <a:chOff x="6499725" y="2816175"/>
              <a:chExt cx="1122949" cy="962524"/>
            </a:xfrm>
          </p:grpSpPr>
          <p:pic>
            <p:nvPicPr>
              <p:cNvPr id="261" name="Google Shape;261;p19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6499725" y="2816175"/>
                <a:ext cx="1122949" cy="96252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62" name="Google Shape;262;p19"/>
              <p:cNvSpPr/>
              <p:nvPr/>
            </p:nvSpPr>
            <p:spPr>
              <a:xfrm>
                <a:off x="6570375" y="2855400"/>
                <a:ext cx="981600" cy="863100"/>
              </a:xfrm>
              <a:prstGeom prst="pentagon">
                <a:avLst>
                  <a:gd fmla="val 105146" name="hf"/>
                  <a:gd fmla="val 110557" name="vf"/>
                </a:avLst>
              </a:prstGeom>
              <a:noFill/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" name="Google Shape;263;p19"/>
              <p:cNvSpPr/>
              <p:nvPr/>
            </p:nvSpPr>
            <p:spPr>
              <a:xfrm rot="10800000">
                <a:off x="6854048" y="3172618"/>
                <a:ext cx="414300" cy="319800"/>
              </a:xfrm>
              <a:prstGeom prst="pentagon">
                <a:avLst>
                  <a:gd fmla="val 105146" name="hf"/>
                  <a:gd fmla="val 110557" name="vf"/>
                </a:avLst>
              </a:prstGeom>
              <a:solidFill>
                <a:srgbClr val="404040"/>
              </a:solidFill>
              <a:ln cap="flat" cmpd="sng" w="952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64" name="Google Shape;264;p19"/>
            <p:cNvSpPr txBox="1"/>
            <p:nvPr/>
          </p:nvSpPr>
          <p:spPr>
            <a:xfrm>
              <a:off x="6736639" y="3041680"/>
              <a:ext cx="784200" cy="53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FFFFF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ARK</a:t>
              </a:r>
              <a:endParaRPr sz="9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pic>
        <p:nvPicPr>
          <p:cNvPr id="265" name="Google Shape;26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6477060" y="2259882"/>
            <a:ext cx="391520" cy="356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60151" y="3845624"/>
            <a:ext cx="562612" cy="511702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9"/>
          <p:cNvSpPr txBox="1"/>
          <p:nvPr/>
        </p:nvSpPr>
        <p:spPr>
          <a:xfrm>
            <a:off x="5918914" y="3898675"/>
            <a:ext cx="1216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741B47"/>
                </a:solidFill>
                <a:latin typeface="Nunito"/>
                <a:ea typeface="Nunito"/>
                <a:cs typeface="Nunito"/>
                <a:sym typeface="Nunito"/>
              </a:rPr>
              <a:t>data archive</a:t>
            </a:r>
            <a:endParaRPr sz="1200">
              <a:solidFill>
                <a:srgbClr val="741B47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68" name="Google Shape;268;p19"/>
          <p:cNvSpPr txBox="1"/>
          <p:nvPr/>
        </p:nvSpPr>
        <p:spPr>
          <a:xfrm>
            <a:off x="5200526" y="2557113"/>
            <a:ext cx="102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741B47"/>
                </a:solidFill>
                <a:latin typeface="Nunito"/>
                <a:ea typeface="Nunito"/>
                <a:cs typeface="Nunito"/>
                <a:sym typeface="Nunito"/>
              </a:rPr>
              <a:t>multimedia </a:t>
            </a:r>
            <a:endParaRPr sz="1200">
              <a:solidFill>
                <a:srgbClr val="741B47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69" name="Google Shape;269;p19"/>
          <p:cNvSpPr txBox="1"/>
          <p:nvPr/>
        </p:nvSpPr>
        <p:spPr>
          <a:xfrm>
            <a:off x="6868573" y="2283750"/>
            <a:ext cx="909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741B47"/>
                </a:solidFill>
                <a:latin typeface="Nunito"/>
                <a:ea typeface="Nunito"/>
                <a:cs typeface="Nunito"/>
                <a:sym typeface="Nunito"/>
              </a:rPr>
              <a:t>metadata</a:t>
            </a:r>
            <a:endParaRPr sz="1200">
              <a:solidFill>
                <a:srgbClr val="741B47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70" name="Google Shape;270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20850" y="2201962"/>
            <a:ext cx="743167" cy="471948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9"/>
          <p:cNvSpPr txBox="1"/>
          <p:nvPr/>
        </p:nvSpPr>
        <p:spPr>
          <a:xfrm>
            <a:off x="5220850" y="4357325"/>
            <a:ext cx="3923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8761D"/>
                </a:solidFill>
              </a:rPr>
              <a:t>https://</a:t>
            </a:r>
            <a:r>
              <a:rPr lang="en" sz="1200">
                <a:solidFill>
                  <a:srgbClr val="38761D"/>
                </a:solidFill>
              </a:rPr>
              <a:t>fishair.org</a:t>
            </a:r>
            <a:r>
              <a:rPr lang="en" sz="1200">
                <a:solidFill>
                  <a:srgbClr val="38761D"/>
                </a:solidFill>
              </a:rPr>
              <a:t>/ark:/89609/dts[data_archive_ARKID]</a:t>
            </a:r>
            <a:endParaRPr sz="1200">
              <a:solidFill>
                <a:srgbClr val="38761D"/>
              </a:solidFill>
            </a:endParaRPr>
          </a:p>
        </p:txBody>
      </p:sp>
      <p:sp>
        <p:nvSpPr>
          <p:cNvPr id="272" name="Google Shape;272;p19"/>
          <p:cNvSpPr txBox="1"/>
          <p:nvPr/>
        </p:nvSpPr>
        <p:spPr>
          <a:xfrm>
            <a:off x="5151709" y="2926413"/>
            <a:ext cx="3583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8761D"/>
                </a:solidFill>
              </a:rPr>
              <a:t>https:/</a:t>
            </a:r>
            <a:r>
              <a:rPr lang="en" sz="1200">
                <a:solidFill>
                  <a:srgbClr val="38761D"/>
                </a:solidFill>
              </a:rPr>
              <a:t>fishair.org/</a:t>
            </a:r>
            <a:r>
              <a:rPr lang="en" sz="1200">
                <a:solidFill>
                  <a:srgbClr val="38761D"/>
                </a:solidFill>
              </a:rPr>
              <a:t>/ark:/89609/[multimedia_ARK</a:t>
            </a:r>
            <a:r>
              <a:rPr lang="en" sz="1200">
                <a:solidFill>
                  <a:srgbClr val="38761D"/>
                </a:solidFill>
              </a:rPr>
              <a:t>ID</a:t>
            </a:r>
            <a:r>
              <a:rPr lang="en" sz="1200">
                <a:solidFill>
                  <a:srgbClr val="38761D"/>
                </a:solidFill>
              </a:rPr>
              <a:t>]</a:t>
            </a:r>
            <a:endParaRPr sz="1200">
              <a:solidFill>
                <a:srgbClr val="38761D"/>
              </a:solidFill>
            </a:endParaRPr>
          </a:p>
        </p:txBody>
      </p:sp>
      <p:sp>
        <p:nvSpPr>
          <p:cNvPr id="273" name="Google Shape;273;p19"/>
          <p:cNvSpPr txBox="1"/>
          <p:nvPr/>
        </p:nvSpPr>
        <p:spPr>
          <a:xfrm>
            <a:off x="5151709" y="1178221"/>
            <a:ext cx="3583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8761D"/>
                </a:solidFill>
              </a:rPr>
              <a:t>https://fishair.org/ark:/89609/bat[batchARKID]</a:t>
            </a:r>
            <a:endParaRPr sz="1200">
              <a:solidFill>
                <a:srgbClr val="38761D"/>
              </a:solidFill>
            </a:endParaRPr>
          </a:p>
        </p:txBody>
      </p:sp>
      <p:pic>
        <p:nvPicPr>
          <p:cNvPr id="274" name="Google Shape;274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53169" y="660225"/>
            <a:ext cx="518900" cy="471946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9"/>
          <p:cNvSpPr txBox="1"/>
          <p:nvPr/>
        </p:nvSpPr>
        <p:spPr>
          <a:xfrm>
            <a:off x="6186087" y="770783"/>
            <a:ext cx="682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741B47"/>
                </a:solidFill>
                <a:latin typeface="Nunito"/>
                <a:ea typeface="Nunito"/>
                <a:cs typeface="Nunito"/>
                <a:sym typeface="Nunito"/>
              </a:rPr>
              <a:t>batch</a:t>
            </a:r>
            <a:endParaRPr sz="1200">
              <a:solidFill>
                <a:srgbClr val="741B47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76" name="Google Shape;276;p19"/>
          <p:cNvCxnSpPr/>
          <p:nvPr/>
        </p:nvCxnSpPr>
        <p:spPr>
          <a:xfrm flipH="1" rot="10800000">
            <a:off x="4369099" y="834842"/>
            <a:ext cx="834300" cy="7353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7" name="Google Shape;277;p19"/>
          <p:cNvCxnSpPr>
            <a:endCxn id="270" idx="1"/>
          </p:cNvCxnSpPr>
          <p:nvPr/>
        </p:nvCxnSpPr>
        <p:spPr>
          <a:xfrm>
            <a:off x="4495450" y="2284036"/>
            <a:ext cx="725400" cy="1539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8" name="Google Shape;278;p19"/>
          <p:cNvCxnSpPr>
            <a:endCxn id="266" idx="1"/>
          </p:cNvCxnSpPr>
          <p:nvPr/>
        </p:nvCxnSpPr>
        <p:spPr>
          <a:xfrm>
            <a:off x="4369151" y="2496475"/>
            <a:ext cx="891000" cy="16050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9" name="Google Shape;279;p19"/>
          <p:cNvCxnSpPr>
            <a:stCxn id="265" idx="3"/>
            <a:endCxn id="270" idx="3"/>
          </p:cNvCxnSpPr>
          <p:nvPr/>
        </p:nvCxnSpPr>
        <p:spPr>
          <a:xfrm rot="10800000">
            <a:off x="5964060" y="2437928"/>
            <a:ext cx="513000" cy="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0" name="Google Shape;280;p19"/>
          <p:cNvSpPr/>
          <p:nvPr/>
        </p:nvSpPr>
        <p:spPr>
          <a:xfrm>
            <a:off x="297526" y="213972"/>
            <a:ext cx="3438600" cy="4140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3448E1"/>
              </a:gs>
              <a:gs pos="1000">
                <a:srgbClr val="3448E1"/>
              </a:gs>
              <a:gs pos="96500">
                <a:srgbClr val="A566CC"/>
              </a:gs>
              <a:gs pos="100000">
                <a:srgbClr val="A566CC"/>
              </a:gs>
            </a:gsLst>
            <a:lin ang="10800025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9"/>
          <p:cNvSpPr txBox="1"/>
          <p:nvPr/>
        </p:nvSpPr>
        <p:spPr>
          <a:xfrm>
            <a:off x="505099" y="247875"/>
            <a:ext cx="32724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rPr>
              <a:t>Solutions </a:t>
            </a:r>
            <a:r>
              <a:rPr lang="en" sz="1800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rPr>
              <a:t>- Archival Resource Key</a:t>
            </a:r>
            <a:endParaRPr sz="1800">
              <a:solidFill>
                <a:schemeClr val="lt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282" name="Google Shape;282;p19"/>
          <p:cNvSpPr/>
          <p:nvPr/>
        </p:nvSpPr>
        <p:spPr>
          <a:xfrm>
            <a:off x="297525" y="1002500"/>
            <a:ext cx="2615100" cy="2567700"/>
          </a:xfrm>
          <a:prstGeom prst="roundRect">
            <a:avLst>
              <a:gd fmla="val 5463" name="adj"/>
            </a:avLst>
          </a:prstGeom>
          <a:solidFill>
            <a:srgbClr val="FFFFFF"/>
          </a:solidFill>
          <a:ln>
            <a:noFill/>
          </a:ln>
          <a:effectLst>
            <a:outerShdw blurRad="317500" rotWithShape="0" algn="t" dir="5400000" dist="127000">
              <a:srgbClr val="8778ED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9"/>
          <p:cNvSpPr txBox="1"/>
          <p:nvPr/>
        </p:nvSpPr>
        <p:spPr>
          <a:xfrm>
            <a:off x="234525" y="1213150"/>
            <a:ext cx="2842800" cy="19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0D0D0D"/>
              </a:buClr>
              <a:buSzPts val="1300"/>
              <a:buFont typeface="Roboto"/>
              <a:buChar char="●"/>
            </a:pPr>
            <a:r>
              <a:rPr b="1" lang="en" sz="13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Unique ARK IDs</a:t>
            </a:r>
            <a:r>
              <a:rPr lang="en" sz="13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sz="13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Easy identification &amp; search </a:t>
            </a:r>
            <a:endParaRPr sz="13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0D0D0D"/>
              </a:buClr>
              <a:buSzPts val="1300"/>
              <a:buFont typeface="Roboto"/>
              <a:buChar char="●"/>
            </a:pPr>
            <a:r>
              <a:rPr b="1" lang="en" sz="13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Data provenance</a:t>
            </a:r>
            <a:endParaRPr b="1" sz="13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en" sz="13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Tracking for data lineage</a:t>
            </a:r>
            <a:endParaRPr sz="1000">
              <a:solidFill>
                <a:srgbClr val="3B3873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0"/>
          <p:cNvSpPr/>
          <p:nvPr/>
        </p:nvSpPr>
        <p:spPr>
          <a:xfrm>
            <a:off x="297526" y="213972"/>
            <a:ext cx="3438600" cy="4140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3448E1"/>
              </a:gs>
              <a:gs pos="1000">
                <a:srgbClr val="3448E1"/>
              </a:gs>
              <a:gs pos="96500">
                <a:srgbClr val="A566CC"/>
              </a:gs>
              <a:gs pos="100000">
                <a:srgbClr val="A566CC"/>
              </a:gs>
            </a:gsLst>
            <a:lin ang="10800025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20"/>
          <p:cNvSpPr txBox="1"/>
          <p:nvPr/>
        </p:nvSpPr>
        <p:spPr>
          <a:xfrm>
            <a:off x="428900" y="247875"/>
            <a:ext cx="3438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rPr>
              <a:t>Solution</a:t>
            </a:r>
            <a:r>
              <a:rPr lang="en" sz="1800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rPr>
              <a:t>s - Provenance</a:t>
            </a:r>
            <a:endParaRPr sz="1800">
              <a:solidFill>
                <a:schemeClr val="lt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290" name="Google Shape;29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525" y="627975"/>
            <a:ext cx="8661521" cy="432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1"/>
          <p:cNvSpPr/>
          <p:nvPr/>
        </p:nvSpPr>
        <p:spPr>
          <a:xfrm>
            <a:off x="297526" y="213972"/>
            <a:ext cx="3438600" cy="4140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3448E1"/>
              </a:gs>
              <a:gs pos="1000">
                <a:srgbClr val="3448E1"/>
              </a:gs>
              <a:gs pos="96500">
                <a:srgbClr val="A566CC"/>
              </a:gs>
              <a:gs pos="100000">
                <a:srgbClr val="A566CC"/>
              </a:gs>
            </a:gsLst>
            <a:lin ang="10800025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1"/>
          <p:cNvSpPr txBox="1"/>
          <p:nvPr/>
        </p:nvSpPr>
        <p:spPr>
          <a:xfrm>
            <a:off x="297525" y="247875"/>
            <a:ext cx="36798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rPr>
              <a:t>Solutions - </a:t>
            </a:r>
            <a:r>
              <a:rPr lang="en" sz="1800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rPr>
              <a:t>RDF and AIR Terminology</a:t>
            </a:r>
            <a:endParaRPr sz="1800">
              <a:solidFill>
                <a:schemeClr val="lt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297" name="Google Shape;297;p21"/>
          <p:cNvSpPr/>
          <p:nvPr/>
        </p:nvSpPr>
        <p:spPr>
          <a:xfrm>
            <a:off x="249725" y="978500"/>
            <a:ext cx="2518800" cy="2567700"/>
          </a:xfrm>
          <a:prstGeom prst="roundRect">
            <a:avLst>
              <a:gd fmla="val 5463" name="adj"/>
            </a:avLst>
          </a:prstGeom>
          <a:solidFill>
            <a:srgbClr val="FFFFFF"/>
          </a:solidFill>
          <a:ln>
            <a:noFill/>
          </a:ln>
          <a:effectLst>
            <a:outerShdw blurRad="317500" rotWithShape="0" algn="t" dir="5400000" dist="127000">
              <a:srgbClr val="8778ED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21"/>
          <p:cNvSpPr txBox="1"/>
          <p:nvPr/>
        </p:nvSpPr>
        <p:spPr>
          <a:xfrm>
            <a:off x="223775" y="1165775"/>
            <a:ext cx="2570700" cy="21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0D0D0D"/>
              </a:buClr>
              <a:buSzPts val="1200"/>
              <a:buFont typeface="Roboto"/>
              <a:buChar char="●"/>
            </a:pPr>
            <a:r>
              <a:rPr b="1" lang="en" sz="12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RDF model </a:t>
            </a:r>
            <a:endParaRPr b="1" sz="12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Ensure adaptable data structure</a:t>
            </a:r>
            <a:endParaRPr sz="12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0D0D0D"/>
              </a:buClr>
              <a:buSzPts val="1200"/>
              <a:buFont typeface="Roboto"/>
              <a:buChar char="●"/>
            </a:pPr>
            <a:r>
              <a:rPr b="1" lang="en" sz="12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AIR terminology</a:t>
            </a:r>
            <a:r>
              <a:rPr lang="en" sz="12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sz="12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en" sz="12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Consistent data description</a:t>
            </a:r>
            <a:endParaRPr sz="900">
              <a:solidFill>
                <a:srgbClr val="3B3873"/>
              </a:solidFill>
            </a:endParaRPr>
          </a:p>
        </p:txBody>
      </p:sp>
      <p:pic>
        <p:nvPicPr>
          <p:cNvPr id="299" name="Google Shape;29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6481" y="1998939"/>
            <a:ext cx="657575" cy="659369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21"/>
          <p:cNvSpPr txBox="1"/>
          <p:nvPr/>
        </p:nvSpPr>
        <p:spPr>
          <a:xfrm>
            <a:off x="4222424" y="2613313"/>
            <a:ext cx="75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ARK ID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1" name="Google Shape;301;p21"/>
          <p:cNvSpPr/>
          <p:nvPr/>
        </p:nvSpPr>
        <p:spPr>
          <a:xfrm>
            <a:off x="2980713" y="1041800"/>
            <a:ext cx="946200" cy="602100"/>
          </a:xfrm>
          <a:prstGeom prst="rect">
            <a:avLst/>
          </a:prstGeom>
          <a:solidFill>
            <a:srgbClr val="FD8F6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</a:rPr>
              <a:t>Image Quality Metadata</a:t>
            </a:r>
            <a:endParaRPr b="1" sz="1100">
              <a:solidFill>
                <a:srgbClr val="FFFFFF"/>
              </a:solidFill>
            </a:endParaRPr>
          </a:p>
        </p:txBody>
      </p:sp>
      <p:sp>
        <p:nvSpPr>
          <p:cNvPr id="302" name="Google Shape;302;p21"/>
          <p:cNvSpPr/>
          <p:nvPr/>
        </p:nvSpPr>
        <p:spPr>
          <a:xfrm>
            <a:off x="2980713" y="2000520"/>
            <a:ext cx="946200" cy="602100"/>
          </a:xfrm>
          <a:prstGeom prst="rect">
            <a:avLst/>
          </a:prstGeom>
          <a:solidFill>
            <a:srgbClr val="FD8F6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</a:rPr>
              <a:t>Multimedia</a:t>
            </a:r>
            <a:endParaRPr b="1" sz="1100">
              <a:solidFill>
                <a:srgbClr val="FFFFFF"/>
              </a:solidFill>
            </a:endParaRPr>
          </a:p>
        </p:txBody>
      </p:sp>
      <p:sp>
        <p:nvSpPr>
          <p:cNvPr id="303" name="Google Shape;303;p21"/>
          <p:cNvSpPr/>
          <p:nvPr/>
        </p:nvSpPr>
        <p:spPr>
          <a:xfrm>
            <a:off x="2980713" y="3204164"/>
            <a:ext cx="946200" cy="602100"/>
          </a:xfrm>
          <a:prstGeom prst="rect">
            <a:avLst/>
          </a:prstGeom>
          <a:solidFill>
            <a:srgbClr val="FD8F6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</a:rPr>
              <a:t>Extended</a:t>
            </a:r>
            <a:endParaRPr b="1" sz="11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</a:rPr>
              <a:t>Image</a:t>
            </a:r>
            <a:endParaRPr b="1" sz="11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</a:rPr>
              <a:t>Metadata</a:t>
            </a:r>
            <a:endParaRPr b="1" sz="1100">
              <a:solidFill>
                <a:srgbClr val="FFFFFF"/>
              </a:solidFill>
            </a:endParaRPr>
          </a:p>
        </p:txBody>
      </p:sp>
      <p:sp>
        <p:nvSpPr>
          <p:cNvPr id="304" name="Google Shape;304;p21"/>
          <p:cNvSpPr/>
          <p:nvPr/>
        </p:nvSpPr>
        <p:spPr>
          <a:xfrm>
            <a:off x="4977530" y="3252614"/>
            <a:ext cx="946200" cy="602100"/>
          </a:xfrm>
          <a:prstGeom prst="rect">
            <a:avLst/>
          </a:prstGeom>
          <a:solidFill>
            <a:srgbClr val="FD8F6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</a:rPr>
              <a:t>Batch</a:t>
            </a:r>
            <a:endParaRPr b="1" sz="1100">
              <a:solidFill>
                <a:srgbClr val="FFFFFF"/>
              </a:solidFill>
            </a:endParaRPr>
          </a:p>
        </p:txBody>
      </p:sp>
      <p:sp>
        <p:nvSpPr>
          <p:cNvPr id="305" name="Google Shape;305;p21"/>
          <p:cNvSpPr/>
          <p:nvPr/>
        </p:nvSpPr>
        <p:spPr>
          <a:xfrm>
            <a:off x="4910381" y="1002500"/>
            <a:ext cx="1001700" cy="602100"/>
          </a:xfrm>
          <a:prstGeom prst="rect">
            <a:avLst/>
          </a:prstGeom>
          <a:solidFill>
            <a:srgbClr val="FD8F6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</a:rPr>
              <a:t>Occurrence</a:t>
            </a:r>
            <a:endParaRPr b="1" sz="1100">
              <a:solidFill>
                <a:srgbClr val="FFFFFF"/>
              </a:solidFill>
            </a:endParaRPr>
          </a:p>
        </p:txBody>
      </p:sp>
      <p:cxnSp>
        <p:nvCxnSpPr>
          <p:cNvPr id="306" name="Google Shape;306;p21"/>
          <p:cNvCxnSpPr/>
          <p:nvPr/>
        </p:nvCxnSpPr>
        <p:spPr>
          <a:xfrm rot="10800000">
            <a:off x="3949265" y="1635605"/>
            <a:ext cx="621900" cy="4515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7" name="Google Shape;307;p21"/>
          <p:cNvCxnSpPr>
            <a:stCxn id="299" idx="1"/>
            <a:endCxn id="302" idx="3"/>
          </p:cNvCxnSpPr>
          <p:nvPr/>
        </p:nvCxnSpPr>
        <p:spPr>
          <a:xfrm rot="10800000">
            <a:off x="3926981" y="2301623"/>
            <a:ext cx="499500" cy="270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8" name="Google Shape;308;p21"/>
          <p:cNvCxnSpPr/>
          <p:nvPr/>
        </p:nvCxnSpPr>
        <p:spPr>
          <a:xfrm flipH="1">
            <a:off x="3915845" y="2940853"/>
            <a:ext cx="619200" cy="2868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9" name="Google Shape;309;p21"/>
          <p:cNvCxnSpPr/>
          <p:nvPr/>
        </p:nvCxnSpPr>
        <p:spPr>
          <a:xfrm flipH="1" rot="10800000">
            <a:off x="4783347" y="1658405"/>
            <a:ext cx="291600" cy="3894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0" name="Google Shape;310;p21"/>
          <p:cNvCxnSpPr>
            <a:stCxn id="300" idx="3"/>
          </p:cNvCxnSpPr>
          <p:nvPr/>
        </p:nvCxnSpPr>
        <p:spPr>
          <a:xfrm>
            <a:off x="4977524" y="2813413"/>
            <a:ext cx="377700" cy="4569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11" name="Google Shape;311;p21"/>
          <p:cNvSpPr/>
          <p:nvPr/>
        </p:nvSpPr>
        <p:spPr>
          <a:xfrm>
            <a:off x="6742030" y="1818082"/>
            <a:ext cx="1001700" cy="6021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Phylogenetic</a:t>
            </a:r>
            <a:endParaRPr b="1" sz="10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Trees</a:t>
            </a:r>
            <a:endParaRPr b="1" sz="1500">
              <a:solidFill>
                <a:srgbClr val="FFFFFF"/>
              </a:solidFill>
            </a:endParaRPr>
          </a:p>
        </p:txBody>
      </p:sp>
      <p:sp>
        <p:nvSpPr>
          <p:cNvPr id="312" name="Google Shape;312;p21"/>
          <p:cNvSpPr/>
          <p:nvPr/>
        </p:nvSpPr>
        <p:spPr>
          <a:xfrm>
            <a:off x="6742019" y="978500"/>
            <a:ext cx="946200" cy="6021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Automated</a:t>
            </a:r>
            <a:endParaRPr b="1" sz="11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Trait</a:t>
            </a:r>
            <a:endParaRPr b="1" sz="11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Metadata</a:t>
            </a:r>
            <a:endParaRPr b="1" sz="1500">
              <a:solidFill>
                <a:srgbClr val="FFFFFF"/>
              </a:solidFill>
            </a:endParaRPr>
          </a:p>
        </p:txBody>
      </p:sp>
      <p:sp>
        <p:nvSpPr>
          <p:cNvPr id="313" name="Google Shape;313;p21"/>
          <p:cNvSpPr/>
          <p:nvPr/>
        </p:nvSpPr>
        <p:spPr>
          <a:xfrm>
            <a:off x="6742030" y="2728060"/>
            <a:ext cx="1001700" cy="6021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Taxon</a:t>
            </a:r>
            <a:endParaRPr b="1" sz="10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Descriptions</a:t>
            </a:r>
            <a:endParaRPr b="1" sz="10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4" name="Google Shape;314;p21"/>
          <p:cNvSpPr/>
          <p:nvPr/>
        </p:nvSpPr>
        <p:spPr>
          <a:xfrm>
            <a:off x="7890750" y="1818075"/>
            <a:ext cx="946200" cy="525600"/>
          </a:xfrm>
          <a:prstGeom prst="rect">
            <a:avLst/>
          </a:prstGeom>
          <a:solidFill>
            <a:srgbClr val="A7A7A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5" name="Google Shape;315;p21"/>
          <p:cNvSpPr/>
          <p:nvPr/>
        </p:nvSpPr>
        <p:spPr>
          <a:xfrm>
            <a:off x="8037425" y="1957325"/>
            <a:ext cx="946200" cy="525600"/>
          </a:xfrm>
          <a:prstGeom prst="rect">
            <a:avLst/>
          </a:prstGeom>
          <a:solidFill>
            <a:srgbClr val="A7A7A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6" name="Google Shape;316;p21"/>
          <p:cNvSpPr/>
          <p:nvPr/>
        </p:nvSpPr>
        <p:spPr>
          <a:xfrm>
            <a:off x="8184098" y="2096550"/>
            <a:ext cx="1001700" cy="525600"/>
          </a:xfrm>
          <a:prstGeom prst="rect">
            <a:avLst/>
          </a:prstGeom>
          <a:solidFill>
            <a:srgbClr val="A7A7A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Upcoming metadata</a:t>
            </a:r>
            <a:endParaRPr b="1" sz="13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7" name="Google Shape;317;p21"/>
          <p:cNvSpPr txBox="1"/>
          <p:nvPr/>
        </p:nvSpPr>
        <p:spPr>
          <a:xfrm>
            <a:off x="8287364" y="2609176"/>
            <a:ext cx="625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Roboto"/>
                <a:ea typeface="Roboto"/>
                <a:cs typeface="Roboto"/>
                <a:sym typeface="Roboto"/>
              </a:rPr>
              <a:t>……</a:t>
            </a: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8" name="Google Shape;318;p21"/>
          <p:cNvSpPr/>
          <p:nvPr/>
        </p:nvSpPr>
        <p:spPr>
          <a:xfrm>
            <a:off x="5849900" y="2214713"/>
            <a:ext cx="657600" cy="203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B6D7A8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21"/>
          <p:cNvSpPr txBox="1"/>
          <p:nvPr/>
        </p:nvSpPr>
        <p:spPr>
          <a:xfrm>
            <a:off x="5074951" y="2441725"/>
            <a:ext cx="16566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51C75"/>
                </a:solidFill>
                <a:latin typeface="Proxima Nova"/>
                <a:ea typeface="Proxima Nova"/>
                <a:cs typeface="Proxima Nova"/>
                <a:sym typeface="Proxima Nova"/>
              </a:rPr>
              <a:t>Integrat</a:t>
            </a:r>
            <a:r>
              <a:rPr lang="en" sz="1100">
                <a:solidFill>
                  <a:srgbClr val="351C75"/>
                </a:solidFill>
                <a:latin typeface="Proxima Nova"/>
                <a:ea typeface="Proxima Nova"/>
                <a:cs typeface="Proxima Nova"/>
                <a:sym typeface="Proxima Nova"/>
              </a:rPr>
              <a:t>ing</a:t>
            </a:r>
            <a:r>
              <a:rPr lang="en" sz="1100">
                <a:solidFill>
                  <a:srgbClr val="351C75"/>
                </a:solidFill>
                <a:latin typeface="Proxima Nova"/>
                <a:ea typeface="Proxima Nova"/>
                <a:cs typeface="Proxima Nova"/>
                <a:sym typeface="Proxima Nova"/>
              </a:rPr>
              <a:t> more (meta)data</a:t>
            </a:r>
            <a:endParaRPr sz="700">
              <a:solidFill>
                <a:srgbClr val="351C75"/>
              </a:solidFill>
            </a:endParaRPr>
          </a:p>
        </p:txBody>
      </p:sp>
      <p:sp>
        <p:nvSpPr>
          <p:cNvPr id="320" name="Google Shape;320;p21"/>
          <p:cNvSpPr txBox="1"/>
          <p:nvPr/>
        </p:nvSpPr>
        <p:spPr>
          <a:xfrm>
            <a:off x="447325" y="4254000"/>
            <a:ext cx="4980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AIR Terminology: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https://fishair.org/vocabulary.html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2"/>
          <p:cNvSpPr txBox="1"/>
          <p:nvPr/>
        </p:nvSpPr>
        <p:spPr>
          <a:xfrm>
            <a:off x="1833775" y="3721075"/>
            <a:ext cx="2972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Proxima Nova"/>
                <a:ea typeface="Proxima Nova"/>
                <a:cs typeface="Proxima Nova"/>
                <a:sym typeface="Proxima Nova"/>
              </a:rPr>
              <a:t>Data Archive</a:t>
            </a:r>
            <a:endParaRPr b="1" sz="1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Proxima Nova"/>
                <a:ea typeface="Proxima Nova"/>
                <a:cs typeface="Proxima Nova"/>
                <a:sym typeface="Proxima Nova"/>
              </a:rPr>
              <a:t>FishAIR_[ARKID_for_Derived_Datasets].zip </a:t>
            </a:r>
            <a:endParaRPr b="1"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26" name="Google Shape;32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0675" y="2490975"/>
            <a:ext cx="5727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22"/>
          <p:cNvSpPr txBox="1"/>
          <p:nvPr/>
        </p:nvSpPr>
        <p:spPr>
          <a:xfrm>
            <a:off x="1461225" y="2977125"/>
            <a:ext cx="1071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FishAIR API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328" name="Google Shape;328;p22"/>
          <p:cNvCxnSpPr/>
          <p:nvPr/>
        </p:nvCxnSpPr>
        <p:spPr>
          <a:xfrm>
            <a:off x="902125" y="2977125"/>
            <a:ext cx="582000" cy="72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329" name="Google Shape;32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42638" y="2706487"/>
            <a:ext cx="824575" cy="8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41100" y="1221075"/>
            <a:ext cx="4552575" cy="29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97421" y="1452375"/>
            <a:ext cx="242575" cy="253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0488" y="2740278"/>
            <a:ext cx="480916" cy="4809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3" name="Google Shape;333;p22"/>
          <p:cNvCxnSpPr/>
          <p:nvPr/>
        </p:nvCxnSpPr>
        <p:spPr>
          <a:xfrm>
            <a:off x="2524838" y="2977125"/>
            <a:ext cx="582000" cy="72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34" name="Google Shape;334;p22"/>
          <p:cNvSpPr/>
          <p:nvPr/>
        </p:nvSpPr>
        <p:spPr>
          <a:xfrm>
            <a:off x="370501" y="213972"/>
            <a:ext cx="3438600" cy="4140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3448E1"/>
              </a:gs>
              <a:gs pos="1000">
                <a:srgbClr val="3448E1"/>
              </a:gs>
              <a:gs pos="96500">
                <a:srgbClr val="A566CC"/>
              </a:gs>
              <a:gs pos="100000">
                <a:srgbClr val="A566CC"/>
              </a:gs>
            </a:gsLst>
            <a:lin ang="10800025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22"/>
          <p:cNvSpPr txBox="1"/>
          <p:nvPr/>
        </p:nvSpPr>
        <p:spPr>
          <a:xfrm>
            <a:off x="425750" y="247875"/>
            <a:ext cx="3438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rPr>
              <a:t>Solutions</a:t>
            </a:r>
            <a:r>
              <a:rPr lang="en" sz="1800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rPr>
              <a:t> -  FishAIR API and Archive</a:t>
            </a:r>
            <a:endParaRPr sz="1800">
              <a:solidFill>
                <a:schemeClr val="lt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