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aleway"/>
      <p:regular r:id="rId25"/>
      <p:bold r:id="rId26"/>
      <p:italic r:id="rId27"/>
      <p:boldItalic r:id="rId28"/>
    </p:embeddedFont>
    <p:embeddedFont>
      <p:font typeface="Raleway ExtraBold"/>
      <p:bold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ExtraBold-bold.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RalewayExtraBold-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dryad.org/stash/best_practices#describe" TargetMode="External"/><Relationship Id="rId3" Type="http://schemas.openxmlformats.org/officeDocument/2006/relationships/hyperlink" Target="https://datadryad.org/docs/README.md" TargetMode="External"/><Relationship Id="rId4" Type="http://schemas.openxmlformats.org/officeDocument/2006/relationships/hyperlink" Target="https://www.markdownguide.or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ln.acrl.org/index.php/crlnews/article/view/26068/33984"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or.org/" TargetMode="External"/><Relationship Id="rId3" Type="http://schemas.openxmlformats.org/officeDocument/2006/relationships/hyperlink" Target="http://orcid.or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Open_format" TargetMode="External"/><Relationship Id="rId3" Type="http://schemas.openxmlformats.org/officeDocument/2006/relationships/hyperlink" Target="https://datadryad.org/stash/best_practices#formats" TargetMode="External"/><Relationship Id="rId4" Type="http://schemas.openxmlformats.org/officeDocument/2006/relationships/hyperlink" Target="https://goodtables.io/"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cca90a83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cca90a83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cca90a830b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cca90a830b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3636"/>
              </a:lnSpc>
              <a:spcBef>
                <a:spcPts val="1200"/>
              </a:spcBef>
              <a:spcAft>
                <a:spcPts val="1200"/>
              </a:spcAft>
              <a:buNone/>
            </a:pPr>
            <a:r>
              <a:t/>
            </a:r>
            <a:endParaRPr b="1">
              <a:solidFill>
                <a:schemeClr val="dk1"/>
              </a:solidFill>
              <a:latin typeface="Raleway"/>
              <a:ea typeface="Raleway"/>
              <a:cs typeface="Raleway"/>
              <a:sym typeface="Raleway"/>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ca90a830b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cca90a830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Font typeface="Raleway"/>
              <a:buChar char="●"/>
            </a:pPr>
            <a:r>
              <a:rPr lang="en">
                <a:latin typeface="Raleway"/>
                <a:ea typeface="Raleway"/>
                <a:cs typeface="Raleway"/>
                <a:sym typeface="Raleway"/>
              </a:rPr>
              <a:t>Write clearly for a broad audience</a:t>
            </a:r>
            <a:endParaRPr>
              <a:latin typeface="Raleway"/>
              <a:ea typeface="Raleway"/>
              <a:cs typeface="Raleway"/>
              <a:sym typeface="Raleway"/>
            </a:endParaRPr>
          </a:p>
          <a:p>
            <a:pPr indent="-298450" lvl="1" marL="914400" rtl="0" algn="l">
              <a:spcBef>
                <a:spcPts val="0"/>
              </a:spcBef>
              <a:spcAft>
                <a:spcPts val="0"/>
              </a:spcAft>
              <a:buSzPts val="1100"/>
              <a:buFont typeface="Raleway"/>
              <a:buChar char="○"/>
            </a:pPr>
            <a:r>
              <a:rPr lang="en">
                <a:latin typeface="Raleway"/>
                <a:ea typeface="Raleway"/>
                <a:cs typeface="Raleway"/>
                <a:sym typeface="Raleway"/>
              </a:rPr>
              <a:t>Provide a clear, comprehensive, and concise description of all components of your dataset in a README document. This will help others interpret and re-analyze your data.</a:t>
            </a:r>
            <a:endParaRPr>
              <a:latin typeface="Raleway"/>
              <a:ea typeface="Raleway"/>
              <a:cs typeface="Raleway"/>
              <a:sym typeface="Raleway"/>
            </a:endParaRPr>
          </a:p>
          <a:p>
            <a:pPr indent="-298450" lvl="1" marL="914400" rtl="0" algn="l">
              <a:spcBef>
                <a:spcPts val="0"/>
              </a:spcBef>
              <a:spcAft>
                <a:spcPts val="0"/>
              </a:spcAft>
              <a:buSzPts val="1100"/>
              <a:buFont typeface="Raleway"/>
              <a:buChar char="○"/>
            </a:pPr>
            <a:r>
              <a:rPr lang="en">
                <a:latin typeface="Raleway"/>
                <a:ea typeface="Raleway"/>
                <a:cs typeface="Raleway"/>
                <a:sym typeface="Raleway"/>
              </a:rPr>
              <a:t>Use accepted vocabularies for your discipline</a:t>
            </a:r>
            <a:endParaRPr>
              <a:latin typeface="Raleway"/>
              <a:ea typeface="Raleway"/>
              <a:cs typeface="Raleway"/>
              <a:sym typeface="Raleway"/>
            </a:endParaRPr>
          </a:p>
          <a:p>
            <a:pPr indent="-298450" lvl="0" marL="457200" rtl="0" algn="l">
              <a:spcBef>
                <a:spcPts val="0"/>
              </a:spcBef>
              <a:spcAft>
                <a:spcPts val="0"/>
              </a:spcAft>
              <a:buSzPts val="1100"/>
              <a:buFont typeface="Raleway"/>
              <a:buChar char="●"/>
            </a:pPr>
            <a:r>
              <a:rPr lang="en">
                <a:latin typeface="Raleway"/>
                <a:ea typeface="Raleway"/>
                <a:cs typeface="Raleway"/>
                <a:sym typeface="Raleway"/>
              </a:rPr>
              <a:t>Describe processing pipeline and analysis steps</a:t>
            </a:r>
            <a:endParaRPr>
              <a:latin typeface="Raleway"/>
              <a:ea typeface="Raleway"/>
              <a:cs typeface="Raleway"/>
              <a:sym typeface="Raleway"/>
            </a:endParaRPr>
          </a:p>
          <a:p>
            <a:pPr indent="-298450" lvl="1" marL="914400" rtl="0" algn="l">
              <a:spcBef>
                <a:spcPts val="0"/>
              </a:spcBef>
              <a:spcAft>
                <a:spcPts val="0"/>
              </a:spcAft>
              <a:buSzPts val="1100"/>
              <a:buFont typeface="Raleway"/>
              <a:buChar char="○"/>
            </a:pPr>
            <a:r>
              <a:rPr lang="en">
                <a:latin typeface="Raleway"/>
                <a:ea typeface="Raleway"/>
                <a:cs typeface="Raleway"/>
                <a:sym typeface="Raleway"/>
              </a:rPr>
              <a:t>Summary of experimental efforts underlying this dataset</a:t>
            </a:r>
            <a:endParaRPr>
              <a:latin typeface="Raleway"/>
              <a:ea typeface="Raleway"/>
              <a:cs typeface="Raleway"/>
              <a:sym typeface="Raleway"/>
            </a:endParaRPr>
          </a:p>
          <a:p>
            <a:pPr indent="-298450" lvl="0" marL="457200" rtl="0" algn="l">
              <a:spcBef>
                <a:spcPts val="0"/>
              </a:spcBef>
              <a:spcAft>
                <a:spcPts val="0"/>
              </a:spcAft>
              <a:buSzPts val="1100"/>
              <a:buFont typeface="Raleway"/>
              <a:buChar char="●"/>
            </a:pPr>
            <a:r>
              <a:rPr lang="en">
                <a:latin typeface="Raleway"/>
                <a:ea typeface="Raleway"/>
                <a:cs typeface="Raleway"/>
                <a:sym typeface="Raleway"/>
              </a:rPr>
              <a:t>Define all variables, abbreviations, missing data codes, and units and allowable values</a:t>
            </a:r>
            <a:endParaRPr>
              <a:latin typeface="Raleway"/>
              <a:ea typeface="Raleway"/>
              <a:cs typeface="Raleway"/>
              <a:sym typeface="Raleway"/>
            </a:endParaRPr>
          </a:p>
          <a:p>
            <a:pPr indent="-298450" lvl="1" marL="914400" rtl="0" algn="l">
              <a:spcBef>
                <a:spcPts val="0"/>
              </a:spcBef>
              <a:spcAft>
                <a:spcPts val="0"/>
              </a:spcAft>
              <a:buSzPts val="1100"/>
              <a:buFont typeface="Raleway"/>
              <a:buChar char="○"/>
            </a:pPr>
            <a:r>
              <a:rPr lang="en">
                <a:latin typeface="Raleway"/>
                <a:ea typeface="Raleway"/>
                <a:cs typeface="Raleway"/>
                <a:sym typeface="Raleway"/>
              </a:rPr>
              <a:t>Definitions of all variables, abbreviations, missing data codes, empty cells, and units</a:t>
            </a:r>
            <a:endParaRPr>
              <a:latin typeface="Raleway"/>
              <a:ea typeface="Raleway"/>
              <a:cs typeface="Raleway"/>
              <a:sym typeface="Raleway"/>
            </a:endParaRPr>
          </a:p>
          <a:p>
            <a:pPr indent="-298450" lvl="0" marL="457200" rtl="0" algn="l">
              <a:spcBef>
                <a:spcPts val="0"/>
              </a:spcBef>
              <a:spcAft>
                <a:spcPts val="0"/>
              </a:spcAft>
              <a:buSzPts val="1100"/>
              <a:buFont typeface="Raleway"/>
              <a:buChar char="●"/>
            </a:pPr>
            <a:r>
              <a:rPr lang="en">
                <a:latin typeface="Raleway"/>
                <a:ea typeface="Raleway"/>
                <a:cs typeface="Raleway"/>
                <a:sym typeface="Raleway"/>
              </a:rPr>
              <a:t>Dates and locations of data collection (use standardized date formats)</a:t>
            </a:r>
            <a:endParaRPr>
              <a:latin typeface="Raleway"/>
              <a:ea typeface="Raleway"/>
              <a:cs typeface="Raleway"/>
              <a:sym typeface="Raleway"/>
            </a:endParaRPr>
          </a:p>
          <a:p>
            <a:pPr indent="-298450" lvl="0" marL="457200" rtl="0" algn="l">
              <a:spcBef>
                <a:spcPts val="0"/>
              </a:spcBef>
              <a:spcAft>
                <a:spcPts val="0"/>
              </a:spcAft>
              <a:buSzPts val="1100"/>
              <a:buFont typeface="Raleway"/>
              <a:buChar char="●"/>
            </a:pPr>
            <a:r>
              <a:rPr lang="en">
                <a:latin typeface="Raleway"/>
                <a:ea typeface="Raleway"/>
                <a:cs typeface="Raleway"/>
                <a:sym typeface="Raleway"/>
              </a:rPr>
              <a:t>Provide description of file structure and contents</a:t>
            </a:r>
            <a:endParaRPr>
              <a:latin typeface="Raleway"/>
              <a:ea typeface="Raleway"/>
              <a:cs typeface="Raleway"/>
              <a:sym typeface="Raleway"/>
            </a:endParaRPr>
          </a:p>
          <a:p>
            <a:pPr indent="-298450" lvl="1" marL="914400" rtl="0" algn="l">
              <a:spcBef>
                <a:spcPts val="0"/>
              </a:spcBef>
              <a:spcAft>
                <a:spcPts val="0"/>
              </a:spcAft>
              <a:buSzPts val="1100"/>
              <a:buFont typeface="Raleway"/>
              <a:buChar char="○"/>
            </a:pPr>
            <a:r>
              <a:rPr lang="en">
                <a:latin typeface="Raleway"/>
                <a:ea typeface="Raleway"/>
                <a:cs typeface="Raleway"/>
                <a:sym typeface="Raleway"/>
              </a:rPr>
              <a:t>As David mentioned in the previous slide</a:t>
            </a:r>
            <a:endParaRPr>
              <a:latin typeface="Raleway"/>
              <a:ea typeface="Raleway"/>
              <a:cs typeface="Raleway"/>
              <a:sym typeface="Raleway"/>
            </a:endParaRPr>
          </a:p>
          <a:p>
            <a:pPr indent="-298450" lvl="0" marL="457200" rtl="0" algn="l">
              <a:spcBef>
                <a:spcPts val="0"/>
              </a:spcBef>
              <a:spcAft>
                <a:spcPts val="0"/>
              </a:spcAft>
              <a:buSzPts val="1100"/>
              <a:buFont typeface="Raleway"/>
              <a:buChar char="●"/>
            </a:pPr>
            <a:r>
              <a:rPr lang="en">
                <a:latin typeface="Raleway"/>
                <a:ea typeface="Raleway"/>
                <a:cs typeface="Raleway"/>
                <a:sym typeface="Raleway"/>
              </a:rPr>
              <a:t>Describe code, scripts, or software used to process, visualize, analyze, and compress the data </a:t>
            </a:r>
            <a:endParaRPr>
              <a:latin typeface="Raleway"/>
              <a:ea typeface="Raleway"/>
              <a:cs typeface="Raleway"/>
              <a:sym typeface="Raleway"/>
            </a:endParaRPr>
          </a:p>
          <a:p>
            <a:pPr indent="-298450" lvl="0" marL="457200" rtl="0" algn="l">
              <a:spcBef>
                <a:spcPts val="0"/>
              </a:spcBef>
              <a:spcAft>
                <a:spcPts val="0"/>
              </a:spcAft>
              <a:buSzPts val="1100"/>
              <a:buFont typeface="Raleway"/>
              <a:buChar char="●"/>
            </a:pPr>
            <a:r>
              <a:rPr lang="en">
                <a:latin typeface="Raleway"/>
                <a:ea typeface="Raleway"/>
                <a:cs typeface="Raleway"/>
                <a:sym typeface="Raleway"/>
              </a:rPr>
              <a:t>Links to other publicly accessible locations of the data</a:t>
            </a:r>
            <a:endParaRPr>
              <a:latin typeface="Raleway"/>
              <a:ea typeface="Raleway"/>
              <a:cs typeface="Raleway"/>
              <a:sym typeface="Raleway"/>
            </a:endParaRPr>
          </a:p>
          <a:p>
            <a:pPr indent="-298450" lvl="0" marL="457200" rtl="0" algn="l">
              <a:spcBef>
                <a:spcPts val="0"/>
              </a:spcBef>
              <a:spcAft>
                <a:spcPts val="0"/>
              </a:spcAft>
              <a:buSzPts val="1100"/>
              <a:buFont typeface="Raleway"/>
              <a:buChar char="●"/>
            </a:pPr>
            <a:r>
              <a:rPr lang="en">
                <a:latin typeface="Raleway"/>
                <a:ea typeface="Raleway"/>
                <a:cs typeface="Raleway"/>
                <a:sym typeface="Raleway"/>
              </a:rPr>
              <a:t>Other sources, if any, that the data was derived from</a:t>
            </a:r>
            <a:endParaRPr>
              <a:latin typeface="Raleway"/>
              <a:ea typeface="Raleway"/>
              <a:cs typeface="Raleway"/>
              <a:sym typeface="Raleway"/>
            </a:endParaRPr>
          </a:p>
          <a:p>
            <a:pPr indent="-298450" lvl="0" marL="457200" rtl="0" algn="l">
              <a:spcBef>
                <a:spcPts val="0"/>
              </a:spcBef>
              <a:spcAft>
                <a:spcPts val="0"/>
              </a:spcAft>
              <a:buSzPts val="1100"/>
              <a:buFont typeface="Raleway"/>
              <a:buChar char="●"/>
            </a:pPr>
            <a:r>
              <a:rPr lang="en">
                <a:latin typeface="Raleway"/>
                <a:ea typeface="Raleway"/>
                <a:cs typeface="Raleway"/>
                <a:sym typeface="Raleway"/>
              </a:rPr>
              <a:t>Any other details that may influence reuse or replication efforts</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u="sng">
                <a:solidFill>
                  <a:schemeClr val="hlink"/>
                </a:solidFill>
                <a:latin typeface="Raleway"/>
                <a:ea typeface="Raleway"/>
                <a:cs typeface="Raleway"/>
                <a:sym typeface="Raleway"/>
                <a:hlinkClick r:id="rId2"/>
              </a:rPr>
              <a:t>https://datadryad.org/stash/best_practices#describe</a:t>
            </a:r>
            <a:r>
              <a:rPr lang="en">
                <a:latin typeface="Raleway"/>
                <a:ea typeface="Raleway"/>
                <a:cs typeface="Raleway"/>
                <a:sym typeface="Raleway"/>
              </a:rPr>
              <a:t> </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latin typeface="Raleway"/>
                <a:ea typeface="Raleway"/>
                <a:cs typeface="Raleway"/>
                <a:sym typeface="Raleway"/>
              </a:rPr>
              <a:t>We provide a </a:t>
            </a:r>
            <a:r>
              <a:rPr lang="en" u="sng">
                <a:solidFill>
                  <a:schemeClr val="hlink"/>
                </a:solidFill>
                <a:latin typeface="Raleway"/>
                <a:ea typeface="Raleway"/>
                <a:cs typeface="Raleway"/>
                <a:sym typeface="Raleway"/>
                <a:hlinkClick r:id="rId3"/>
              </a:rPr>
              <a:t>README template</a:t>
            </a:r>
            <a:r>
              <a:rPr lang="en">
                <a:latin typeface="Raleway"/>
                <a:ea typeface="Raleway"/>
                <a:cs typeface="Raleway"/>
                <a:sym typeface="Raleway"/>
              </a:rPr>
              <a:t> in </a:t>
            </a:r>
            <a:r>
              <a:rPr lang="en" u="sng">
                <a:solidFill>
                  <a:schemeClr val="hlink"/>
                </a:solidFill>
                <a:latin typeface="Raleway"/>
                <a:ea typeface="Raleway"/>
                <a:cs typeface="Raleway"/>
                <a:sym typeface="Raleway"/>
                <a:hlinkClick r:id="rId4"/>
              </a:rPr>
              <a:t>Markdown format</a:t>
            </a:r>
            <a:r>
              <a:rPr lang="en">
                <a:latin typeface="Raleway"/>
                <a:ea typeface="Raleway"/>
                <a:cs typeface="Raleway"/>
                <a:sym typeface="Raleway"/>
              </a:rPr>
              <a:t> to guide you through the creation of your README documentation.</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latin typeface="Raleway"/>
                <a:ea typeface="Raleway"/>
                <a:cs typeface="Raleway"/>
                <a:sym typeface="Raleway"/>
              </a:rPr>
              <a:t>If your dataset includes compressed archives, please upload your README externally as a stand-alone file in the 'Data' category so that users can view its contents before downloading the full dataset.</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cca90a830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cca90a830b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cca90a830b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cca90a830b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cca90a830b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cca90a830b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aleway"/>
                <a:ea typeface="Raleway"/>
                <a:cs typeface="Raleway"/>
                <a:sym typeface="Raleway"/>
              </a:rPr>
              <a:t>We accept data uploads up to 300 GB. Through the browser you can upload directly from from your desktop for for smaller data files for larger data sets. We recommend that you provide us with a URL from an external server like box or dropbox, or a lab server that you maintain. We just need a publicly accessible yeah, URL, where we can go and harvest the data. and we'll do that in the background while you complete the submission process rather than you. Waiting on this page for data to upload. </a:t>
            </a:r>
            <a:endParaRPr sz="1000">
              <a:latin typeface="Raleway"/>
              <a:ea typeface="Raleway"/>
              <a:cs typeface="Raleway"/>
              <a:sym typeface="Raleway"/>
            </a:endParaRPr>
          </a:p>
          <a:p>
            <a:pPr indent="0" lvl="0" marL="0" rtl="0" algn="l">
              <a:spcBef>
                <a:spcPts val="0"/>
              </a:spcBef>
              <a:spcAft>
                <a:spcPts val="0"/>
              </a:spcAft>
              <a:buNone/>
            </a:pPr>
            <a:r>
              <a:t/>
            </a:r>
            <a:endParaRPr sz="1000">
              <a:latin typeface="Raleway"/>
              <a:ea typeface="Raleway"/>
              <a:cs typeface="Raleway"/>
              <a:sym typeface="Raleway"/>
            </a:endParaRPr>
          </a:p>
          <a:p>
            <a:pPr indent="0" lvl="0" marL="0" rtl="0" algn="l">
              <a:spcBef>
                <a:spcPts val="0"/>
              </a:spcBef>
              <a:spcAft>
                <a:spcPts val="0"/>
              </a:spcAft>
              <a:buNone/>
            </a:pPr>
            <a:r>
              <a:rPr lang="en" sz="1000">
                <a:latin typeface="Raleway"/>
                <a:ea typeface="Raleway"/>
                <a:cs typeface="Raleway"/>
                <a:sym typeface="Raleway"/>
              </a:rPr>
              <a:t>We also, at this stage allow you to upload files separately to Zenodo, another open access repository. It provides a home for all sorts of content. And we have a partnership with them to accept software and supplemental information that's related to Dryad datasets. We do accept code at Dryad. If you have, small scripts that are really integral to the data package, we encourage you to upload those with alongside your data directly to Dryad. The advantage of uploading to Zenodo is that you can choose a software specific license and you'll get a separate DOI for the software, which can be useful for distinguishing and citing separate research outputs.</a:t>
            </a:r>
            <a:endParaRPr sz="1000">
              <a:latin typeface="Raleway"/>
              <a:ea typeface="Raleway"/>
              <a:cs typeface="Raleway"/>
              <a:sym typeface="Raleway"/>
            </a:endParaRPr>
          </a:p>
          <a:p>
            <a:pPr indent="0" lvl="0" marL="0" rtl="0" algn="l">
              <a:spcBef>
                <a:spcPts val="0"/>
              </a:spcBef>
              <a:spcAft>
                <a:spcPts val="0"/>
              </a:spcAft>
              <a:buNone/>
            </a:pPr>
            <a:r>
              <a:t/>
            </a:r>
            <a:endParaRPr sz="1000">
              <a:latin typeface="Raleway"/>
              <a:ea typeface="Raleway"/>
              <a:cs typeface="Raleway"/>
              <a:sym typeface="Raleway"/>
            </a:endParaRPr>
          </a:p>
          <a:p>
            <a:pPr indent="0" lvl="0" marL="0" rtl="0" algn="l">
              <a:spcBef>
                <a:spcPts val="0"/>
              </a:spcBef>
              <a:spcAft>
                <a:spcPts val="0"/>
              </a:spcAft>
              <a:buNone/>
            </a:pPr>
            <a:r>
              <a:rPr lang="en" sz="1000">
                <a:latin typeface="Raleway"/>
                <a:ea typeface="Raleway"/>
                <a:cs typeface="Raleway"/>
                <a:sym typeface="Raleway"/>
              </a:rPr>
              <a:t>If you upload tabular data, which is the most common type of data we see at Dryad, we run it through an automated system check that looks for common errors that we see in in tabular data. It'll. It'll let you know what theirs are that if if it finds errors. It'll let you know what they are, and it'll provide some suggested steps for remediation.</a:t>
            </a:r>
            <a:endParaRPr sz="1000">
              <a:latin typeface="Raleway"/>
              <a:ea typeface="Raleway"/>
              <a:cs typeface="Raleway"/>
              <a:sym typeface="Raleway"/>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cca90a830b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cca90a830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cca90a830b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cca90a830b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ccbefcbd6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ccbefcbd6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cca90a830b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cca90a830b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90500" lvl="0" marL="342900" rtl="0" algn="l">
              <a:lnSpc>
                <a:spcPct val="115000"/>
              </a:lnSpc>
              <a:spcBef>
                <a:spcPts val="0"/>
              </a:spcBef>
              <a:spcAft>
                <a:spcPts val="0"/>
              </a:spcAft>
              <a:buClr>
                <a:srgbClr val="595959"/>
              </a:buClr>
              <a:buSzPts val="1200"/>
              <a:buFont typeface="Raleway"/>
              <a:buChar char="●"/>
            </a:pPr>
            <a:r>
              <a:rPr lang="en" sz="1200">
                <a:solidFill>
                  <a:srgbClr val="595959"/>
                </a:solidFill>
                <a:latin typeface="Raleway"/>
                <a:ea typeface="Raleway"/>
                <a:cs typeface="Raleway"/>
                <a:sym typeface="Raleway"/>
              </a:rPr>
              <a:t>Importing structured metadata from funders, repositories, etc.</a:t>
            </a:r>
            <a:endParaRPr sz="1200">
              <a:solidFill>
                <a:srgbClr val="595959"/>
              </a:solidFill>
              <a:latin typeface="Raleway"/>
              <a:ea typeface="Raleway"/>
              <a:cs typeface="Raleway"/>
              <a:sym typeface="Raleway"/>
            </a:endParaRPr>
          </a:p>
          <a:p>
            <a:pPr indent="-190500" lvl="0" marL="342900" rtl="0" algn="l">
              <a:lnSpc>
                <a:spcPct val="115000"/>
              </a:lnSpc>
              <a:spcBef>
                <a:spcPts val="1500"/>
              </a:spcBef>
              <a:spcAft>
                <a:spcPts val="0"/>
              </a:spcAft>
              <a:buClr>
                <a:srgbClr val="595959"/>
              </a:buClr>
              <a:buSzPts val="1200"/>
              <a:buFont typeface="Raleway"/>
              <a:buChar char="●"/>
            </a:pPr>
            <a:r>
              <a:rPr lang="en" sz="1200">
                <a:solidFill>
                  <a:srgbClr val="595959"/>
                </a:solidFill>
                <a:latin typeface="Raleway"/>
                <a:ea typeface="Raleway"/>
                <a:cs typeface="Raleway"/>
                <a:sym typeface="Raleway"/>
              </a:rPr>
              <a:t>Human-generated content is curated before approving</a:t>
            </a:r>
            <a:endParaRPr sz="1200">
              <a:solidFill>
                <a:srgbClr val="595959"/>
              </a:solidFill>
              <a:latin typeface="Raleway"/>
              <a:ea typeface="Raleway"/>
              <a:cs typeface="Raleway"/>
              <a:sym typeface="Raleway"/>
            </a:endParaRPr>
          </a:p>
          <a:p>
            <a:pPr indent="-190500" lvl="0" marL="342900" rtl="0" algn="l">
              <a:lnSpc>
                <a:spcPct val="115000"/>
              </a:lnSpc>
              <a:spcBef>
                <a:spcPts val="1500"/>
              </a:spcBef>
              <a:spcAft>
                <a:spcPts val="0"/>
              </a:spcAft>
              <a:buClr>
                <a:srgbClr val="595959"/>
              </a:buClr>
              <a:buSzPts val="1200"/>
              <a:buFont typeface="Raleway"/>
              <a:buChar char="●"/>
            </a:pPr>
            <a:r>
              <a:rPr lang="en" sz="1200">
                <a:solidFill>
                  <a:srgbClr val="595959"/>
                </a:solidFill>
                <a:latin typeface="Raleway"/>
                <a:ea typeface="Raleway"/>
                <a:cs typeface="Raleway"/>
                <a:sym typeface="Raleway"/>
              </a:rPr>
              <a:t>Each type of metadata is available as a separate download</a:t>
            </a:r>
            <a:endParaRPr sz="1200">
              <a:solidFill>
                <a:srgbClr val="595959"/>
              </a:solidFill>
              <a:latin typeface="Raleway"/>
              <a:ea typeface="Raleway"/>
              <a:cs typeface="Raleway"/>
              <a:sym typeface="Raleway"/>
            </a:endParaRPr>
          </a:p>
          <a:p>
            <a:pPr indent="-190500" lvl="0" marL="342900" rtl="0" algn="l">
              <a:lnSpc>
                <a:spcPct val="115000"/>
              </a:lnSpc>
              <a:spcBef>
                <a:spcPts val="1500"/>
              </a:spcBef>
              <a:spcAft>
                <a:spcPts val="0"/>
              </a:spcAft>
              <a:buClr>
                <a:srgbClr val="595959"/>
              </a:buClr>
              <a:buSzPts val="1200"/>
              <a:buFont typeface="Raleway"/>
              <a:buChar char="●"/>
            </a:pPr>
            <a:r>
              <a:rPr lang="en" sz="1200">
                <a:solidFill>
                  <a:srgbClr val="595959"/>
                </a:solidFill>
                <a:latin typeface="Raleway"/>
                <a:ea typeface="Raleway"/>
                <a:cs typeface="Raleway"/>
                <a:sym typeface="Raleway"/>
              </a:rPr>
              <a:t>Enhancing search system to work with clustered contents</a:t>
            </a:r>
            <a:endParaRPr sz="1200">
              <a:solidFill>
                <a:srgbClr val="595959"/>
              </a:solidFill>
              <a:latin typeface="Raleway"/>
              <a:ea typeface="Raleway"/>
              <a:cs typeface="Raleway"/>
              <a:sym typeface="Raleway"/>
            </a:endParaRPr>
          </a:p>
          <a:p>
            <a:pPr indent="-190500" lvl="0" marL="342900" rtl="0" algn="l">
              <a:lnSpc>
                <a:spcPct val="115000"/>
              </a:lnSpc>
              <a:spcBef>
                <a:spcPts val="1500"/>
              </a:spcBef>
              <a:spcAft>
                <a:spcPts val="0"/>
              </a:spcAft>
              <a:buClr>
                <a:srgbClr val="595959"/>
              </a:buClr>
              <a:buSzPts val="1200"/>
              <a:buFont typeface="Raleway"/>
              <a:buChar char="●"/>
            </a:pPr>
            <a:r>
              <a:rPr lang="en" sz="1200">
                <a:solidFill>
                  <a:srgbClr val="595959"/>
                </a:solidFill>
                <a:latin typeface="Raleway"/>
                <a:ea typeface="Raleway"/>
                <a:cs typeface="Raleway"/>
                <a:sym typeface="Raleway"/>
              </a:rPr>
              <a:t>Continuous re-curation as more content and connections become available</a:t>
            </a:r>
            <a:endParaRPr sz="1200">
              <a:solidFill>
                <a:srgbClr val="595959"/>
              </a:solidFill>
              <a:latin typeface="Raleway"/>
              <a:ea typeface="Raleway"/>
              <a:cs typeface="Raleway"/>
              <a:sym typeface="Raleway"/>
            </a:endParaRPr>
          </a:p>
          <a:p>
            <a:pPr indent="0" lvl="0" marL="0" rtl="0" algn="l">
              <a:spcBef>
                <a:spcPts val="1500"/>
              </a:spcBef>
              <a:spcAft>
                <a:spcPts val="0"/>
              </a:spcAft>
              <a:buNone/>
            </a:pPr>
            <a:r>
              <a:t/>
            </a:r>
            <a:endParaRPr sz="5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cca90a830b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cca90a830b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u="sng">
                <a:solidFill>
                  <a:schemeClr val="hlink"/>
                </a:solidFill>
                <a:latin typeface="Raleway"/>
                <a:ea typeface="Raleway"/>
                <a:cs typeface="Raleway"/>
                <a:sym typeface="Raleway"/>
                <a:hlinkClick r:id="rId2"/>
              </a:rPr>
              <a:t>https://crln.acrl.org/index.php/crlnews/article/view/26068/33984</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a:solidFill>
                <a:schemeClr val="dk1"/>
              </a:solidFill>
              <a:latin typeface="Raleway"/>
              <a:ea typeface="Raleway"/>
              <a:cs typeface="Raleway"/>
              <a:sym typeface="Raleway"/>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cca90a830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cca90a830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cca90a830b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cca90a830b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chemeClr val="dk1"/>
              </a:solidFill>
              <a:latin typeface="Raleway"/>
              <a:ea typeface="Raleway"/>
              <a:cs typeface="Raleway"/>
              <a:sym typeface="Raleway"/>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cca90a830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cca90a830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aleway"/>
                <a:ea typeface="Raleway"/>
                <a:cs typeface="Raleway"/>
                <a:sym typeface="Raleway"/>
              </a:rPr>
              <a:t>  - Dryad’s original goal was to accept and preserve the data....because so much was being lost</a:t>
            </a:r>
            <a:endParaRPr sz="1000">
              <a:latin typeface="Raleway"/>
              <a:ea typeface="Raleway"/>
              <a:cs typeface="Raleway"/>
              <a:sym typeface="Raleway"/>
            </a:endParaRPr>
          </a:p>
          <a:p>
            <a:pPr indent="0" lvl="0" marL="0" rtl="0" algn="l">
              <a:spcBef>
                <a:spcPts val="0"/>
              </a:spcBef>
              <a:spcAft>
                <a:spcPts val="0"/>
              </a:spcAft>
              <a:buNone/>
            </a:pPr>
            <a:r>
              <a:rPr lang="en" sz="1000">
                <a:latin typeface="Raleway"/>
                <a:ea typeface="Raleway"/>
                <a:cs typeface="Raleway"/>
                <a:sym typeface="Raleway"/>
              </a:rPr>
              <a:t>  - Now that we have made data preservation more standard,, we are slowly improving the quality of both data and metadata</a:t>
            </a:r>
            <a:endParaRPr sz="1000">
              <a:latin typeface="Raleway"/>
              <a:ea typeface="Raleway"/>
              <a:cs typeface="Raleway"/>
              <a:sym typeface="Raleway"/>
            </a:endParaRPr>
          </a:p>
          <a:p>
            <a:pPr indent="0" lvl="0" marL="0" rtl="0" algn="l">
              <a:spcBef>
                <a:spcPts val="0"/>
              </a:spcBef>
              <a:spcAft>
                <a:spcPts val="0"/>
              </a:spcAft>
              <a:buNone/>
            </a:pPr>
            <a:r>
              <a:rPr lang="en" sz="1000">
                <a:latin typeface="Raleway"/>
                <a:ea typeface="Raleway"/>
                <a:cs typeface="Raleway"/>
                <a:sym typeface="Raleway"/>
              </a:rPr>
              <a:t>  - But we cannot add to the burden of the researchers!</a:t>
            </a:r>
            <a:endParaRPr sz="1000">
              <a:latin typeface="Raleway"/>
              <a:ea typeface="Raleway"/>
              <a:cs typeface="Raleway"/>
              <a:sym typeface="Raleway"/>
            </a:endParaRPr>
          </a:p>
          <a:p>
            <a:pPr indent="0" lvl="0" marL="0" rtl="0" algn="l">
              <a:spcBef>
                <a:spcPts val="0"/>
              </a:spcBef>
              <a:spcAft>
                <a:spcPts val="0"/>
              </a:spcAft>
              <a:buNone/>
            </a:pPr>
            <a:r>
              <a:t/>
            </a:r>
            <a:endParaRPr sz="1000">
              <a:latin typeface="Raleway"/>
              <a:ea typeface="Raleway"/>
              <a:cs typeface="Raleway"/>
              <a:sym typeface="Raleway"/>
            </a:endParaRPr>
          </a:p>
          <a:p>
            <a:pPr indent="0" lvl="0" marL="0" rtl="0" algn="l">
              <a:spcBef>
                <a:spcPts val="0"/>
              </a:spcBef>
              <a:spcAft>
                <a:spcPts val="0"/>
              </a:spcAft>
              <a:buNone/>
            </a:pPr>
            <a:r>
              <a:t/>
            </a:r>
            <a:endParaRPr sz="1000">
              <a:latin typeface="Raleway"/>
              <a:ea typeface="Raleway"/>
              <a:cs typeface="Raleway"/>
              <a:sym typeface="Raleway"/>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cca90a830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cca90a830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cca90a830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cca90a830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Font typeface="Raleway"/>
              <a:buChar char="●"/>
            </a:pPr>
            <a:r>
              <a:rPr b="1" lang="en" sz="1000">
                <a:latin typeface="Raleway"/>
                <a:ea typeface="Raleway"/>
                <a:cs typeface="Raleway"/>
                <a:sym typeface="Raleway"/>
              </a:rPr>
              <a:t>Journal name: </a:t>
            </a:r>
            <a:r>
              <a:rPr lang="en" sz="1000">
                <a:latin typeface="Raleway"/>
                <a:ea typeface="Raleway"/>
                <a:cs typeface="Raleway"/>
                <a:sym typeface="Raleway"/>
              </a:rPr>
              <a:t>If associated with a manuscript, fields for journal name and manuscript number are required.</a:t>
            </a:r>
            <a:endParaRPr sz="1000">
              <a:latin typeface="Raleway"/>
              <a:ea typeface="Raleway"/>
              <a:cs typeface="Raleway"/>
              <a:sym typeface="Raleway"/>
            </a:endParaRPr>
          </a:p>
          <a:p>
            <a:pPr indent="-292100" lvl="1" marL="914400" rtl="0" algn="l">
              <a:spcBef>
                <a:spcPts val="0"/>
              </a:spcBef>
              <a:spcAft>
                <a:spcPts val="0"/>
              </a:spcAft>
              <a:buSzPts val="1000"/>
              <a:buFont typeface="Raleway"/>
              <a:buChar char="○"/>
            </a:pPr>
            <a:r>
              <a:rPr lang="en" sz="1000">
                <a:latin typeface="Raleway"/>
                <a:ea typeface="Raleway"/>
                <a:cs typeface="Raleway"/>
                <a:sym typeface="Raleway"/>
              </a:rPr>
              <a:t>We ask you to let us know if the data is related to a manuscript in process, or to a published article or or not. If it's related to a published article, we can often grab some metadata from the doi. So you drop the doi into this field and click import article metadata, and we'll be able to usually pull in a kind of a placeholder title for the data pull in the author names and affiliations, which is a big time saver, potentially. When you have a lot of of co-authors and can help to avoid any sort of data entry mistakes.</a:t>
            </a:r>
            <a:endParaRPr sz="1000">
              <a:latin typeface="Raleway"/>
              <a:ea typeface="Raleway"/>
              <a:cs typeface="Raleway"/>
              <a:sym typeface="Raleway"/>
            </a:endParaRPr>
          </a:p>
          <a:p>
            <a:pPr indent="-292100" lvl="0" marL="457200" rtl="0" algn="l">
              <a:spcBef>
                <a:spcPts val="0"/>
              </a:spcBef>
              <a:spcAft>
                <a:spcPts val="0"/>
              </a:spcAft>
              <a:buSzPts val="1000"/>
              <a:buFont typeface="Raleway"/>
              <a:buChar char="●"/>
            </a:pPr>
            <a:r>
              <a:rPr b="1" lang="en" sz="1000">
                <a:latin typeface="Raleway"/>
                <a:ea typeface="Raleway"/>
                <a:cs typeface="Raleway"/>
                <a:sym typeface="Raleway"/>
              </a:rPr>
              <a:t>Title: </a:t>
            </a:r>
            <a:r>
              <a:rPr lang="en" sz="1000">
                <a:latin typeface="Raleway"/>
                <a:ea typeface="Raleway"/>
                <a:cs typeface="Raleway"/>
                <a:sym typeface="Raleway"/>
              </a:rPr>
              <a:t>The title should be a succinct summary of both the data and study subject or focus. A good title typically contains 8 to 10 words that adequately describe the content of the dataset.</a:t>
            </a:r>
            <a:endParaRPr sz="1000">
              <a:latin typeface="Raleway"/>
              <a:ea typeface="Raleway"/>
              <a:cs typeface="Raleway"/>
              <a:sym typeface="Raleway"/>
            </a:endParaRPr>
          </a:p>
          <a:p>
            <a:pPr indent="-292100" lvl="0" marL="457200" rtl="0" algn="l">
              <a:spcBef>
                <a:spcPts val="0"/>
              </a:spcBef>
              <a:spcAft>
                <a:spcPts val="0"/>
              </a:spcAft>
              <a:buSzPts val="1000"/>
              <a:buFont typeface="Raleway"/>
              <a:buChar char="●"/>
            </a:pPr>
            <a:r>
              <a:rPr b="1" lang="en" sz="1000">
                <a:latin typeface="Raleway"/>
                <a:ea typeface="Raleway"/>
                <a:cs typeface="Raleway"/>
                <a:sym typeface="Raleway"/>
              </a:rPr>
              <a:t>Author(s): </a:t>
            </a:r>
            <a:r>
              <a:rPr lang="en" sz="1000">
                <a:latin typeface="Raleway"/>
                <a:ea typeface="Raleway"/>
                <a:cs typeface="Raleway"/>
                <a:sym typeface="Raleway"/>
              </a:rPr>
              <a:t>Name, email address, institutional affiliation of main researcher(s) involved in producing the data.</a:t>
            </a:r>
            <a:endParaRPr sz="1000">
              <a:latin typeface="Raleway"/>
              <a:ea typeface="Raleway"/>
              <a:cs typeface="Raleway"/>
              <a:sym typeface="Raleway"/>
            </a:endParaRPr>
          </a:p>
          <a:p>
            <a:pPr indent="-292100" lvl="1" marL="914400" rtl="0" algn="l">
              <a:spcBef>
                <a:spcPts val="0"/>
              </a:spcBef>
              <a:spcAft>
                <a:spcPts val="0"/>
              </a:spcAft>
              <a:buSzPts val="1000"/>
              <a:buFont typeface="Raleway"/>
              <a:buChar char="○"/>
            </a:pPr>
            <a:r>
              <a:rPr lang="en" sz="1000">
                <a:latin typeface="Raleway"/>
                <a:ea typeface="Raleway"/>
                <a:cs typeface="Raleway"/>
                <a:sym typeface="Raleway"/>
              </a:rPr>
              <a:t>Affiliations are drawn from the </a:t>
            </a:r>
            <a:r>
              <a:rPr lang="en" sz="1000" u="sng">
                <a:solidFill>
                  <a:schemeClr val="hlink"/>
                </a:solidFill>
                <a:latin typeface="Raleway"/>
                <a:ea typeface="Raleway"/>
                <a:cs typeface="Raleway"/>
                <a:sym typeface="Raleway"/>
                <a:hlinkClick r:id="rId2"/>
              </a:rPr>
              <a:t>Research Organization Registry (ROR)</a:t>
            </a:r>
            <a:endParaRPr sz="1000">
              <a:latin typeface="Raleway"/>
              <a:ea typeface="Raleway"/>
              <a:cs typeface="Raleway"/>
              <a:sym typeface="Raleway"/>
            </a:endParaRPr>
          </a:p>
          <a:p>
            <a:pPr indent="-292100" lvl="1" marL="914400" rtl="0" algn="l">
              <a:spcBef>
                <a:spcPts val="0"/>
              </a:spcBef>
              <a:spcAft>
                <a:spcPts val="0"/>
              </a:spcAft>
              <a:buSzPts val="1000"/>
              <a:buFont typeface="Raleway"/>
              <a:buChar char="○"/>
            </a:pPr>
            <a:r>
              <a:rPr lang="en" sz="1000">
                <a:latin typeface="Raleway"/>
                <a:ea typeface="Raleway"/>
                <a:cs typeface="Raleway"/>
                <a:sym typeface="Raleway"/>
              </a:rPr>
              <a:t>If you provide your co-authors' email addresses, when the dataset is published they will receive a message giving them the option to add their </a:t>
            </a:r>
            <a:r>
              <a:rPr lang="en" sz="1000" u="sng">
                <a:solidFill>
                  <a:schemeClr val="hlink"/>
                </a:solidFill>
                <a:latin typeface="Raleway"/>
                <a:ea typeface="Raleway"/>
                <a:cs typeface="Raleway"/>
                <a:sym typeface="Raleway"/>
                <a:hlinkClick r:id="rId3"/>
              </a:rPr>
              <a:t>ORCID</a:t>
            </a:r>
            <a:r>
              <a:rPr lang="en" sz="1000">
                <a:latin typeface="Raleway"/>
                <a:ea typeface="Raleway"/>
                <a:cs typeface="Raleway"/>
                <a:sym typeface="Raleway"/>
              </a:rPr>
              <a:t> to the Dryad record</a:t>
            </a:r>
            <a:endParaRPr sz="1000">
              <a:latin typeface="Raleway"/>
              <a:ea typeface="Raleway"/>
              <a:cs typeface="Raleway"/>
              <a:sym typeface="Raleway"/>
            </a:endParaRPr>
          </a:p>
          <a:p>
            <a:pPr indent="-292100" lvl="1" marL="914400" rtl="0" algn="l">
              <a:spcBef>
                <a:spcPts val="0"/>
              </a:spcBef>
              <a:spcAft>
                <a:spcPts val="0"/>
              </a:spcAft>
              <a:buSzPts val="1000"/>
              <a:buFont typeface="Raleway"/>
              <a:buChar char="○"/>
            </a:pPr>
            <a:r>
              <a:rPr lang="en" sz="1000">
                <a:latin typeface="Raleway"/>
                <a:ea typeface="Raleway"/>
                <a:cs typeface="Raleway"/>
                <a:sym typeface="Raleway"/>
              </a:rPr>
              <a:t>You can add as many authors as you like. You'll automatically be listed as the corresponding author, if you're the one who logs into Dryad. </a:t>
            </a:r>
            <a:endParaRPr sz="1000">
              <a:latin typeface="Raleway"/>
              <a:ea typeface="Raleway"/>
              <a:cs typeface="Raleway"/>
              <a:sym typeface="Raleway"/>
            </a:endParaRPr>
          </a:p>
          <a:p>
            <a:pPr indent="-292100" lvl="1" marL="914400" rtl="0" algn="l">
              <a:spcBef>
                <a:spcPts val="0"/>
              </a:spcBef>
              <a:spcAft>
                <a:spcPts val="0"/>
              </a:spcAft>
              <a:buSzPts val="1000"/>
              <a:buFont typeface="Raleway"/>
              <a:buChar char="○"/>
            </a:pPr>
            <a:r>
              <a:rPr lang="en" sz="1000">
                <a:latin typeface="Raleway"/>
                <a:ea typeface="Raleway"/>
                <a:cs typeface="Raleway"/>
                <a:sym typeface="Raleway"/>
              </a:rPr>
              <a:t>If you are the depositor, but you are not the first author you can. You can reorder the list of authors. But whoever deposits will always be the corresponding author who will receive communications from our curation team.</a:t>
            </a:r>
            <a:endParaRPr sz="1000">
              <a:latin typeface="Raleway"/>
              <a:ea typeface="Raleway"/>
              <a:cs typeface="Raleway"/>
              <a:sym typeface="Raleway"/>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cca90a830b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cca90a830b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Font typeface="Raleway"/>
              <a:buChar char="●"/>
            </a:pPr>
            <a:r>
              <a:rPr b="1" lang="en" sz="1000">
                <a:latin typeface="Raleway"/>
                <a:ea typeface="Raleway"/>
                <a:cs typeface="Raleway"/>
                <a:sym typeface="Raleway"/>
              </a:rPr>
              <a:t>Research domain: </a:t>
            </a:r>
            <a:r>
              <a:rPr lang="en" sz="1000">
                <a:latin typeface="Raleway"/>
                <a:ea typeface="Raleway"/>
                <a:cs typeface="Raleway"/>
                <a:sym typeface="Raleway"/>
              </a:rPr>
              <a:t>Primary research domain. Domains are drawn from the OECD Fields of Science and Technology classification.</a:t>
            </a:r>
            <a:endParaRPr sz="1000">
              <a:latin typeface="Raleway"/>
              <a:ea typeface="Raleway"/>
              <a:cs typeface="Raleway"/>
              <a:sym typeface="Raleway"/>
            </a:endParaRPr>
          </a:p>
          <a:p>
            <a:pPr indent="-292100" lvl="0" marL="457200" rtl="0" algn="l">
              <a:spcBef>
                <a:spcPts val="0"/>
              </a:spcBef>
              <a:spcAft>
                <a:spcPts val="0"/>
              </a:spcAft>
              <a:buSzPts val="1000"/>
              <a:buFont typeface="Raleway"/>
              <a:buChar char="●"/>
            </a:pPr>
            <a:r>
              <a:rPr b="1" lang="en" sz="1000">
                <a:latin typeface="Raleway"/>
                <a:ea typeface="Raleway"/>
                <a:cs typeface="Raleway"/>
                <a:sym typeface="Raleway"/>
              </a:rPr>
              <a:t>Research facility:</a:t>
            </a:r>
            <a:r>
              <a:rPr lang="en" sz="1000">
                <a:latin typeface="Raleway"/>
                <a:ea typeface="Raleway"/>
                <a:cs typeface="Raleway"/>
                <a:sym typeface="Raleway"/>
              </a:rPr>
              <a:t> Where the research was conducted, if different from your current affiliation (e.g., a field station).</a:t>
            </a:r>
            <a:endParaRPr sz="1000">
              <a:latin typeface="Raleway"/>
              <a:ea typeface="Raleway"/>
              <a:cs typeface="Raleway"/>
              <a:sym typeface="Raleway"/>
            </a:endParaRPr>
          </a:p>
          <a:p>
            <a:pPr indent="-292100" lvl="0" marL="457200" rtl="0" algn="l">
              <a:spcBef>
                <a:spcPts val="0"/>
              </a:spcBef>
              <a:spcAft>
                <a:spcPts val="0"/>
              </a:spcAft>
              <a:buSzPts val="1000"/>
              <a:buFont typeface="Raleway"/>
              <a:buChar char="●"/>
            </a:pPr>
            <a:r>
              <a:rPr b="1" lang="en" sz="1000">
                <a:latin typeface="Raleway"/>
                <a:ea typeface="Raleway"/>
                <a:cs typeface="Raleway"/>
                <a:sym typeface="Raleway"/>
              </a:rPr>
              <a:t>Funding Information:</a:t>
            </a:r>
            <a:r>
              <a:rPr lang="en" sz="1000">
                <a:latin typeface="Raleway"/>
                <a:ea typeface="Raleway"/>
                <a:cs typeface="Raleway"/>
                <a:sym typeface="Raleway"/>
              </a:rPr>
              <a:t> Name of the funding organization that supported the creation of the resource, including applicable grant number(s). Each grant and associated award number should be input separately. Options in the drop-down menu are populated by the Research Organization Registry.</a:t>
            </a:r>
            <a:endParaRPr sz="1000">
              <a:latin typeface="Raleway"/>
              <a:ea typeface="Raleway"/>
              <a:cs typeface="Raleway"/>
              <a:sym typeface="Raleway"/>
            </a:endParaRPr>
          </a:p>
          <a:p>
            <a:pPr indent="-292100" lvl="0" marL="457200" rtl="0" algn="l">
              <a:spcBef>
                <a:spcPts val="0"/>
              </a:spcBef>
              <a:spcAft>
                <a:spcPts val="0"/>
              </a:spcAft>
              <a:buSzPts val="1000"/>
              <a:buFont typeface="Raleway"/>
              <a:buChar char="●"/>
            </a:pPr>
            <a:r>
              <a:rPr b="1" lang="en" sz="1000">
                <a:latin typeface="Raleway"/>
                <a:ea typeface="Raleway"/>
                <a:cs typeface="Raleway"/>
                <a:sym typeface="Raleway"/>
              </a:rPr>
              <a:t>Abstract:</a:t>
            </a:r>
            <a:r>
              <a:rPr lang="en" sz="1000">
                <a:latin typeface="Raleway"/>
                <a:ea typeface="Raleway"/>
                <a:cs typeface="Raleway"/>
                <a:sym typeface="Raleway"/>
              </a:rPr>
              <a:t> Brief summary of the dataset’s structure and concepts including information regarding values, contents of the dataset, reuse potential and any legal or ethical considerations. If this dataset is associated with an article, abstract language can be similar, but it should focus on the information relevant to the data itself, rather than to the study.</a:t>
            </a:r>
            <a:endParaRPr sz="900">
              <a:solidFill>
                <a:schemeClr val="dk1"/>
              </a:solidFill>
              <a:latin typeface="Raleway"/>
              <a:ea typeface="Raleway"/>
              <a:cs typeface="Raleway"/>
              <a:sym typeface="Raleway"/>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cca90a830b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cca90a830b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cca90a830b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cca90a830b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aleway"/>
                <a:ea typeface="Raleway"/>
                <a:cs typeface="Raleway"/>
                <a:sym typeface="Raleway"/>
              </a:rPr>
              <a:t>To maximize accessibility, reusability and preservability, share data in non-proprietary </a:t>
            </a:r>
            <a:r>
              <a:rPr lang="en" sz="1000" u="sng">
                <a:solidFill>
                  <a:schemeClr val="hlink"/>
                </a:solidFill>
                <a:latin typeface="Raleway"/>
                <a:ea typeface="Raleway"/>
                <a:cs typeface="Raleway"/>
                <a:sym typeface="Raleway"/>
                <a:hlinkClick r:id="rId2"/>
              </a:rPr>
              <a:t>open formats</a:t>
            </a:r>
            <a:r>
              <a:rPr lang="en" sz="1000">
                <a:latin typeface="Raleway"/>
                <a:ea typeface="Raleway"/>
                <a:cs typeface="Raleway"/>
                <a:sym typeface="Raleway"/>
              </a:rPr>
              <a:t> when possible (see </a:t>
            </a:r>
            <a:r>
              <a:rPr lang="en" sz="1000" u="sng">
                <a:solidFill>
                  <a:schemeClr val="hlink"/>
                </a:solidFill>
                <a:latin typeface="Raleway"/>
                <a:ea typeface="Raleway"/>
                <a:cs typeface="Raleway"/>
                <a:sym typeface="Raleway"/>
                <a:hlinkClick r:id="rId3"/>
              </a:rPr>
              <a:t>preferred formats</a:t>
            </a:r>
            <a:r>
              <a:rPr lang="en" sz="1000">
                <a:latin typeface="Raleway"/>
                <a:ea typeface="Raleway"/>
                <a:cs typeface="Raleway"/>
                <a:sym typeface="Raleway"/>
              </a:rPr>
              <a:t>). This ensures your data will be accessible by most people. Review files for errors. Common errors include missing data, misnamed files, mislabeled variables, incorrectly formatted values, and corrupted file archives. It may be helpful to run data validation tools before sharing. For example, if you are working with tabular datasets, a service like </a:t>
            </a:r>
            <a:r>
              <a:rPr lang="en" sz="1000" u="sng">
                <a:solidFill>
                  <a:schemeClr val="hlink"/>
                </a:solidFill>
                <a:latin typeface="Raleway"/>
                <a:ea typeface="Raleway"/>
                <a:cs typeface="Raleway"/>
                <a:sym typeface="Raleway"/>
                <a:hlinkClick r:id="rId4"/>
              </a:rPr>
              <a:t>goodTables</a:t>
            </a:r>
            <a:r>
              <a:rPr lang="en" sz="1000">
                <a:latin typeface="Raleway"/>
                <a:ea typeface="Raleway"/>
                <a:cs typeface="Raleway"/>
                <a:sym typeface="Raleway"/>
              </a:rPr>
              <a:t> can identify missing data and data type formatting problems. Files compression may be necessary to reduce large file sizes or directories of files. Files can be bundled together in compressed file archives (.zip, .7z, .tar.gz). If you have a large directory of files, and there is a logical way to split it into subdirectories and compress those, we encourage you to do so. We recommend not exceeding 10GB each.</a:t>
            </a:r>
            <a:endParaRPr b="1" sz="900">
              <a:solidFill>
                <a:schemeClr val="dk1"/>
              </a:solidFill>
              <a:latin typeface="Raleway"/>
              <a:ea typeface="Raleway"/>
              <a:cs typeface="Raleway"/>
              <a:sym typeface="Raleway"/>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90250" y="585700"/>
            <a:ext cx="6367800" cy="39552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b="0" sz="1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2" name="Google Shape;52;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13"/>
          <p:cNvSpPr txBox="1"/>
          <p:nvPr>
            <p:ph idx="2" type="sldNum"/>
          </p:nvPr>
        </p:nvSpPr>
        <p:spPr>
          <a:xfrm>
            <a:off x="8451158" y="94767"/>
            <a:ext cx="548700" cy="393600"/>
          </a:xfrm>
          <a:prstGeom prst="rect">
            <a:avLst/>
          </a:prstGeom>
        </p:spPr>
        <p:txBody>
          <a:bodyPr anchorCtr="0" anchor="ctr" bIns="91425" lIns="91425" spcFirstLastPara="1" rIns="91425" wrap="square" tIns="91425">
            <a:normAutofit/>
          </a:bodyPr>
          <a:lstStyle>
            <a:lvl1pPr lvl="0" rtl="0">
              <a:buNone/>
              <a:defRPr b="1" sz="1200">
                <a:solidFill>
                  <a:schemeClr val="lt1"/>
                </a:solidFill>
              </a:defRPr>
            </a:lvl1pPr>
            <a:lvl2pPr lvl="1" rtl="0">
              <a:buNone/>
              <a:defRPr b="1" sz="1200">
                <a:solidFill>
                  <a:schemeClr val="lt1"/>
                </a:solidFill>
              </a:defRPr>
            </a:lvl2pPr>
            <a:lvl3pPr lvl="2" rtl="0">
              <a:buNone/>
              <a:defRPr b="1" sz="1200">
                <a:solidFill>
                  <a:schemeClr val="lt1"/>
                </a:solidFill>
              </a:defRPr>
            </a:lvl3pPr>
            <a:lvl4pPr lvl="3" rtl="0">
              <a:buNone/>
              <a:defRPr b="1" sz="1200">
                <a:solidFill>
                  <a:schemeClr val="lt1"/>
                </a:solidFill>
              </a:defRPr>
            </a:lvl4pPr>
            <a:lvl5pPr lvl="4" rtl="0">
              <a:buNone/>
              <a:defRPr b="1" sz="1200">
                <a:solidFill>
                  <a:schemeClr val="lt1"/>
                </a:solidFill>
              </a:defRPr>
            </a:lvl5pPr>
            <a:lvl6pPr lvl="5" rtl="0">
              <a:buNone/>
              <a:defRPr b="1" sz="1200">
                <a:solidFill>
                  <a:schemeClr val="lt1"/>
                </a:solidFill>
              </a:defRPr>
            </a:lvl6pPr>
            <a:lvl7pPr lvl="6" rtl="0">
              <a:buNone/>
              <a:defRPr b="1" sz="1200">
                <a:solidFill>
                  <a:schemeClr val="lt1"/>
                </a:solidFill>
              </a:defRPr>
            </a:lvl7pPr>
            <a:lvl8pPr lvl="7" rtl="0">
              <a:buNone/>
              <a:defRPr b="1" sz="1200">
                <a:solidFill>
                  <a:schemeClr val="lt1"/>
                </a:solidFill>
              </a:defRPr>
            </a:lvl8pPr>
            <a:lvl9pPr lvl="8" rtl="0">
              <a:buNone/>
              <a:defRPr b="1" sz="12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3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 name="Shape 57"/>
        <p:cNvGrpSpPr/>
        <p:nvPr/>
      </p:nvGrpSpPr>
      <p:grpSpPr>
        <a:xfrm>
          <a:off x="0" y="0"/>
          <a:ext cx="0" cy="0"/>
          <a:chOff x="0" y="0"/>
          <a:chExt cx="0" cy="0"/>
        </a:xfrm>
      </p:grpSpPr>
      <p:grpSp>
        <p:nvGrpSpPr>
          <p:cNvPr id="58" name="Google Shape;58;p14"/>
          <p:cNvGrpSpPr/>
          <p:nvPr/>
        </p:nvGrpSpPr>
        <p:grpSpPr>
          <a:xfrm>
            <a:off x="79150" y="4485999"/>
            <a:ext cx="3745051" cy="551950"/>
            <a:chOff x="79150" y="4485999"/>
            <a:chExt cx="3745051" cy="551950"/>
          </a:xfrm>
        </p:grpSpPr>
        <p:pic>
          <p:nvPicPr>
            <p:cNvPr id="59" name="Google Shape;59;p14"/>
            <p:cNvPicPr preferRelativeResize="0"/>
            <p:nvPr/>
          </p:nvPicPr>
          <p:blipFill rotWithShape="1">
            <a:blip r:embed="rId4">
              <a:alphaModFix/>
            </a:blip>
            <a:srcRect b="0" l="16317" r="0" t="59774"/>
            <a:stretch/>
          </p:blipFill>
          <p:spPr>
            <a:xfrm>
              <a:off x="2072850" y="4588400"/>
              <a:ext cx="1751351" cy="345050"/>
            </a:xfrm>
            <a:prstGeom prst="rect">
              <a:avLst/>
            </a:prstGeom>
            <a:noFill/>
            <a:ln>
              <a:noFill/>
            </a:ln>
          </p:spPr>
        </p:pic>
        <p:pic>
          <p:nvPicPr>
            <p:cNvPr id="60" name="Google Shape;60;p14"/>
            <p:cNvPicPr preferRelativeResize="0"/>
            <p:nvPr/>
          </p:nvPicPr>
          <p:blipFill rotWithShape="1">
            <a:blip r:embed="rId4">
              <a:alphaModFix/>
            </a:blip>
            <a:srcRect b="35654" l="0" r="0" t="0"/>
            <a:stretch/>
          </p:blipFill>
          <p:spPr>
            <a:xfrm>
              <a:off x="79150" y="4485999"/>
              <a:ext cx="2092874" cy="551950"/>
            </a:xfrm>
            <a:prstGeom prst="rect">
              <a:avLst/>
            </a:prstGeom>
            <a:noFill/>
            <a:ln>
              <a:noFill/>
            </a:ln>
          </p:spPr>
        </p:pic>
      </p:grpSp>
      <p:sp>
        <p:nvSpPr>
          <p:cNvPr id="61" name="Google Shape;61;p14"/>
          <p:cNvSpPr txBox="1"/>
          <p:nvPr/>
        </p:nvSpPr>
        <p:spPr>
          <a:xfrm>
            <a:off x="152400" y="791725"/>
            <a:ext cx="5352600" cy="208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200">
                <a:solidFill>
                  <a:srgbClr val="444340"/>
                </a:solidFill>
                <a:highlight>
                  <a:srgbClr val="FFFFFF"/>
                </a:highlight>
                <a:latin typeface="Raleway"/>
                <a:ea typeface="Raleway"/>
                <a:cs typeface="Raleway"/>
                <a:sym typeface="Raleway"/>
              </a:rPr>
              <a:t>Data, metadata, </a:t>
            </a:r>
            <a:endParaRPr b="1" sz="3200">
              <a:solidFill>
                <a:srgbClr val="444340"/>
              </a:solidFill>
              <a:highlight>
                <a:srgbClr val="FFFFFF"/>
              </a:highlight>
              <a:latin typeface="Raleway"/>
              <a:ea typeface="Raleway"/>
              <a:cs typeface="Raleway"/>
              <a:sym typeface="Raleway"/>
            </a:endParaRPr>
          </a:p>
          <a:p>
            <a:pPr indent="0" lvl="0" marL="0" rtl="0" algn="l">
              <a:lnSpc>
                <a:spcPct val="115000"/>
              </a:lnSpc>
              <a:spcBef>
                <a:spcPts val="0"/>
              </a:spcBef>
              <a:spcAft>
                <a:spcPts val="0"/>
              </a:spcAft>
              <a:buNone/>
            </a:pPr>
            <a:r>
              <a:rPr b="1" lang="en" sz="3200">
                <a:solidFill>
                  <a:srgbClr val="444340"/>
                </a:solidFill>
                <a:highlight>
                  <a:srgbClr val="FFFFFF"/>
                </a:highlight>
                <a:latin typeface="Raleway"/>
                <a:ea typeface="Raleway"/>
                <a:cs typeface="Raleway"/>
                <a:sym typeface="Raleway"/>
              </a:rPr>
              <a:t>and re-curation</a:t>
            </a:r>
            <a:endParaRPr sz="3200">
              <a:solidFill>
                <a:schemeClr val="dk2"/>
              </a:solidFill>
              <a:latin typeface="Raleway ExtraBold"/>
              <a:ea typeface="Raleway ExtraBold"/>
              <a:cs typeface="Raleway ExtraBold"/>
              <a:sym typeface="Raleway ExtraBold"/>
            </a:endParaRPr>
          </a:p>
          <a:p>
            <a:pPr indent="0" lvl="0" marL="0" rtl="0" algn="l">
              <a:lnSpc>
                <a:spcPct val="115000"/>
              </a:lnSpc>
              <a:spcBef>
                <a:spcPts val="0"/>
              </a:spcBef>
              <a:spcAft>
                <a:spcPts val="0"/>
              </a:spcAft>
              <a:buNone/>
            </a:pPr>
            <a:r>
              <a:t/>
            </a:r>
            <a:endParaRPr sz="2700">
              <a:solidFill>
                <a:schemeClr val="dk2"/>
              </a:solidFill>
              <a:latin typeface="Raleway ExtraBold"/>
              <a:ea typeface="Raleway ExtraBold"/>
              <a:cs typeface="Raleway ExtraBold"/>
              <a:sym typeface="Raleway ExtraBold"/>
            </a:endParaRPr>
          </a:p>
          <a:p>
            <a:pPr indent="0" lvl="0" marL="0" rtl="0" algn="l">
              <a:lnSpc>
                <a:spcPct val="115000"/>
              </a:lnSpc>
              <a:spcBef>
                <a:spcPts val="0"/>
              </a:spcBef>
              <a:spcAft>
                <a:spcPts val="0"/>
              </a:spcAft>
              <a:buNone/>
            </a:pPr>
            <a:r>
              <a:rPr lang="en" sz="1900">
                <a:solidFill>
                  <a:schemeClr val="dk2"/>
                </a:solidFill>
                <a:latin typeface="Raleway ExtraBold"/>
                <a:ea typeface="Raleway ExtraBold"/>
                <a:cs typeface="Raleway ExtraBold"/>
                <a:sym typeface="Raleway ExtraBold"/>
              </a:rPr>
              <a:t>Ryan Scherle</a:t>
            </a:r>
            <a:endParaRPr sz="1900">
              <a:solidFill>
                <a:schemeClr val="dk2"/>
              </a:solidFill>
              <a:latin typeface="Raleway ExtraBold"/>
              <a:ea typeface="Raleway ExtraBold"/>
              <a:cs typeface="Raleway ExtraBold"/>
              <a:sym typeface="Raleway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47" name="Shape 147"/>
        <p:cNvGrpSpPr/>
        <p:nvPr/>
      </p:nvGrpSpPr>
      <p:grpSpPr>
        <a:xfrm>
          <a:off x="0" y="0"/>
          <a:ext cx="0" cy="0"/>
          <a:chOff x="0" y="0"/>
          <a:chExt cx="0" cy="0"/>
        </a:xfrm>
      </p:grpSpPr>
      <p:sp>
        <p:nvSpPr>
          <p:cNvPr id="148" name="Google Shape;148;p23"/>
          <p:cNvSpPr txBox="1"/>
          <p:nvPr/>
        </p:nvSpPr>
        <p:spPr>
          <a:xfrm>
            <a:off x="3849725" y="411575"/>
            <a:ext cx="5064600" cy="4483800"/>
          </a:xfrm>
          <a:prstGeom prst="rect">
            <a:avLst/>
          </a:prstGeom>
          <a:noFill/>
          <a:ln>
            <a:noFill/>
          </a:ln>
        </p:spPr>
        <p:txBody>
          <a:bodyPr anchorCtr="0" anchor="t" bIns="91425" lIns="91425" spcFirstLastPara="1" rIns="91425" wrap="square" tIns="91425">
            <a:spAutoFit/>
          </a:bodyPr>
          <a:lstStyle/>
          <a:p>
            <a:pPr indent="-228600" lvl="0" marL="342900" rtl="0" algn="l">
              <a:lnSpc>
                <a:spcPct val="115000"/>
              </a:lnSpc>
              <a:spcBef>
                <a:spcPts val="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Check files for errors or omissions</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Name files descriptively and consistently</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Remove unnecessary files</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Create a clear and logical file structure</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Bundle organized files into compressed file archives</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Keep individual files or archives less than 10GB in size</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1500"/>
              </a:spcAft>
              <a:buClr>
                <a:schemeClr val="dk2"/>
              </a:buClr>
              <a:buSzPts val="1800"/>
              <a:buFont typeface="Raleway"/>
              <a:buChar char="●"/>
            </a:pPr>
            <a:r>
              <a:rPr lang="en" sz="1800">
                <a:solidFill>
                  <a:schemeClr val="dk2"/>
                </a:solidFill>
                <a:latin typeface="Raleway"/>
                <a:ea typeface="Raleway"/>
                <a:cs typeface="Raleway"/>
                <a:sym typeface="Raleway"/>
              </a:rPr>
              <a:t>Verify file archives open and are not corrupted</a:t>
            </a:r>
            <a:endParaRPr sz="1800">
              <a:solidFill>
                <a:schemeClr val="dk2"/>
              </a:solidFill>
              <a:latin typeface="Raleway"/>
              <a:ea typeface="Raleway"/>
              <a:cs typeface="Raleway"/>
              <a:sym typeface="Raleway"/>
            </a:endParaRPr>
          </a:p>
        </p:txBody>
      </p:sp>
      <p:sp>
        <p:nvSpPr>
          <p:cNvPr id="149" name="Google Shape;149;p23"/>
          <p:cNvSpPr txBox="1"/>
          <p:nvPr>
            <p:ph type="title"/>
          </p:nvPr>
        </p:nvSpPr>
        <p:spPr>
          <a:xfrm>
            <a:off x="303300" y="411575"/>
            <a:ext cx="3483300" cy="6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Organize files logically</a:t>
            </a:r>
            <a:endParaRPr/>
          </a:p>
          <a:p>
            <a:pPr indent="0" lvl="0" marL="0" rtl="0" algn="l">
              <a:spcBef>
                <a:spcPts val="0"/>
              </a:spcBef>
              <a:spcAft>
                <a:spcPts val="0"/>
              </a:spcAft>
              <a:buNone/>
            </a:pPr>
            <a:r>
              <a:rPr lang="en"/>
              <a:t> </a:t>
            </a:r>
            <a:endParaRPr/>
          </a:p>
        </p:txBody>
      </p:sp>
      <p:pic>
        <p:nvPicPr>
          <p:cNvPr id="150" name="Google Shape;150;p23"/>
          <p:cNvPicPr preferRelativeResize="0"/>
          <p:nvPr/>
        </p:nvPicPr>
        <p:blipFill>
          <a:blip r:embed="rId3">
            <a:alphaModFix/>
          </a:blip>
          <a:stretch>
            <a:fillRect/>
          </a:stretch>
        </p:blipFill>
        <p:spPr>
          <a:xfrm>
            <a:off x="406500" y="2154425"/>
            <a:ext cx="3276900" cy="1810733"/>
          </a:xfrm>
          <a:prstGeom prst="rect">
            <a:avLst/>
          </a:prstGeom>
          <a:noFill/>
          <a:ln cap="flat" cmpd="sng" w="9525">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pic>
      <p:grpSp>
        <p:nvGrpSpPr>
          <p:cNvPr id="151" name="Google Shape;151;p23"/>
          <p:cNvGrpSpPr/>
          <p:nvPr/>
        </p:nvGrpSpPr>
        <p:grpSpPr>
          <a:xfrm>
            <a:off x="79150" y="4485999"/>
            <a:ext cx="3745051" cy="551950"/>
            <a:chOff x="79150" y="4485999"/>
            <a:chExt cx="3745051" cy="551950"/>
          </a:xfrm>
        </p:grpSpPr>
        <p:pic>
          <p:nvPicPr>
            <p:cNvPr id="152" name="Google Shape;152;p23"/>
            <p:cNvPicPr preferRelativeResize="0"/>
            <p:nvPr/>
          </p:nvPicPr>
          <p:blipFill rotWithShape="1">
            <a:blip r:embed="rId4">
              <a:alphaModFix/>
            </a:blip>
            <a:srcRect b="0" l="16317" r="0" t="59774"/>
            <a:stretch/>
          </p:blipFill>
          <p:spPr>
            <a:xfrm>
              <a:off x="2072850" y="4588400"/>
              <a:ext cx="1751351" cy="345050"/>
            </a:xfrm>
            <a:prstGeom prst="rect">
              <a:avLst/>
            </a:prstGeom>
            <a:noFill/>
            <a:ln>
              <a:noFill/>
            </a:ln>
          </p:spPr>
        </p:pic>
        <p:pic>
          <p:nvPicPr>
            <p:cNvPr id="153" name="Google Shape;153;p23"/>
            <p:cNvPicPr preferRelativeResize="0"/>
            <p:nvPr/>
          </p:nvPicPr>
          <p:blipFill rotWithShape="1">
            <a:blip r:embed="rId4">
              <a:alphaModFix/>
            </a:blip>
            <a:srcRect b="35654" l="0" r="0" t="0"/>
            <a:stretch/>
          </p:blipFill>
          <p:spPr>
            <a:xfrm>
              <a:off x="79150" y="4485999"/>
              <a:ext cx="2092874" cy="55195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57" name="Shape 157"/>
        <p:cNvGrpSpPr/>
        <p:nvPr/>
      </p:nvGrpSpPr>
      <p:grpSpPr>
        <a:xfrm>
          <a:off x="0" y="0"/>
          <a:ext cx="0" cy="0"/>
          <a:chOff x="0" y="0"/>
          <a:chExt cx="0" cy="0"/>
        </a:xfrm>
      </p:grpSpPr>
      <p:sp>
        <p:nvSpPr>
          <p:cNvPr id="158" name="Google Shape;158;p24"/>
          <p:cNvSpPr txBox="1"/>
          <p:nvPr>
            <p:ph type="title"/>
          </p:nvPr>
        </p:nvSpPr>
        <p:spPr>
          <a:xfrm>
            <a:off x="303300" y="411575"/>
            <a:ext cx="3483300" cy="6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a:t>
            </a:r>
            <a:br>
              <a:rPr lang="en"/>
            </a:br>
            <a:r>
              <a:rPr lang="en"/>
              <a:t>Prepare a comprehensive README file</a:t>
            </a:r>
            <a:endParaRPr/>
          </a:p>
        </p:txBody>
      </p:sp>
      <p:sp>
        <p:nvSpPr>
          <p:cNvPr id="159" name="Google Shape;159;p24"/>
          <p:cNvSpPr txBox="1"/>
          <p:nvPr/>
        </p:nvSpPr>
        <p:spPr>
          <a:xfrm>
            <a:off x="3849725" y="411575"/>
            <a:ext cx="5064600" cy="4610100"/>
          </a:xfrm>
          <a:prstGeom prst="rect">
            <a:avLst/>
          </a:prstGeom>
          <a:noFill/>
          <a:ln>
            <a:noFill/>
          </a:ln>
        </p:spPr>
        <p:txBody>
          <a:bodyPr anchorCtr="0" anchor="t" bIns="91425" lIns="91425" spcFirstLastPara="1" rIns="91425" wrap="square" tIns="91425">
            <a:spAutoFit/>
          </a:bodyPr>
          <a:lstStyle/>
          <a:p>
            <a:pPr indent="-228600" lvl="0" marL="342900" rtl="0" algn="l">
              <a:lnSpc>
                <a:spcPct val="115000"/>
              </a:lnSpc>
              <a:spcBef>
                <a:spcPts val="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Write clearly for a broad audience</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Describe processing pipeline and analysis steps</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Define all variables, abbreviations, missing data codes, and units and allowable values</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Dates and locations of data collection (use standardized date formats)</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Describe file structure and contents</a:t>
            </a:r>
            <a:endParaRPr sz="1800">
              <a:solidFill>
                <a:schemeClr val="dk2"/>
              </a:solidFill>
              <a:latin typeface="Raleway"/>
              <a:ea typeface="Raleway"/>
              <a:cs typeface="Raleway"/>
              <a:sym typeface="Raleway"/>
            </a:endParaRPr>
          </a:p>
          <a:p>
            <a:pPr indent="-228600" lvl="0" marL="342900" rtl="0" algn="l">
              <a:lnSpc>
                <a:spcPct val="115000"/>
              </a:lnSpc>
              <a:spcBef>
                <a:spcPts val="1500"/>
              </a:spcBef>
              <a:spcAft>
                <a:spcPts val="1500"/>
              </a:spcAft>
              <a:buClr>
                <a:schemeClr val="dk2"/>
              </a:buClr>
              <a:buSzPts val="1800"/>
              <a:buFont typeface="Raleway"/>
              <a:buChar char="●"/>
            </a:pPr>
            <a:r>
              <a:rPr lang="en" sz="1800">
                <a:solidFill>
                  <a:schemeClr val="dk2"/>
                </a:solidFill>
                <a:latin typeface="Raleway"/>
                <a:ea typeface="Raleway"/>
                <a:cs typeface="Raleway"/>
                <a:sym typeface="Raleway"/>
              </a:rPr>
              <a:t>Describe code, scripts, or software used to process, visualize, analyze, and compress the data</a:t>
            </a:r>
            <a:endParaRPr sz="1800">
              <a:solidFill>
                <a:schemeClr val="dk2"/>
              </a:solidFill>
              <a:latin typeface="Raleway"/>
              <a:ea typeface="Raleway"/>
              <a:cs typeface="Raleway"/>
              <a:sym typeface="Raleway"/>
            </a:endParaRPr>
          </a:p>
        </p:txBody>
      </p:sp>
      <p:grpSp>
        <p:nvGrpSpPr>
          <p:cNvPr id="160" name="Google Shape;160;p24"/>
          <p:cNvGrpSpPr/>
          <p:nvPr/>
        </p:nvGrpSpPr>
        <p:grpSpPr>
          <a:xfrm>
            <a:off x="79150" y="4485999"/>
            <a:ext cx="3745051" cy="551950"/>
            <a:chOff x="79150" y="4485999"/>
            <a:chExt cx="3745051" cy="551950"/>
          </a:xfrm>
        </p:grpSpPr>
        <p:pic>
          <p:nvPicPr>
            <p:cNvPr id="161" name="Google Shape;161;p24"/>
            <p:cNvPicPr preferRelativeResize="0"/>
            <p:nvPr/>
          </p:nvPicPr>
          <p:blipFill rotWithShape="1">
            <a:blip r:embed="rId3">
              <a:alphaModFix/>
            </a:blip>
            <a:srcRect b="0" l="16317" r="0" t="59774"/>
            <a:stretch/>
          </p:blipFill>
          <p:spPr>
            <a:xfrm>
              <a:off x="2072850" y="4588400"/>
              <a:ext cx="1751351" cy="345050"/>
            </a:xfrm>
            <a:prstGeom prst="rect">
              <a:avLst/>
            </a:prstGeom>
            <a:noFill/>
            <a:ln>
              <a:noFill/>
            </a:ln>
          </p:spPr>
        </p:pic>
        <p:pic>
          <p:nvPicPr>
            <p:cNvPr id="162" name="Google Shape;162;p24"/>
            <p:cNvPicPr preferRelativeResize="0"/>
            <p:nvPr/>
          </p:nvPicPr>
          <p:blipFill rotWithShape="1">
            <a:blip r:embed="rId3">
              <a:alphaModFix/>
            </a:blip>
            <a:srcRect b="35654" l="0" r="0" t="0"/>
            <a:stretch/>
          </p:blipFill>
          <p:spPr>
            <a:xfrm>
              <a:off x="79150" y="4485999"/>
              <a:ext cx="2092874" cy="55195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5"/>
          <p:cNvPicPr preferRelativeResize="0"/>
          <p:nvPr/>
        </p:nvPicPr>
        <p:blipFill>
          <a:blip r:embed="rId3">
            <a:alphaModFix/>
          </a:blip>
          <a:stretch>
            <a:fillRect/>
          </a:stretch>
        </p:blipFill>
        <p:spPr>
          <a:xfrm>
            <a:off x="152400" y="152400"/>
            <a:ext cx="8567818" cy="4838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6"/>
          <p:cNvPicPr preferRelativeResize="0"/>
          <p:nvPr/>
        </p:nvPicPr>
        <p:blipFill>
          <a:blip r:embed="rId3">
            <a:alphaModFix/>
          </a:blip>
          <a:stretch>
            <a:fillRect/>
          </a:stretch>
        </p:blipFill>
        <p:spPr>
          <a:xfrm>
            <a:off x="914400" y="0"/>
            <a:ext cx="7284250" cy="4762502"/>
          </a:xfrm>
          <a:prstGeom prst="rect">
            <a:avLst/>
          </a:prstGeom>
          <a:noFill/>
          <a:ln>
            <a:noFill/>
          </a:ln>
        </p:spPr>
      </p:pic>
      <p:pic>
        <p:nvPicPr>
          <p:cNvPr id="173" name="Google Shape;173;p26"/>
          <p:cNvPicPr preferRelativeResize="0"/>
          <p:nvPr/>
        </p:nvPicPr>
        <p:blipFill>
          <a:blip r:embed="rId4">
            <a:alphaModFix/>
          </a:blip>
          <a:stretch>
            <a:fillRect/>
          </a:stretch>
        </p:blipFill>
        <p:spPr>
          <a:xfrm>
            <a:off x="-53350" y="4703748"/>
            <a:ext cx="9144003" cy="4375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pic>
        <p:nvPicPr>
          <p:cNvPr id="178" name="Google Shape;178;p27"/>
          <p:cNvPicPr preferRelativeResize="0"/>
          <p:nvPr/>
        </p:nvPicPr>
        <p:blipFill>
          <a:blip r:embed="rId3">
            <a:alphaModFix/>
          </a:blip>
          <a:stretch>
            <a:fillRect/>
          </a:stretch>
        </p:blipFill>
        <p:spPr>
          <a:xfrm>
            <a:off x="0" y="-7"/>
            <a:ext cx="9144003" cy="575965"/>
          </a:xfrm>
          <a:prstGeom prst="rect">
            <a:avLst/>
          </a:prstGeom>
          <a:noFill/>
          <a:ln>
            <a:noFill/>
          </a:ln>
          <a:effectLst>
            <a:outerShdw blurRad="57150" rotWithShape="0" algn="bl" dir="5400000" dist="19050">
              <a:srgbClr val="000000">
                <a:alpha val="50000"/>
              </a:srgbClr>
            </a:outerShdw>
          </a:effectLst>
        </p:spPr>
      </p:pic>
      <p:pic>
        <p:nvPicPr>
          <p:cNvPr id="179" name="Google Shape;179;p27"/>
          <p:cNvPicPr preferRelativeResize="0"/>
          <p:nvPr/>
        </p:nvPicPr>
        <p:blipFill>
          <a:blip r:embed="rId4">
            <a:alphaModFix/>
          </a:blip>
          <a:stretch>
            <a:fillRect/>
          </a:stretch>
        </p:blipFill>
        <p:spPr>
          <a:xfrm>
            <a:off x="1376500" y="751283"/>
            <a:ext cx="6390994" cy="4262743"/>
          </a:xfrm>
          <a:prstGeom prst="rect">
            <a:avLst/>
          </a:prstGeom>
          <a:noFill/>
          <a:ln>
            <a:noFill/>
          </a:ln>
          <a:effectLst>
            <a:outerShdw blurRad="57150" rotWithShape="0" algn="bl" dir="5400000" dist="19050">
              <a:srgbClr val="000000">
                <a:alpha val="50000"/>
              </a:srgbClr>
            </a:outerShdw>
          </a:effectLst>
        </p:spPr>
      </p:pic>
      <p:pic>
        <p:nvPicPr>
          <p:cNvPr id="180" name="Google Shape;180;p27"/>
          <p:cNvPicPr preferRelativeResize="0"/>
          <p:nvPr/>
        </p:nvPicPr>
        <p:blipFill>
          <a:blip r:embed="rId5">
            <a:alphaModFix/>
          </a:blip>
          <a:stretch>
            <a:fillRect/>
          </a:stretch>
        </p:blipFill>
        <p:spPr>
          <a:xfrm>
            <a:off x="1310550" y="152400"/>
            <a:ext cx="6522889" cy="48387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8"/>
          <p:cNvPicPr preferRelativeResize="0"/>
          <p:nvPr/>
        </p:nvPicPr>
        <p:blipFill>
          <a:blip r:embed="rId3">
            <a:alphaModFix/>
          </a:blip>
          <a:stretch>
            <a:fillRect/>
          </a:stretch>
        </p:blipFill>
        <p:spPr>
          <a:xfrm>
            <a:off x="0" y="1399158"/>
            <a:ext cx="9144003" cy="3754935"/>
          </a:xfrm>
          <a:prstGeom prst="rect">
            <a:avLst/>
          </a:prstGeom>
          <a:noFill/>
          <a:ln>
            <a:noFill/>
          </a:ln>
        </p:spPr>
      </p:pic>
      <p:pic>
        <p:nvPicPr>
          <p:cNvPr id="186" name="Google Shape;186;p28"/>
          <p:cNvPicPr preferRelativeResize="0"/>
          <p:nvPr/>
        </p:nvPicPr>
        <p:blipFill>
          <a:blip r:embed="rId4">
            <a:alphaModFix/>
          </a:blip>
          <a:stretch>
            <a:fillRect/>
          </a:stretch>
        </p:blipFill>
        <p:spPr>
          <a:xfrm>
            <a:off x="3200400" y="-152400"/>
            <a:ext cx="8839204" cy="1394074"/>
          </a:xfrm>
          <a:prstGeom prst="rect">
            <a:avLst/>
          </a:prstGeom>
          <a:noFill/>
          <a:ln>
            <a:noFill/>
          </a:ln>
        </p:spPr>
      </p:pic>
      <p:pic>
        <p:nvPicPr>
          <p:cNvPr id="187" name="Google Shape;187;p28"/>
          <p:cNvPicPr preferRelativeResize="0"/>
          <p:nvPr/>
        </p:nvPicPr>
        <p:blipFill>
          <a:blip r:embed="rId5">
            <a:alphaModFix/>
          </a:blip>
          <a:stretch>
            <a:fillRect/>
          </a:stretch>
        </p:blipFill>
        <p:spPr>
          <a:xfrm>
            <a:off x="-213350" y="138775"/>
            <a:ext cx="3261351" cy="876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9"/>
          <p:cNvPicPr preferRelativeResize="0"/>
          <p:nvPr/>
        </p:nvPicPr>
        <p:blipFill>
          <a:blip r:embed="rId3">
            <a:alphaModFix/>
          </a:blip>
          <a:stretch>
            <a:fillRect/>
          </a:stretch>
        </p:blipFill>
        <p:spPr>
          <a:xfrm>
            <a:off x="381000" y="152400"/>
            <a:ext cx="8469796" cy="48387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52400" y="152400"/>
            <a:ext cx="8749430"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1"/>
          <p:cNvPicPr preferRelativeResize="0"/>
          <p:nvPr/>
        </p:nvPicPr>
        <p:blipFill>
          <a:blip r:embed="rId3">
            <a:alphaModFix/>
          </a:blip>
          <a:stretch>
            <a:fillRect/>
          </a:stretch>
        </p:blipFill>
        <p:spPr>
          <a:xfrm>
            <a:off x="304800" y="76200"/>
            <a:ext cx="8477041" cy="4838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p32"/>
          <p:cNvSpPr txBox="1"/>
          <p:nvPr/>
        </p:nvSpPr>
        <p:spPr>
          <a:xfrm>
            <a:off x="1190400" y="1394950"/>
            <a:ext cx="2128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000">
              <a:solidFill>
                <a:srgbClr val="073763"/>
              </a:solidFill>
              <a:latin typeface="Raleway"/>
              <a:ea typeface="Raleway"/>
              <a:cs typeface="Raleway"/>
              <a:sym typeface="Raleway"/>
            </a:endParaRPr>
          </a:p>
        </p:txBody>
      </p:sp>
      <p:sp>
        <p:nvSpPr>
          <p:cNvPr id="208" name="Google Shape;208;p32"/>
          <p:cNvSpPr txBox="1"/>
          <p:nvPr>
            <p:ph type="title"/>
          </p:nvPr>
        </p:nvSpPr>
        <p:spPr>
          <a:xfrm>
            <a:off x="303300" y="411575"/>
            <a:ext cx="3325500" cy="63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Opportunities</a:t>
            </a:r>
            <a:endParaRPr/>
          </a:p>
        </p:txBody>
      </p:sp>
      <p:sp>
        <p:nvSpPr>
          <p:cNvPr id="209" name="Google Shape;209;p32"/>
          <p:cNvSpPr txBox="1"/>
          <p:nvPr/>
        </p:nvSpPr>
        <p:spPr>
          <a:xfrm>
            <a:off x="3849725" y="411575"/>
            <a:ext cx="5064600" cy="3932700"/>
          </a:xfrm>
          <a:prstGeom prst="rect">
            <a:avLst/>
          </a:prstGeom>
          <a:noFill/>
          <a:ln>
            <a:noFill/>
          </a:ln>
        </p:spPr>
        <p:txBody>
          <a:bodyPr anchorCtr="0" anchor="t" bIns="91425" lIns="91425" spcFirstLastPara="1" rIns="91425" wrap="square" tIns="91425">
            <a:spAutoFit/>
          </a:bodyPr>
          <a:lstStyle/>
          <a:p>
            <a:pPr indent="-241300" lvl="0" marL="342900" rtl="0" algn="l">
              <a:lnSpc>
                <a:spcPct val="115000"/>
              </a:lnSpc>
              <a:spcBef>
                <a:spcPts val="0"/>
              </a:spcBef>
              <a:spcAft>
                <a:spcPts val="0"/>
              </a:spcAft>
              <a:buClr>
                <a:schemeClr val="dk2"/>
              </a:buClr>
              <a:buSzPts val="2000"/>
              <a:buFont typeface="Raleway"/>
              <a:buChar char="●"/>
            </a:pPr>
            <a:r>
              <a:rPr lang="en" sz="2000">
                <a:solidFill>
                  <a:schemeClr val="dk2"/>
                </a:solidFill>
                <a:latin typeface="Raleway"/>
                <a:ea typeface="Raleway"/>
                <a:cs typeface="Raleway"/>
                <a:sym typeface="Raleway"/>
              </a:rPr>
              <a:t>Extraction of data description and metadata from research papers</a:t>
            </a:r>
            <a:endParaRPr sz="2000">
              <a:solidFill>
                <a:schemeClr val="dk2"/>
              </a:solidFill>
              <a:latin typeface="Raleway"/>
              <a:ea typeface="Raleway"/>
              <a:cs typeface="Raleway"/>
              <a:sym typeface="Raleway"/>
            </a:endParaRPr>
          </a:p>
          <a:p>
            <a:pPr indent="-241300" lvl="0" marL="342900" rtl="0" algn="l">
              <a:lnSpc>
                <a:spcPct val="115000"/>
              </a:lnSpc>
              <a:spcBef>
                <a:spcPts val="1500"/>
              </a:spcBef>
              <a:spcAft>
                <a:spcPts val="0"/>
              </a:spcAft>
              <a:buClr>
                <a:schemeClr val="dk2"/>
              </a:buClr>
              <a:buSzPts val="2000"/>
              <a:buFont typeface="Raleway"/>
              <a:buChar char="●"/>
            </a:pPr>
            <a:r>
              <a:rPr lang="en" sz="2000">
                <a:solidFill>
                  <a:schemeClr val="dk2"/>
                </a:solidFill>
                <a:latin typeface="Raleway"/>
                <a:ea typeface="Raleway"/>
                <a:cs typeface="Raleway"/>
                <a:sym typeface="Raleway"/>
              </a:rPr>
              <a:t>Automated creation of metadata according to specific schema</a:t>
            </a:r>
            <a:endParaRPr sz="2000">
              <a:solidFill>
                <a:schemeClr val="dk2"/>
              </a:solidFill>
              <a:latin typeface="Raleway"/>
              <a:ea typeface="Raleway"/>
              <a:cs typeface="Raleway"/>
              <a:sym typeface="Raleway"/>
            </a:endParaRPr>
          </a:p>
          <a:p>
            <a:pPr indent="-241300" lvl="0" marL="342900" rtl="0" algn="l">
              <a:lnSpc>
                <a:spcPct val="115000"/>
              </a:lnSpc>
              <a:spcBef>
                <a:spcPts val="1500"/>
              </a:spcBef>
              <a:spcAft>
                <a:spcPts val="0"/>
              </a:spcAft>
              <a:buClr>
                <a:schemeClr val="dk2"/>
              </a:buClr>
              <a:buSzPts val="2000"/>
              <a:buFont typeface="Raleway"/>
              <a:buChar char="●"/>
            </a:pPr>
            <a:r>
              <a:rPr lang="en" sz="2000">
                <a:solidFill>
                  <a:schemeClr val="dk2"/>
                </a:solidFill>
                <a:latin typeface="Raleway"/>
                <a:ea typeface="Raleway"/>
                <a:cs typeface="Raleway"/>
                <a:sym typeface="Raleway"/>
              </a:rPr>
              <a:t>Completeness &amp; accuracy checks</a:t>
            </a:r>
            <a:endParaRPr sz="2000">
              <a:solidFill>
                <a:schemeClr val="dk2"/>
              </a:solidFill>
              <a:latin typeface="Raleway"/>
              <a:ea typeface="Raleway"/>
              <a:cs typeface="Raleway"/>
              <a:sym typeface="Raleway"/>
            </a:endParaRPr>
          </a:p>
          <a:p>
            <a:pPr indent="-241300" lvl="0" marL="342900" rtl="0" algn="l">
              <a:lnSpc>
                <a:spcPct val="115000"/>
              </a:lnSpc>
              <a:spcBef>
                <a:spcPts val="1500"/>
              </a:spcBef>
              <a:spcAft>
                <a:spcPts val="0"/>
              </a:spcAft>
              <a:buClr>
                <a:schemeClr val="dk2"/>
              </a:buClr>
              <a:buSzPts val="2000"/>
              <a:buFont typeface="Raleway"/>
              <a:buChar char="●"/>
            </a:pPr>
            <a:r>
              <a:rPr lang="en" sz="2000">
                <a:solidFill>
                  <a:schemeClr val="dk2"/>
                </a:solidFill>
                <a:latin typeface="Raleway"/>
                <a:ea typeface="Raleway"/>
                <a:cs typeface="Raleway"/>
                <a:sym typeface="Raleway"/>
              </a:rPr>
              <a:t>Improved searching tools</a:t>
            </a:r>
            <a:endParaRPr sz="2000">
              <a:solidFill>
                <a:schemeClr val="dk2"/>
              </a:solidFill>
              <a:latin typeface="Raleway"/>
              <a:ea typeface="Raleway"/>
              <a:cs typeface="Raleway"/>
              <a:sym typeface="Raleway"/>
            </a:endParaRPr>
          </a:p>
          <a:p>
            <a:pPr indent="-241300" lvl="0" marL="342900" rtl="0" algn="l">
              <a:lnSpc>
                <a:spcPct val="115000"/>
              </a:lnSpc>
              <a:spcBef>
                <a:spcPts val="1500"/>
              </a:spcBef>
              <a:spcAft>
                <a:spcPts val="0"/>
              </a:spcAft>
              <a:buClr>
                <a:schemeClr val="dk2"/>
              </a:buClr>
              <a:buSzPts val="2000"/>
              <a:buFont typeface="Raleway"/>
              <a:buChar char="●"/>
            </a:pPr>
            <a:r>
              <a:rPr lang="en" sz="2000">
                <a:solidFill>
                  <a:schemeClr val="dk2"/>
                </a:solidFill>
                <a:latin typeface="Raleway"/>
                <a:ea typeface="Raleway"/>
                <a:cs typeface="Raleway"/>
                <a:sym typeface="Raleway"/>
              </a:rPr>
              <a:t>Enabling extracts from large data</a:t>
            </a:r>
            <a:endParaRPr sz="2000">
              <a:solidFill>
                <a:schemeClr val="dk2"/>
              </a:solidFill>
              <a:latin typeface="Raleway"/>
              <a:ea typeface="Raleway"/>
              <a:cs typeface="Raleway"/>
              <a:sym typeface="Raleway"/>
            </a:endParaRPr>
          </a:p>
          <a:p>
            <a:pPr indent="-241300" lvl="0" marL="342900" rtl="0" algn="l">
              <a:lnSpc>
                <a:spcPct val="115000"/>
              </a:lnSpc>
              <a:spcBef>
                <a:spcPts val="1500"/>
              </a:spcBef>
              <a:spcAft>
                <a:spcPts val="1500"/>
              </a:spcAft>
              <a:buClr>
                <a:schemeClr val="dk2"/>
              </a:buClr>
              <a:buSzPts val="2000"/>
              <a:buFont typeface="Raleway"/>
              <a:buChar char="●"/>
            </a:pPr>
            <a:r>
              <a:rPr lang="en" sz="2000">
                <a:solidFill>
                  <a:schemeClr val="dk2"/>
                </a:solidFill>
                <a:latin typeface="Raleway"/>
                <a:ea typeface="Raleway"/>
                <a:cs typeface="Raleway"/>
                <a:sym typeface="Raleway"/>
              </a:rPr>
              <a:t>Better ties to ontologies</a:t>
            </a:r>
            <a:endParaRPr sz="2000">
              <a:solidFill>
                <a:schemeClr val="dk2"/>
              </a:solidFill>
              <a:latin typeface="Raleway"/>
              <a:ea typeface="Raleway"/>
              <a:cs typeface="Raleway"/>
              <a:sym typeface="Raleway"/>
            </a:endParaRPr>
          </a:p>
        </p:txBody>
      </p:sp>
      <p:grpSp>
        <p:nvGrpSpPr>
          <p:cNvPr id="210" name="Google Shape;210;p32"/>
          <p:cNvGrpSpPr/>
          <p:nvPr/>
        </p:nvGrpSpPr>
        <p:grpSpPr>
          <a:xfrm>
            <a:off x="79150" y="4485999"/>
            <a:ext cx="3745051" cy="551950"/>
            <a:chOff x="79150" y="4485999"/>
            <a:chExt cx="3745051" cy="551950"/>
          </a:xfrm>
        </p:grpSpPr>
        <p:pic>
          <p:nvPicPr>
            <p:cNvPr id="211" name="Google Shape;211;p32"/>
            <p:cNvPicPr preferRelativeResize="0"/>
            <p:nvPr/>
          </p:nvPicPr>
          <p:blipFill rotWithShape="1">
            <a:blip r:embed="rId3">
              <a:alphaModFix/>
            </a:blip>
            <a:srcRect b="0" l="16317" r="0" t="59774"/>
            <a:stretch/>
          </p:blipFill>
          <p:spPr>
            <a:xfrm>
              <a:off x="2072850" y="4588400"/>
              <a:ext cx="1751351" cy="345050"/>
            </a:xfrm>
            <a:prstGeom prst="rect">
              <a:avLst/>
            </a:prstGeom>
            <a:noFill/>
            <a:ln>
              <a:noFill/>
            </a:ln>
          </p:spPr>
        </p:pic>
        <p:pic>
          <p:nvPicPr>
            <p:cNvPr id="212" name="Google Shape;212;p32"/>
            <p:cNvPicPr preferRelativeResize="0"/>
            <p:nvPr/>
          </p:nvPicPr>
          <p:blipFill rotWithShape="1">
            <a:blip r:embed="rId3">
              <a:alphaModFix/>
            </a:blip>
            <a:srcRect b="35654" l="0" r="0" t="0"/>
            <a:stretch/>
          </p:blipFill>
          <p:spPr>
            <a:xfrm>
              <a:off x="79150" y="4485999"/>
              <a:ext cx="2092874" cy="551950"/>
            </a:xfrm>
            <a:prstGeom prst="rect">
              <a:avLst/>
            </a:prstGeom>
            <a:noFill/>
            <a:ln>
              <a:noFill/>
            </a:ln>
          </p:spPr>
        </p:pic>
      </p:grpSp>
      <p:pic>
        <p:nvPicPr>
          <p:cNvPr id="213" name="Google Shape;213;p32"/>
          <p:cNvPicPr preferRelativeResize="0"/>
          <p:nvPr/>
        </p:nvPicPr>
        <p:blipFill>
          <a:blip r:embed="rId4">
            <a:alphaModFix/>
          </a:blip>
          <a:stretch>
            <a:fillRect/>
          </a:stretch>
        </p:blipFill>
        <p:spPr>
          <a:xfrm>
            <a:off x="303300" y="1805200"/>
            <a:ext cx="1926775" cy="1926775"/>
          </a:xfrm>
          <a:prstGeom prst="rect">
            <a:avLst/>
          </a:prstGeom>
          <a:noFill/>
          <a:ln>
            <a:noFill/>
          </a:ln>
        </p:spPr>
      </p:pic>
      <p:pic>
        <p:nvPicPr>
          <p:cNvPr id="214" name="Google Shape;214;p32"/>
          <p:cNvPicPr preferRelativeResize="0"/>
          <p:nvPr/>
        </p:nvPicPr>
        <p:blipFill>
          <a:blip r:embed="rId5">
            <a:alphaModFix/>
          </a:blip>
          <a:stretch>
            <a:fillRect/>
          </a:stretch>
        </p:blipFill>
        <p:spPr>
          <a:xfrm>
            <a:off x="1403838" y="1830925"/>
            <a:ext cx="1875324" cy="1875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0" lang="en" sz="2600"/>
              <a:t>An </a:t>
            </a:r>
            <a:r>
              <a:rPr lang="en" sz="2600"/>
              <a:t>open data publishing platform &amp; community</a:t>
            </a:r>
            <a:r>
              <a:rPr b="0" lang="en" sz="2600"/>
              <a:t> committed to the </a:t>
            </a:r>
            <a:r>
              <a:rPr lang="en" sz="2600"/>
              <a:t>open availability and routine re-use</a:t>
            </a:r>
            <a:r>
              <a:rPr b="0" lang="en" sz="2600"/>
              <a:t> of </a:t>
            </a:r>
            <a:r>
              <a:rPr b="0" lang="en" sz="2600">
                <a:solidFill>
                  <a:schemeClr val="dk2"/>
                </a:solidFill>
              </a:rPr>
              <a:t>all research data</a:t>
            </a:r>
            <a:endParaRPr b="0" sz="2600"/>
          </a:p>
        </p:txBody>
      </p:sp>
      <p:sp>
        <p:nvSpPr>
          <p:cNvPr id="67" name="Google Shape;6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8" name="Google Shape;68;p15"/>
          <p:cNvPicPr preferRelativeResize="0"/>
          <p:nvPr/>
        </p:nvPicPr>
        <p:blipFill rotWithShape="1">
          <a:blip r:embed="rId3">
            <a:alphaModFix/>
          </a:blip>
          <a:srcRect b="35654" l="0" r="0" t="0"/>
          <a:stretch/>
        </p:blipFill>
        <p:spPr>
          <a:xfrm>
            <a:off x="444850" y="1252749"/>
            <a:ext cx="2092874" cy="551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 name="Shape 72"/>
        <p:cNvGrpSpPr/>
        <p:nvPr/>
      </p:nvGrpSpPr>
      <p:grpSpPr>
        <a:xfrm>
          <a:off x="0" y="0"/>
          <a:ext cx="0" cy="0"/>
          <a:chOff x="0" y="0"/>
          <a:chExt cx="0" cy="0"/>
        </a:xfrm>
      </p:grpSpPr>
      <p:grpSp>
        <p:nvGrpSpPr>
          <p:cNvPr id="73" name="Google Shape;73;p16"/>
          <p:cNvGrpSpPr/>
          <p:nvPr/>
        </p:nvGrpSpPr>
        <p:grpSpPr>
          <a:xfrm>
            <a:off x="79150" y="4485999"/>
            <a:ext cx="3745051" cy="551950"/>
            <a:chOff x="79150" y="4485999"/>
            <a:chExt cx="3745051" cy="551950"/>
          </a:xfrm>
        </p:grpSpPr>
        <p:pic>
          <p:nvPicPr>
            <p:cNvPr id="74" name="Google Shape;74;p16"/>
            <p:cNvPicPr preferRelativeResize="0"/>
            <p:nvPr/>
          </p:nvPicPr>
          <p:blipFill rotWithShape="1">
            <a:blip r:embed="rId4">
              <a:alphaModFix/>
            </a:blip>
            <a:srcRect b="0" l="16317" r="0" t="59774"/>
            <a:stretch/>
          </p:blipFill>
          <p:spPr>
            <a:xfrm>
              <a:off x="2072850" y="4588400"/>
              <a:ext cx="1751351" cy="345050"/>
            </a:xfrm>
            <a:prstGeom prst="rect">
              <a:avLst/>
            </a:prstGeom>
            <a:noFill/>
            <a:ln>
              <a:noFill/>
            </a:ln>
          </p:spPr>
        </p:pic>
        <p:pic>
          <p:nvPicPr>
            <p:cNvPr id="75" name="Google Shape;75;p16"/>
            <p:cNvPicPr preferRelativeResize="0"/>
            <p:nvPr/>
          </p:nvPicPr>
          <p:blipFill rotWithShape="1">
            <a:blip r:embed="rId4">
              <a:alphaModFix/>
            </a:blip>
            <a:srcRect b="35654" l="0" r="0" t="0"/>
            <a:stretch/>
          </p:blipFill>
          <p:spPr>
            <a:xfrm>
              <a:off x="79150" y="4485999"/>
              <a:ext cx="2092874" cy="551950"/>
            </a:xfrm>
            <a:prstGeom prst="rect">
              <a:avLst/>
            </a:prstGeom>
            <a:noFill/>
            <a:ln>
              <a:noFill/>
            </a:ln>
          </p:spPr>
        </p:pic>
      </p:grpSp>
      <p:sp>
        <p:nvSpPr>
          <p:cNvPr id="76" name="Google Shape;76;p16"/>
          <p:cNvSpPr txBox="1"/>
          <p:nvPr>
            <p:ph idx="4294967295" type="title"/>
          </p:nvPr>
        </p:nvSpPr>
        <p:spPr>
          <a:xfrm>
            <a:off x="234725" y="523850"/>
            <a:ext cx="5106000" cy="37071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solidFill>
                  <a:schemeClr val="dk2"/>
                </a:solidFill>
              </a:rPr>
              <a:t>Conceived by researchers in 2007 as home for a wide-ranging scope of data</a:t>
            </a:r>
            <a:endParaRPr sz="2000">
              <a:solidFill>
                <a:schemeClr val="dk2"/>
              </a:solidFill>
            </a:endParaRPr>
          </a:p>
          <a:p>
            <a:pPr indent="-355600" lvl="0" marL="457200" rtl="0" algn="l">
              <a:spcBef>
                <a:spcPts val="1000"/>
              </a:spcBef>
              <a:spcAft>
                <a:spcPts val="0"/>
              </a:spcAft>
              <a:buClr>
                <a:schemeClr val="dk2"/>
              </a:buClr>
              <a:buSzPts val="2000"/>
              <a:buChar char="➔"/>
            </a:pPr>
            <a:r>
              <a:rPr lang="en" sz="2000">
                <a:solidFill>
                  <a:schemeClr val="dk2"/>
                </a:solidFill>
              </a:rPr>
              <a:t>Backed by journals in 2011 with the Joint Data Archiving Policy</a:t>
            </a:r>
            <a:endParaRPr sz="2000">
              <a:solidFill>
                <a:schemeClr val="dk2"/>
              </a:solidFill>
            </a:endParaRPr>
          </a:p>
          <a:p>
            <a:pPr indent="-355600" lvl="0" marL="457200" rtl="0" algn="l">
              <a:spcBef>
                <a:spcPts val="1000"/>
              </a:spcBef>
              <a:spcAft>
                <a:spcPts val="0"/>
              </a:spcAft>
              <a:buClr>
                <a:schemeClr val="dk2"/>
              </a:buClr>
              <a:buSzPts val="2000"/>
              <a:buChar char="➔"/>
            </a:pPr>
            <a:r>
              <a:rPr lang="en" sz="2000">
                <a:solidFill>
                  <a:schemeClr val="dk2"/>
                </a:solidFill>
              </a:rPr>
              <a:t>Curated data and metadata</a:t>
            </a:r>
            <a:endParaRPr sz="2000">
              <a:solidFill>
                <a:schemeClr val="dk2"/>
              </a:solidFill>
            </a:endParaRPr>
          </a:p>
          <a:p>
            <a:pPr indent="-355600" lvl="0" marL="457200" rtl="0" algn="l">
              <a:spcBef>
                <a:spcPts val="1000"/>
              </a:spcBef>
              <a:spcAft>
                <a:spcPts val="0"/>
              </a:spcAft>
              <a:buClr>
                <a:schemeClr val="dk2"/>
              </a:buClr>
              <a:buSzPts val="2000"/>
              <a:buChar char="➔"/>
            </a:pPr>
            <a:r>
              <a:rPr lang="en" sz="2000">
                <a:solidFill>
                  <a:schemeClr val="dk2"/>
                </a:solidFill>
              </a:rPr>
              <a:t>Original goal: preserve the data, with minimal burden to researchers</a:t>
            </a:r>
            <a:endParaRPr sz="2000">
              <a:solidFill>
                <a:schemeClr val="dk2"/>
              </a:solidFill>
            </a:endParaRPr>
          </a:p>
          <a:p>
            <a:pPr indent="0" lvl="0" marL="0" rtl="0" algn="l">
              <a:spcBef>
                <a:spcPts val="1000"/>
              </a:spcBef>
              <a:spcAft>
                <a:spcPts val="0"/>
              </a:spcAft>
              <a:buNone/>
            </a:pPr>
            <a:r>
              <a:t/>
            </a:r>
            <a:endParaRPr sz="2000">
              <a:solidFill>
                <a:schemeClr val="dk2"/>
              </a:solidFill>
            </a:endParaRPr>
          </a:p>
          <a:p>
            <a:pPr indent="0" lvl="0" marL="0" rtl="0" algn="l">
              <a:spcBef>
                <a:spcPts val="1000"/>
              </a:spcBef>
              <a:spcAft>
                <a:spcPts val="1000"/>
              </a:spcAft>
              <a:buNone/>
            </a:pPr>
            <a:r>
              <a:t/>
            </a:r>
            <a:endParaRPr b="0" sz="14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7"/>
          <p:cNvSpPr txBox="1"/>
          <p:nvPr>
            <p:ph type="title"/>
          </p:nvPr>
        </p:nvSpPr>
        <p:spPr>
          <a:xfrm>
            <a:off x="303300" y="411575"/>
            <a:ext cx="3575400" cy="6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Original metadata augmented by full-text articles</a:t>
            </a:r>
            <a:endParaRPr/>
          </a:p>
        </p:txBody>
      </p:sp>
      <p:grpSp>
        <p:nvGrpSpPr>
          <p:cNvPr id="82" name="Google Shape;82;p17"/>
          <p:cNvGrpSpPr/>
          <p:nvPr/>
        </p:nvGrpSpPr>
        <p:grpSpPr>
          <a:xfrm>
            <a:off x="79150" y="4485999"/>
            <a:ext cx="3745051" cy="551950"/>
            <a:chOff x="79150" y="4485999"/>
            <a:chExt cx="3745051" cy="551950"/>
          </a:xfrm>
        </p:grpSpPr>
        <p:pic>
          <p:nvPicPr>
            <p:cNvPr id="83" name="Google Shape;83;p17"/>
            <p:cNvPicPr preferRelativeResize="0"/>
            <p:nvPr/>
          </p:nvPicPr>
          <p:blipFill rotWithShape="1">
            <a:blip r:embed="rId3">
              <a:alphaModFix/>
            </a:blip>
            <a:srcRect b="0" l="16317" r="0" t="59774"/>
            <a:stretch/>
          </p:blipFill>
          <p:spPr>
            <a:xfrm>
              <a:off x="2072850" y="4588400"/>
              <a:ext cx="1751351" cy="345050"/>
            </a:xfrm>
            <a:prstGeom prst="rect">
              <a:avLst/>
            </a:prstGeom>
            <a:noFill/>
            <a:ln>
              <a:noFill/>
            </a:ln>
          </p:spPr>
        </p:pic>
        <p:pic>
          <p:nvPicPr>
            <p:cNvPr id="84" name="Google Shape;84;p17"/>
            <p:cNvPicPr preferRelativeResize="0"/>
            <p:nvPr/>
          </p:nvPicPr>
          <p:blipFill rotWithShape="1">
            <a:blip r:embed="rId3">
              <a:alphaModFix/>
            </a:blip>
            <a:srcRect b="35654" l="0" r="0" t="0"/>
            <a:stretch/>
          </p:blipFill>
          <p:spPr>
            <a:xfrm>
              <a:off x="79150" y="4485999"/>
              <a:ext cx="2092874" cy="551950"/>
            </a:xfrm>
            <a:prstGeom prst="rect">
              <a:avLst/>
            </a:prstGeom>
            <a:noFill/>
            <a:ln>
              <a:noFill/>
            </a:ln>
          </p:spPr>
        </p:pic>
      </p:grpSp>
      <p:pic>
        <p:nvPicPr>
          <p:cNvPr id="85" name="Google Shape;85;p17"/>
          <p:cNvPicPr preferRelativeResize="0"/>
          <p:nvPr/>
        </p:nvPicPr>
        <p:blipFill>
          <a:blip r:embed="rId4">
            <a:alphaModFix/>
          </a:blip>
          <a:stretch>
            <a:fillRect/>
          </a:stretch>
        </p:blipFill>
        <p:spPr>
          <a:xfrm>
            <a:off x="4357600" y="312050"/>
            <a:ext cx="4352050" cy="4249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p:nvPr/>
        </p:nvSpPr>
        <p:spPr>
          <a:xfrm>
            <a:off x="7030000" y="4521400"/>
            <a:ext cx="1737600" cy="60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91" name="Google Shape;91;p18"/>
          <p:cNvSpPr txBox="1"/>
          <p:nvPr/>
        </p:nvSpPr>
        <p:spPr>
          <a:xfrm>
            <a:off x="175200" y="578917"/>
            <a:ext cx="879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aleway"/>
                <a:ea typeface="Raleway"/>
                <a:cs typeface="Raleway"/>
                <a:sym typeface="Raleway"/>
              </a:rPr>
              <a:t>Our process connects data and related objects to the global research infrastructure, enabling discovery and reuse</a:t>
            </a:r>
            <a:endParaRPr sz="1200">
              <a:solidFill>
                <a:schemeClr val="dk1"/>
              </a:solidFill>
              <a:latin typeface="Raleway"/>
              <a:ea typeface="Raleway"/>
              <a:cs typeface="Raleway"/>
              <a:sym typeface="Raleway"/>
            </a:endParaRPr>
          </a:p>
        </p:txBody>
      </p:sp>
      <p:pic>
        <p:nvPicPr>
          <p:cNvPr id="92" name="Google Shape;92;p18"/>
          <p:cNvPicPr preferRelativeResize="0"/>
          <p:nvPr/>
        </p:nvPicPr>
        <p:blipFill>
          <a:blip r:embed="rId3">
            <a:alphaModFix/>
          </a:blip>
          <a:stretch>
            <a:fillRect/>
          </a:stretch>
        </p:blipFill>
        <p:spPr>
          <a:xfrm>
            <a:off x="919350" y="977401"/>
            <a:ext cx="5947023" cy="4103098"/>
          </a:xfrm>
          <a:prstGeom prst="rect">
            <a:avLst/>
          </a:prstGeom>
          <a:noFill/>
          <a:ln>
            <a:noFill/>
          </a:ln>
          <a:effectLst>
            <a:outerShdw blurRad="57150" rotWithShape="0" algn="bl" dir="5400000" dist="19050">
              <a:srgbClr val="000000">
                <a:alpha val="50000"/>
              </a:srgbClr>
            </a:outerShdw>
          </a:effectLst>
        </p:spPr>
      </p:pic>
      <p:pic>
        <p:nvPicPr>
          <p:cNvPr id="93" name="Google Shape;93;p18"/>
          <p:cNvPicPr preferRelativeResize="0"/>
          <p:nvPr/>
        </p:nvPicPr>
        <p:blipFill rotWithShape="1">
          <a:blip r:embed="rId4">
            <a:alphaModFix/>
          </a:blip>
          <a:srcRect b="0" l="0" r="29735" t="0"/>
          <a:stretch/>
        </p:blipFill>
        <p:spPr>
          <a:xfrm>
            <a:off x="7083875" y="1997763"/>
            <a:ext cx="820275" cy="363819"/>
          </a:xfrm>
          <a:prstGeom prst="rect">
            <a:avLst/>
          </a:prstGeom>
          <a:noFill/>
          <a:ln>
            <a:noFill/>
          </a:ln>
        </p:spPr>
      </p:pic>
      <p:pic>
        <p:nvPicPr>
          <p:cNvPr id="94" name="Google Shape;94;p18"/>
          <p:cNvPicPr preferRelativeResize="0"/>
          <p:nvPr/>
        </p:nvPicPr>
        <p:blipFill>
          <a:blip r:embed="rId5">
            <a:alphaModFix/>
          </a:blip>
          <a:stretch>
            <a:fillRect/>
          </a:stretch>
        </p:blipFill>
        <p:spPr>
          <a:xfrm>
            <a:off x="7098425" y="1419132"/>
            <a:ext cx="975575" cy="286092"/>
          </a:xfrm>
          <a:prstGeom prst="rect">
            <a:avLst/>
          </a:prstGeom>
          <a:noFill/>
          <a:ln>
            <a:noFill/>
          </a:ln>
        </p:spPr>
      </p:pic>
      <p:pic>
        <p:nvPicPr>
          <p:cNvPr id="95" name="Google Shape;95;p18"/>
          <p:cNvPicPr preferRelativeResize="0"/>
          <p:nvPr/>
        </p:nvPicPr>
        <p:blipFill>
          <a:blip r:embed="rId6">
            <a:alphaModFix/>
          </a:blip>
          <a:stretch>
            <a:fillRect/>
          </a:stretch>
        </p:blipFill>
        <p:spPr>
          <a:xfrm>
            <a:off x="7083875" y="4583775"/>
            <a:ext cx="556293" cy="363800"/>
          </a:xfrm>
          <a:prstGeom prst="rect">
            <a:avLst/>
          </a:prstGeom>
          <a:noFill/>
          <a:ln>
            <a:noFill/>
          </a:ln>
        </p:spPr>
      </p:pic>
      <p:pic>
        <p:nvPicPr>
          <p:cNvPr id="96" name="Google Shape;96;p18"/>
          <p:cNvPicPr preferRelativeResize="0"/>
          <p:nvPr/>
        </p:nvPicPr>
        <p:blipFill rotWithShape="1">
          <a:blip r:embed="rId7">
            <a:alphaModFix/>
          </a:blip>
          <a:srcRect b="0" l="4552" r="0" t="0"/>
          <a:stretch/>
        </p:blipFill>
        <p:spPr>
          <a:xfrm>
            <a:off x="3573763" y="3924013"/>
            <a:ext cx="1154150" cy="363825"/>
          </a:xfrm>
          <a:prstGeom prst="rect">
            <a:avLst/>
          </a:prstGeom>
          <a:noFill/>
          <a:ln>
            <a:noFill/>
          </a:ln>
        </p:spPr>
      </p:pic>
      <p:pic>
        <p:nvPicPr>
          <p:cNvPr id="97" name="Google Shape;97;p18"/>
          <p:cNvPicPr preferRelativeResize="0"/>
          <p:nvPr/>
        </p:nvPicPr>
        <p:blipFill>
          <a:blip r:embed="rId8">
            <a:alphaModFix/>
          </a:blip>
          <a:stretch>
            <a:fillRect/>
          </a:stretch>
        </p:blipFill>
        <p:spPr>
          <a:xfrm>
            <a:off x="7071487" y="3861076"/>
            <a:ext cx="1029448" cy="489702"/>
          </a:xfrm>
          <a:prstGeom prst="rect">
            <a:avLst/>
          </a:prstGeom>
          <a:noFill/>
          <a:ln>
            <a:noFill/>
          </a:ln>
        </p:spPr>
      </p:pic>
      <p:sp>
        <p:nvSpPr>
          <p:cNvPr id="98" name="Google Shape;98;p18"/>
          <p:cNvSpPr/>
          <p:nvPr/>
        </p:nvSpPr>
        <p:spPr>
          <a:xfrm>
            <a:off x="1032175" y="4591900"/>
            <a:ext cx="3798600" cy="329700"/>
          </a:xfrm>
          <a:prstGeom prst="roundRect">
            <a:avLst>
              <a:gd fmla="val 16667" name="adj"/>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 name="Google Shape;99;p18"/>
          <p:cNvCxnSpPr>
            <a:stCxn id="98" idx="3"/>
          </p:cNvCxnSpPr>
          <p:nvPr/>
        </p:nvCxnSpPr>
        <p:spPr>
          <a:xfrm>
            <a:off x="4830775" y="4756750"/>
            <a:ext cx="2190000" cy="7800"/>
          </a:xfrm>
          <a:prstGeom prst="straightConnector1">
            <a:avLst/>
          </a:prstGeom>
          <a:noFill/>
          <a:ln cap="flat" cmpd="sng" w="19050">
            <a:solidFill>
              <a:srgbClr val="0000FF"/>
            </a:solidFill>
            <a:prstDash val="solid"/>
            <a:round/>
            <a:headEnd len="med" w="med" type="none"/>
            <a:tailEnd len="med" w="med" type="oval"/>
          </a:ln>
        </p:spPr>
      </p:cxnSp>
      <p:sp>
        <p:nvSpPr>
          <p:cNvPr id="100" name="Google Shape;100;p18"/>
          <p:cNvSpPr/>
          <p:nvPr/>
        </p:nvSpPr>
        <p:spPr>
          <a:xfrm>
            <a:off x="1032175" y="4019375"/>
            <a:ext cx="1272300" cy="173100"/>
          </a:xfrm>
          <a:prstGeom prst="roundRect">
            <a:avLst>
              <a:gd fmla="val 16667" name="adj"/>
            </a:avLst>
          </a:prstGeom>
          <a:noFill/>
          <a:ln cap="flat" cmpd="sng" w="1905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 name="Google Shape;101;p18"/>
          <p:cNvCxnSpPr>
            <a:stCxn id="100" idx="3"/>
            <a:endCxn id="96" idx="1"/>
          </p:cNvCxnSpPr>
          <p:nvPr/>
        </p:nvCxnSpPr>
        <p:spPr>
          <a:xfrm>
            <a:off x="2304475" y="4105925"/>
            <a:ext cx="1269300" cy="0"/>
          </a:xfrm>
          <a:prstGeom prst="straightConnector1">
            <a:avLst/>
          </a:prstGeom>
          <a:noFill/>
          <a:ln cap="flat" cmpd="sng" w="19050">
            <a:solidFill>
              <a:srgbClr val="9900FF"/>
            </a:solidFill>
            <a:prstDash val="solid"/>
            <a:round/>
            <a:headEnd len="med" w="med" type="none"/>
            <a:tailEnd len="med" w="med" type="oval"/>
          </a:ln>
        </p:spPr>
      </p:cxnSp>
      <p:sp>
        <p:nvSpPr>
          <p:cNvPr id="102" name="Google Shape;102;p18"/>
          <p:cNvSpPr/>
          <p:nvPr/>
        </p:nvSpPr>
        <p:spPr>
          <a:xfrm>
            <a:off x="5052075" y="3744775"/>
            <a:ext cx="1810500" cy="1263300"/>
          </a:xfrm>
          <a:prstGeom prst="roundRect">
            <a:avLst>
              <a:gd fmla="val 16667" name="adj"/>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 name="Google Shape;103;p18"/>
          <p:cNvCxnSpPr>
            <a:endCxn id="97" idx="1"/>
          </p:cNvCxnSpPr>
          <p:nvPr/>
        </p:nvCxnSpPr>
        <p:spPr>
          <a:xfrm flipH="1" rot="10800000">
            <a:off x="6470887" y="4105927"/>
            <a:ext cx="600600" cy="3300"/>
          </a:xfrm>
          <a:prstGeom prst="straightConnector1">
            <a:avLst/>
          </a:prstGeom>
          <a:noFill/>
          <a:ln cap="flat" cmpd="sng" w="19050">
            <a:solidFill>
              <a:srgbClr val="FF00FF"/>
            </a:solidFill>
            <a:prstDash val="solid"/>
            <a:round/>
            <a:headEnd len="med" w="med" type="none"/>
            <a:tailEnd len="med" w="med" type="oval"/>
          </a:ln>
        </p:spPr>
      </p:cxnSp>
      <p:cxnSp>
        <p:nvCxnSpPr>
          <p:cNvPr id="104" name="Google Shape;104;p18"/>
          <p:cNvCxnSpPr>
            <a:stCxn id="105" idx="3"/>
          </p:cNvCxnSpPr>
          <p:nvPr/>
        </p:nvCxnSpPr>
        <p:spPr>
          <a:xfrm>
            <a:off x="2867950" y="2177725"/>
            <a:ext cx="4152900" cy="3900"/>
          </a:xfrm>
          <a:prstGeom prst="straightConnector1">
            <a:avLst/>
          </a:prstGeom>
          <a:noFill/>
          <a:ln cap="flat" cmpd="sng" w="19050">
            <a:solidFill>
              <a:srgbClr val="FF7600"/>
            </a:solidFill>
            <a:prstDash val="solid"/>
            <a:round/>
            <a:headEnd len="med" w="med" type="none"/>
            <a:tailEnd len="med" w="med" type="oval"/>
          </a:ln>
        </p:spPr>
      </p:cxnSp>
      <p:sp>
        <p:nvSpPr>
          <p:cNvPr id="105" name="Google Shape;105;p18"/>
          <p:cNvSpPr/>
          <p:nvPr/>
        </p:nvSpPr>
        <p:spPr>
          <a:xfrm>
            <a:off x="1502650" y="2091175"/>
            <a:ext cx="1365300" cy="173100"/>
          </a:xfrm>
          <a:prstGeom prst="roundRect">
            <a:avLst>
              <a:gd fmla="val 16667" name="adj"/>
            </a:avLst>
          </a:prstGeom>
          <a:noFill/>
          <a:ln cap="flat" cmpd="sng" w="19050">
            <a:solidFill>
              <a:srgbClr val="FF76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2636500" y="1498400"/>
            <a:ext cx="1810500" cy="173100"/>
          </a:xfrm>
          <a:prstGeom prst="roundRect">
            <a:avLst>
              <a:gd fmla="val 16667" name="adj"/>
            </a:avLst>
          </a:prstGeom>
          <a:noFill/>
          <a:ln cap="flat" cmpd="sng" w="19050">
            <a:solidFill>
              <a:srgbClr val="2DAB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 name="Google Shape;107;p18"/>
          <p:cNvCxnSpPr>
            <a:stCxn id="106" idx="3"/>
          </p:cNvCxnSpPr>
          <p:nvPr/>
        </p:nvCxnSpPr>
        <p:spPr>
          <a:xfrm>
            <a:off x="4447000" y="1584950"/>
            <a:ext cx="2583000" cy="0"/>
          </a:xfrm>
          <a:prstGeom prst="straightConnector1">
            <a:avLst/>
          </a:prstGeom>
          <a:noFill/>
          <a:ln cap="flat" cmpd="sng" w="19050">
            <a:solidFill>
              <a:srgbClr val="2DAB79"/>
            </a:solidFill>
            <a:prstDash val="solid"/>
            <a:round/>
            <a:headEnd len="med" w="med" type="none"/>
            <a:tailEnd len="med" w="med" type="oval"/>
          </a:ln>
        </p:spPr>
      </p:cxnSp>
      <p:sp>
        <p:nvSpPr>
          <p:cNvPr id="108" name="Google Shape;108;p18"/>
          <p:cNvSpPr/>
          <p:nvPr/>
        </p:nvSpPr>
        <p:spPr>
          <a:xfrm>
            <a:off x="5077550" y="2442625"/>
            <a:ext cx="1810500" cy="12633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 name="Google Shape;109;p18"/>
          <p:cNvCxnSpPr/>
          <p:nvPr/>
        </p:nvCxnSpPr>
        <p:spPr>
          <a:xfrm flipH="1" rot="10800000">
            <a:off x="6470850" y="3051525"/>
            <a:ext cx="600600" cy="3300"/>
          </a:xfrm>
          <a:prstGeom prst="straightConnector1">
            <a:avLst/>
          </a:prstGeom>
          <a:noFill/>
          <a:ln cap="flat" cmpd="sng" w="19050">
            <a:solidFill>
              <a:srgbClr val="FF0000"/>
            </a:solidFill>
            <a:prstDash val="solid"/>
            <a:round/>
            <a:headEnd len="med" w="med" type="none"/>
            <a:tailEnd len="med" w="med" type="oval"/>
          </a:ln>
        </p:spPr>
      </p:cxnSp>
      <p:sp>
        <p:nvSpPr>
          <p:cNvPr id="110" name="Google Shape;110;p18"/>
          <p:cNvSpPr txBox="1"/>
          <p:nvPr/>
        </p:nvSpPr>
        <p:spPr>
          <a:xfrm>
            <a:off x="7156350" y="2649625"/>
            <a:ext cx="10683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0000"/>
                </a:solidFill>
                <a:latin typeface="Raleway"/>
                <a:ea typeface="Raleway"/>
                <a:cs typeface="Raleway"/>
                <a:sym typeface="Raleway"/>
              </a:rPr>
              <a:t>Connecting related works</a:t>
            </a:r>
            <a:endParaRPr sz="1300">
              <a:solidFill>
                <a:srgbClr val="FF0000"/>
              </a:solidFill>
              <a:latin typeface="Raleway"/>
              <a:ea typeface="Raleway"/>
              <a:cs typeface="Raleway"/>
              <a:sym typeface="Raleway"/>
            </a:endParaRPr>
          </a:p>
        </p:txBody>
      </p:sp>
      <p:sp>
        <p:nvSpPr>
          <p:cNvPr id="111" name="Google Shape;111;p18"/>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Dryad data publication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pic>
        <p:nvPicPr>
          <p:cNvPr id="116" name="Google Shape;116;p19"/>
          <p:cNvPicPr preferRelativeResize="0"/>
          <p:nvPr/>
        </p:nvPicPr>
        <p:blipFill>
          <a:blip r:embed="rId3">
            <a:alphaModFix/>
          </a:blip>
          <a:stretch>
            <a:fillRect/>
          </a:stretch>
        </p:blipFill>
        <p:spPr>
          <a:xfrm>
            <a:off x="0" y="-16457"/>
            <a:ext cx="9144003" cy="620613"/>
          </a:xfrm>
          <a:prstGeom prst="rect">
            <a:avLst/>
          </a:prstGeom>
          <a:noFill/>
          <a:ln>
            <a:noFill/>
          </a:ln>
          <a:effectLst>
            <a:outerShdw blurRad="57150" rotWithShape="0" algn="bl" dir="5400000" dist="19050">
              <a:srgbClr val="000000">
                <a:alpha val="50000"/>
              </a:srgbClr>
            </a:outerShdw>
          </a:effectLst>
        </p:spPr>
      </p:pic>
      <p:pic>
        <p:nvPicPr>
          <p:cNvPr id="117" name="Google Shape;117;p19"/>
          <p:cNvPicPr preferRelativeResize="0"/>
          <p:nvPr/>
        </p:nvPicPr>
        <p:blipFill>
          <a:blip r:embed="rId4">
            <a:alphaModFix/>
          </a:blip>
          <a:stretch>
            <a:fillRect/>
          </a:stretch>
        </p:blipFill>
        <p:spPr>
          <a:xfrm>
            <a:off x="152400" y="756549"/>
            <a:ext cx="7457301" cy="4206874"/>
          </a:xfrm>
          <a:prstGeom prst="rect">
            <a:avLst/>
          </a:prstGeom>
          <a:noFill/>
          <a:ln>
            <a:noFill/>
          </a:ln>
          <a:effectLst>
            <a:outerShdw blurRad="57150" rotWithShape="0" algn="bl" dir="5400000" dist="19050">
              <a:srgbClr val="000000">
                <a:alpha val="50000"/>
              </a:srgbClr>
            </a:outerShdw>
          </a:effectLst>
        </p:spPr>
      </p:pic>
      <p:sp>
        <p:nvSpPr>
          <p:cNvPr id="118" name="Google Shape;118;p19"/>
          <p:cNvSpPr/>
          <p:nvPr/>
        </p:nvSpPr>
        <p:spPr>
          <a:xfrm>
            <a:off x="7361850" y="1608913"/>
            <a:ext cx="1605900" cy="620700"/>
          </a:xfrm>
          <a:prstGeom prst="leftArrowCallout">
            <a:avLst>
              <a:gd fmla="val 25000" name="adj1"/>
              <a:gd fmla="val 25000" name="adj2"/>
              <a:gd fmla="val 25000" name="adj3"/>
              <a:gd fmla="val 64977" name="adj4"/>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Journal info</a:t>
            </a:r>
            <a:endParaRPr b="1">
              <a:latin typeface="Raleway"/>
              <a:ea typeface="Raleway"/>
              <a:cs typeface="Raleway"/>
              <a:sym typeface="Raleway"/>
            </a:endParaRPr>
          </a:p>
        </p:txBody>
      </p:sp>
      <p:sp>
        <p:nvSpPr>
          <p:cNvPr id="119" name="Google Shape;119;p19"/>
          <p:cNvSpPr/>
          <p:nvPr/>
        </p:nvSpPr>
        <p:spPr>
          <a:xfrm>
            <a:off x="7361850" y="2841863"/>
            <a:ext cx="1605900" cy="620700"/>
          </a:xfrm>
          <a:prstGeom prst="leftArrowCallout">
            <a:avLst>
              <a:gd fmla="val 25000" name="adj1"/>
              <a:gd fmla="val 25000" name="adj2"/>
              <a:gd fmla="val 25000" name="adj3"/>
              <a:gd fmla="val 64977" name="adj4"/>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Title</a:t>
            </a:r>
            <a:endParaRPr b="1">
              <a:latin typeface="Raleway"/>
              <a:ea typeface="Raleway"/>
              <a:cs typeface="Raleway"/>
              <a:sym typeface="Raleway"/>
            </a:endParaRPr>
          </a:p>
        </p:txBody>
      </p:sp>
      <p:sp>
        <p:nvSpPr>
          <p:cNvPr id="120" name="Google Shape;120;p19"/>
          <p:cNvSpPr/>
          <p:nvPr/>
        </p:nvSpPr>
        <p:spPr>
          <a:xfrm>
            <a:off x="7361850" y="3703788"/>
            <a:ext cx="1605900" cy="620700"/>
          </a:xfrm>
          <a:prstGeom prst="leftArrowCallout">
            <a:avLst>
              <a:gd fmla="val 25000" name="adj1"/>
              <a:gd fmla="val 25000" name="adj2"/>
              <a:gd fmla="val 25000" name="adj3"/>
              <a:gd fmla="val 64977" name="adj4"/>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Author(s)</a:t>
            </a:r>
            <a:endParaRPr b="1">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pic>
        <p:nvPicPr>
          <p:cNvPr id="125" name="Google Shape;125;p20"/>
          <p:cNvPicPr preferRelativeResize="0"/>
          <p:nvPr/>
        </p:nvPicPr>
        <p:blipFill>
          <a:blip r:embed="rId3">
            <a:alphaModFix/>
          </a:blip>
          <a:stretch>
            <a:fillRect/>
          </a:stretch>
        </p:blipFill>
        <p:spPr>
          <a:xfrm>
            <a:off x="0" y="-16457"/>
            <a:ext cx="9144003" cy="620613"/>
          </a:xfrm>
          <a:prstGeom prst="rect">
            <a:avLst/>
          </a:prstGeom>
          <a:noFill/>
          <a:ln>
            <a:noFill/>
          </a:ln>
          <a:effectLst>
            <a:outerShdw blurRad="57150" rotWithShape="0" algn="bl" dir="5400000" dist="19050">
              <a:srgbClr val="000000">
                <a:alpha val="50000"/>
              </a:srgbClr>
            </a:outerShdw>
          </a:effectLst>
        </p:spPr>
      </p:pic>
      <p:sp>
        <p:nvSpPr>
          <p:cNvPr id="126" name="Google Shape;126;p20"/>
          <p:cNvSpPr/>
          <p:nvPr/>
        </p:nvSpPr>
        <p:spPr>
          <a:xfrm>
            <a:off x="7361850" y="756538"/>
            <a:ext cx="1605900" cy="620700"/>
          </a:xfrm>
          <a:prstGeom prst="leftArrowCallout">
            <a:avLst>
              <a:gd fmla="val 25000" name="adj1"/>
              <a:gd fmla="val 25000" name="adj2"/>
              <a:gd fmla="val 25000" name="adj3"/>
              <a:gd fmla="val 64977" name="adj4"/>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Research domain</a:t>
            </a:r>
            <a:endParaRPr b="1">
              <a:latin typeface="Raleway"/>
              <a:ea typeface="Raleway"/>
              <a:cs typeface="Raleway"/>
              <a:sym typeface="Raleway"/>
            </a:endParaRPr>
          </a:p>
        </p:txBody>
      </p:sp>
      <p:sp>
        <p:nvSpPr>
          <p:cNvPr id="127" name="Google Shape;127;p20"/>
          <p:cNvSpPr/>
          <p:nvPr/>
        </p:nvSpPr>
        <p:spPr>
          <a:xfrm>
            <a:off x="7361850" y="1843613"/>
            <a:ext cx="1605900" cy="620700"/>
          </a:xfrm>
          <a:prstGeom prst="leftArrowCallout">
            <a:avLst>
              <a:gd fmla="val 25000" name="adj1"/>
              <a:gd fmla="val 25000" name="adj2"/>
              <a:gd fmla="val 25000" name="adj3"/>
              <a:gd fmla="val 64977" name="adj4"/>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Funding</a:t>
            </a:r>
            <a:endParaRPr b="1">
              <a:latin typeface="Raleway"/>
              <a:ea typeface="Raleway"/>
              <a:cs typeface="Raleway"/>
              <a:sym typeface="Raleway"/>
            </a:endParaRPr>
          </a:p>
        </p:txBody>
      </p:sp>
      <p:sp>
        <p:nvSpPr>
          <p:cNvPr id="128" name="Google Shape;128;p20"/>
          <p:cNvSpPr/>
          <p:nvPr/>
        </p:nvSpPr>
        <p:spPr>
          <a:xfrm>
            <a:off x="7361850" y="2930688"/>
            <a:ext cx="1605900" cy="620700"/>
          </a:xfrm>
          <a:prstGeom prst="leftArrowCallout">
            <a:avLst>
              <a:gd fmla="val 25000" name="adj1"/>
              <a:gd fmla="val 25000" name="adj2"/>
              <a:gd fmla="val 25000" name="adj3"/>
              <a:gd fmla="val 64977" name="adj4"/>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Abstract</a:t>
            </a:r>
            <a:endParaRPr b="1">
              <a:latin typeface="Raleway"/>
              <a:ea typeface="Raleway"/>
              <a:cs typeface="Raleway"/>
              <a:sym typeface="Raleway"/>
            </a:endParaRPr>
          </a:p>
        </p:txBody>
      </p:sp>
      <p:pic>
        <p:nvPicPr>
          <p:cNvPr id="129" name="Google Shape;129;p20"/>
          <p:cNvPicPr preferRelativeResize="0"/>
          <p:nvPr/>
        </p:nvPicPr>
        <p:blipFill>
          <a:blip r:embed="rId4">
            <a:alphaModFix/>
          </a:blip>
          <a:stretch>
            <a:fillRect/>
          </a:stretch>
        </p:blipFill>
        <p:spPr>
          <a:xfrm>
            <a:off x="152400" y="756557"/>
            <a:ext cx="6982646" cy="42345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1"/>
          <p:cNvPicPr preferRelativeResize="0"/>
          <p:nvPr/>
        </p:nvPicPr>
        <p:blipFill rotWithShape="1">
          <a:blip r:embed="rId3">
            <a:alphaModFix/>
          </a:blip>
          <a:srcRect b="0" l="0" r="0" t="0"/>
          <a:stretch/>
        </p:blipFill>
        <p:spPr>
          <a:xfrm>
            <a:off x="328075" y="76200"/>
            <a:ext cx="8308890" cy="50672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38" name="Shape 138"/>
        <p:cNvGrpSpPr/>
        <p:nvPr/>
      </p:nvGrpSpPr>
      <p:grpSpPr>
        <a:xfrm>
          <a:off x="0" y="0"/>
          <a:ext cx="0" cy="0"/>
          <a:chOff x="0" y="0"/>
          <a:chExt cx="0" cy="0"/>
        </a:xfrm>
      </p:grpSpPr>
      <p:sp>
        <p:nvSpPr>
          <p:cNvPr id="139" name="Google Shape;139;p22"/>
          <p:cNvSpPr txBox="1"/>
          <p:nvPr>
            <p:ph type="title"/>
          </p:nvPr>
        </p:nvSpPr>
        <p:spPr>
          <a:xfrm>
            <a:off x="303300" y="411575"/>
            <a:ext cx="3483300" cy="6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a:t>
            </a:r>
            <a:br>
              <a:rPr lang="en"/>
            </a:br>
            <a:r>
              <a:rPr lang="en"/>
              <a:t>Choose open file formats</a:t>
            </a:r>
            <a:endParaRPr/>
          </a:p>
        </p:txBody>
      </p:sp>
      <p:sp>
        <p:nvSpPr>
          <p:cNvPr id="140" name="Google Shape;140;p22"/>
          <p:cNvSpPr txBox="1"/>
          <p:nvPr/>
        </p:nvSpPr>
        <p:spPr>
          <a:xfrm>
            <a:off x="3849725" y="411575"/>
            <a:ext cx="5064600" cy="3001500"/>
          </a:xfrm>
          <a:prstGeom prst="rect">
            <a:avLst/>
          </a:prstGeom>
          <a:noFill/>
          <a:ln>
            <a:noFill/>
          </a:ln>
        </p:spPr>
        <p:txBody>
          <a:bodyPr anchorCtr="0" anchor="t" bIns="91425" lIns="91425" spcFirstLastPara="1" rIns="91425" wrap="square" tIns="91425">
            <a:spAutoFit/>
          </a:bodyPr>
          <a:lstStyle/>
          <a:p>
            <a:pPr indent="-241300" lvl="0" marL="342900" rtl="0" algn="l">
              <a:lnSpc>
                <a:spcPct val="115000"/>
              </a:lnSpc>
              <a:spcBef>
                <a:spcPts val="0"/>
              </a:spcBef>
              <a:spcAft>
                <a:spcPts val="0"/>
              </a:spcAft>
              <a:buClr>
                <a:schemeClr val="dk2"/>
              </a:buClr>
              <a:buSzPts val="2000"/>
              <a:buFont typeface="Raleway"/>
              <a:buChar char="●"/>
            </a:pPr>
            <a:r>
              <a:rPr lang="en" sz="2000">
                <a:solidFill>
                  <a:schemeClr val="dk2"/>
                </a:solidFill>
                <a:latin typeface="Raleway"/>
                <a:ea typeface="Raleway"/>
                <a:cs typeface="Raleway"/>
                <a:sym typeface="Raleway"/>
              </a:rPr>
              <a:t>Use non-proprietary, open file formats to enable easy access, better preservation, and interoperability</a:t>
            </a:r>
            <a:endParaRPr sz="2000">
              <a:solidFill>
                <a:schemeClr val="dk2"/>
              </a:solidFill>
              <a:latin typeface="Raleway"/>
              <a:ea typeface="Raleway"/>
              <a:cs typeface="Raleway"/>
              <a:sym typeface="Raleway"/>
            </a:endParaRPr>
          </a:p>
          <a:p>
            <a:pPr indent="-241300" lvl="0" marL="342900" rtl="0" algn="l">
              <a:lnSpc>
                <a:spcPct val="115000"/>
              </a:lnSpc>
              <a:spcBef>
                <a:spcPts val="1500"/>
              </a:spcBef>
              <a:spcAft>
                <a:spcPts val="0"/>
              </a:spcAft>
              <a:buClr>
                <a:schemeClr val="dk2"/>
              </a:buClr>
              <a:buSzPts val="2000"/>
              <a:buFont typeface="Raleway"/>
              <a:buChar char="●"/>
            </a:pPr>
            <a:r>
              <a:rPr lang="en" sz="2000">
                <a:solidFill>
                  <a:schemeClr val="dk2"/>
                </a:solidFill>
                <a:latin typeface="Raleway"/>
                <a:ea typeface="Raleway"/>
                <a:cs typeface="Raleway"/>
                <a:sym typeface="Raleway"/>
              </a:rPr>
              <a:t>If you do include proprietary files, consider also providing the data in an open format</a:t>
            </a:r>
            <a:endParaRPr sz="2000">
              <a:solidFill>
                <a:schemeClr val="dk2"/>
              </a:solidFill>
              <a:latin typeface="Raleway"/>
              <a:ea typeface="Raleway"/>
              <a:cs typeface="Raleway"/>
              <a:sym typeface="Raleway"/>
            </a:endParaRPr>
          </a:p>
          <a:p>
            <a:pPr indent="-241300" lvl="0" marL="342900" rtl="0" algn="l">
              <a:lnSpc>
                <a:spcPct val="115000"/>
              </a:lnSpc>
              <a:spcBef>
                <a:spcPts val="1500"/>
              </a:spcBef>
              <a:spcAft>
                <a:spcPts val="1500"/>
              </a:spcAft>
              <a:buClr>
                <a:schemeClr val="dk2"/>
              </a:buClr>
              <a:buSzPts val="2000"/>
              <a:buFont typeface="Raleway"/>
              <a:buChar char="●"/>
            </a:pPr>
            <a:r>
              <a:rPr lang="en" sz="2000">
                <a:solidFill>
                  <a:schemeClr val="dk2"/>
                </a:solidFill>
                <a:latin typeface="Raleway"/>
                <a:ea typeface="Raleway"/>
                <a:cs typeface="Raleway"/>
                <a:sym typeface="Raleway"/>
              </a:rPr>
              <a:t>Plain text formats are preferred (.csv)</a:t>
            </a:r>
            <a:endParaRPr sz="2000">
              <a:solidFill>
                <a:schemeClr val="dk2"/>
              </a:solidFill>
              <a:latin typeface="Raleway"/>
              <a:ea typeface="Raleway"/>
              <a:cs typeface="Raleway"/>
              <a:sym typeface="Raleway"/>
            </a:endParaRPr>
          </a:p>
        </p:txBody>
      </p:sp>
      <p:grpSp>
        <p:nvGrpSpPr>
          <p:cNvPr id="141" name="Google Shape;141;p22"/>
          <p:cNvGrpSpPr/>
          <p:nvPr/>
        </p:nvGrpSpPr>
        <p:grpSpPr>
          <a:xfrm>
            <a:off x="79150" y="4485999"/>
            <a:ext cx="3745051" cy="551950"/>
            <a:chOff x="79150" y="4485999"/>
            <a:chExt cx="3745051" cy="551950"/>
          </a:xfrm>
        </p:grpSpPr>
        <p:pic>
          <p:nvPicPr>
            <p:cNvPr id="142" name="Google Shape;142;p22"/>
            <p:cNvPicPr preferRelativeResize="0"/>
            <p:nvPr/>
          </p:nvPicPr>
          <p:blipFill rotWithShape="1">
            <a:blip r:embed="rId3">
              <a:alphaModFix/>
            </a:blip>
            <a:srcRect b="0" l="16317" r="0" t="59774"/>
            <a:stretch/>
          </p:blipFill>
          <p:spPr>
            <a:xfrm>
              <a:off x="2072850" y="4588400"/>
              <a:ext cx="1751351" cy="345050"/>
            </a:xfrm>
            <a:prstGeom prst="rect">
              <a:avLst/>
            </a:prstGeom>
            <a:noFill/>
            <a:ln>
              <a:noFill/>
            </a:ln>
          </p:spPr>
        </p:pic>
        <p:pic>
          <p:nvPicPr>
            <p:cNvPr id="143" name="Google Shape;143;p22"/>
            <p:cNvPicPr preferRelativeResize="0"/>
            <p:nvPr/>
          </p:nvPicPr>
          <p:blipFill rotWithShape="1">
            <a:blip r:embed="rId3">
              <a:alphaModFix/>
            </a:blip>
            <a:srcRect b="35654" l="0" r="0" t="0"/>
            <a:stretch/>
          </p:blipFill>
          <p:spPr>
            <a:xfrm>
              <a:off x="79150" y="4485999"/>
              <a:ext cx="2092874" cy="55195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