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itYfhIyfcLqs/vvolcdwgRCsJe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CDAC8CA-B463-43E2-9B88-4E35E622F955}">
  <a:tblStyle styleId="{6CDAC8CA-B463-43E2-9B88-4E35E622F95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0927775784_5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g20927775784_5_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0927775784_5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g20927775784_5_9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0927775784_5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g20927775784_5_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0927775784_5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g20927775784_5_1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d1874b8185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d1874b818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0927775784_5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g20927775784_5_1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927775784_5_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20927775784_5_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g20927775784_5_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g20927775784_5_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20927775784_5_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20927775784_5_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927775784_5_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20927775784_5_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g20927775784_5_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g20927775784_5_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20927775784_5_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927775784_5_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20927775784_5_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g20927775784_5_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g20927775784_5_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g20927775784_5_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g20927775784_5_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20927775784_5_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20927775784_5_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927775784_5_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20927775784_5_3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g20927775784_5_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20927775784_5_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20927775784_5_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0927775784_5_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g20927775784_5_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7" name="Google Shape;117;g20927775784_5_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20927775784_5_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g20927775784_5_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0927775784_5_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20927775784_5_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20927775784_5_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20927775784_5_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0927775784_5_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20927775784_5_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20927775784_5_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0927775784_5_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20927775784_5_4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g20927775784_5_4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g20927775784_5_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20927775784_5_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20927775784_5_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0927775784_5_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20927775784_5_5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20927775784_5_5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g20927775784_5_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20927775784_5_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20927775784_5_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0927775784_5_6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20927775784_5_6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g20927775784_5_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20927775784_5_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20927775784_5_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0927775784_5_6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20927775784_5_6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g20927775784_5_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20927775784_5_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20927775784_5_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0927775784_5_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g20927775784_5_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20927775784_5_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g20927775784_5_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g20927775784_5_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.jp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ithub.com/mapping-commons/sssom" TargetMode="External"/><Relationship Id="rId4" Type="http://schemas.openxmlformats.org/officeDocument/2006/relationships/hyperlink" Target="https://yamz.net/" TargetMode="External"/><Relationship Id="rId5" Type="http://schemas.openxmlformats.org/officeDocument/2006/relationships/hyperlink" Target="https://hive4mat.cci.drexel.edu/index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60" name="Google Shape;16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613" y="80555"/>
            <a:ext cx="11920754" cy="670475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"/>
          <p:cNvSpPr txBox="1"/>
          <p:nvPr>
            <p:ph type="ctrTitle"/>
          </p:nvPr>
        </p:nvSpPr>
        <p:spPr>
          <a:xfrm>
            <a:off x="4374550" y="216850"/>
            <a:ext cx="7497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GB">
                <a:solidFill>
                  <a:srgbClr val="FFFF00"/>
                </a:solidFill>
              </a:rPr>
              <a:t>Along the Border: Term Overlap Among 5 Matportal Ontologies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62" name="Google Shape;162;p1"/>
          <p:cNvSpPr txBox="1"/>
          <p:nvPr>
            <p:ph idx="1" type="subTitle"/>
          </p:nvPr>
        </p:nvSpPr>
        <p:spPr>
          <a:xfrm>
            <a:off x="3420650" y="2604538"/>
            <a:ext cx="8870100" cy="1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GB" sz="2600">
                <a:solidFill>
                  <a:schemeClr val="lt1"/>
                </a:solidFill>
              </a:rPr>
              <a:t>Scott McClellan, Yuan An, Jane Greenberg, Xintong Zhao</a:t>
            </a:r>
            <a:endParaRPr b="1" sz="26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GB" sz="2600">
                <a:solidFill>
                  <a:schemeClr val="lt1"/>
                </a:solidFill>
              </a:rPr>
              <a:t>Metadata Research Center, Drexel University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142625" y="4091350"/>
            <a:ext cx="7889100" cy="255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4225475"/>
            <a:ext cx="2628049" cy="13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5">
            <a:alphaModFix/>
          </a:blip>
          <a:srcRect b="0" l="18449" r="14656" t="0"/>
          <a:stretch/>
        </p:blipFill>
        <p:spPr>
          <a:xfrm>
            <a:off x="2662212" y="4190437"/>
            <a:ext cx="1468338" cy="1379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42138" y="4225475"/>
            <a:ext cx="1309625" cy="13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62125" y="4225475"/>
            <a:ext cx="2269098" cy="2045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67225" y="5570150"/>
            <a:ext cx="3659151" cy="11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"/>
          <p:cNvSpPr txBox="1"/>
          <p:nvPr/>
        </p:nvSpPr>
        <p:spPr>
          <a:xfrm>
            <a:off x="142625" y="5625950"/>
            <a:ext cx="2875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NSF-</a:t>
            </a:r>
            <a:r>
              <a:rPr lang="en-GB" sz="1800">
                <a:solidFill>
                  <a:srgbClr val="1D1C1D"/>
                </a:solidFill>
                <a:highlight>
                  <a:srgbClr val="F8F8F8"/>
                </a:highlight>
              </a:rPr>
              <a:t>OAC 2118201</a:t>
            </a:r>
            <a:endParaRPr sz="1800">
              <a:solidFill>
                <a:srgbClr val="1D1C1D"/>
              </a:solidFill>
              <a:highlight>
                <a:srgbClr val="F8F8F8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1D1C1D"/>
                </a:solidFill>
                <a:highlight>
                  <a:srgbClr val="F8F8F8"/>
                </a:highlight>
              </a:rPr>
              <a:t>NSF-OAC 1934649</a:t>
            </a:r>
            <a:endParaRPr sz="1800">
              <a:solidFill>
                <a:srgbClr val="1D1C1D"/>
              </a:solidFill>
              <a:highlight>
                <a:srgbClr val="F8F8F8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GB" sz="1800" u="none" cap="none" strike="noStrike">
                <a:solidFill>
                  <a:schemeClr val="dk1"/>
                </a:solidFill>
              </a:rPr>
              <a:t>IMLS/RE-246450-OLS-20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0927775784_5_86"/>
          <p:cNvSpPr txBox="1"/>
          <p:nvPr>
            <p:ph type="title"/>
          </p:nvPr>
        </p:nvSpPr>
        <p:spPr>
          <a:xfrm>
            <a:off x="838200" y="365125"/>
            <a:ext cx="10515600" cy="900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Background and Method</a:t>
            </a:r>
            <a:endParaRPr/>
          </a:p>
        </p:txBody>
      </p:sp>
      <p:sp>
        <p:nvSpPr>
          <p:cNvPr id="175" name="Google Shape;175;g20927775784_5_8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Current focus on FAIR data standards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Term overlap directly relates to Interoperability aspect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Research goals of the study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800"/>
              <a:t>Measured the degree of term overlap for a sample of MS ontologies from MatPortal</a:t>
            </a:r>
            <a:endParaRPr sz="18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800"/>
              <a:t>Examined the types of semantic ambiguity across a subsection of MatPortal ontologies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Ranked all ontologies and vocabularies using MatPortal matching tools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URI matching (SAME_URI)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Term matching (LOOM)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graphicFrame>
        <p:nvGraphicFramePr>
          <p:cNvPr id="176" name="Google Shape;176;g20927775784_5_86"/>
          <p:cNvGraphicFramePr/>
          <p:nvPr/>
        </p:nvGraphicFramePr>
        <p:xfrm>
          <a:off x="6172200" y="1825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{6CDAC8CA-B463-43E2-9B88-4E35E622F955}</a:tableStyleId>
              </a:tblPr>
              <a:tblGrid>
                <a:gridCol w="1727200"/>
                <a:gridCol w="1727200"/>
                <a:gridCol w="17272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/>
                        <a:t>Ontology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/>
                        <a:t>SAME_URI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/>
                        <a:t>LOOM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MSEO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/>
                        <a:t>1563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/>
                        <a:t>767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/>
                        <a:t>BWMD_DOM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/>
                        <a:t>1075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/>
                        <a:t>543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/>
                        <a:t>LPBFO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/>
                        <a:t>1074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/>
                        <a:t>447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/>
                        <a:t>MOL_TENSILE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/>
                        <a:t>869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/>
                        <a:t>439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/>
                        <a:t>MM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/>
                        <a:t>998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77" name="Google Shape;177;g20927775784_5_86"/>
          <p:cNvSpPr txBox="1"/>
          <p:nvPr/>
        </p:nvSpPr>
        <p:spPr>
          <a:xfrm>
            <a:off x="5714268" y="4281744"/>
            <a:ext cx="609746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Materials Science and Engineering Ontology (MSEO)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BWMD Domain Ontology (BWMD_DOM)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Laser Powder Based Fusion Ontology (LPBFO)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Molecular Tensile Ontology (MOL_TENSILE)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MaterialsMine Ontology (MM)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0927775784_5_9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Results</a:t>
            </a:r>
            <a:endParaRPr/>
          </a:p>
        </p:txBody>
      </p:sp>
      <p:sp>
        <p:nvSpPr>
          <p:cNvPr id="183" name="Google Shape;183;g20927775784_5_9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Highest rates of URI matches occurred between ontologies connected to Fraunhofer (BWMD_DOM, LPBFO, MOL_TENSILE)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Remarkably all three shared 347 URI matches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Second highest rate of URI matches occurred due to shared use of Basic Formal Ontology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Terminological matches were more evenly distributed between pairs of ontologies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Among LOOM matches, abstract terms predominated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0927775784_5_9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Ontology Match Data</a:t>
            </a:r>
            <a:endParaRPr/>
          </a:p>
        </p:txBody>
      </p:sp>
      <p:sp>
        <p:nvSpPr>
          <p:cNvPr id="189" name="Google Shape;189;g20927775784_5_9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URI Matches among Sample</a:t>
            </a:r>
            <a:endParaRPr/>
          </a:p>
        </p:txBody>
      </p:sp>
      <p:graphicFrame>
        <p:nvGraphicFramePr>
          <p:cNvPr id="190" name="Google Shape;190;g20927775784_5_98"/>
          <p:cNvGraphicFramePr/>
          <p:nvPr/>
        </p:nvGraphicFramePr>
        <p:xfrm>
          <a:off x="665163" y="25050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{6CDAC8CA-B463-43E2-9B88-4E35E622F955}</a:tableStyleId>
              </a:tblPr>
              <a:tblGrid>
                <a:gridCol w="888725"/>
                <a:gridCol w="888725"/>
                <a:gridCol w="888725"/>
                <a:gridCol w="888725"/>
                <a:gridCol w="888725"/>
                <a:gridCol w="8887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BWMD_DOM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LPBFO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MSEO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MM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MOL_TENSILE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u="none" cap="none" strike="noStrike"/>
                        <a:t>BWMD_DOM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347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35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347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LPBFO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35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MSEO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MM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u="none" cap="none" strike="noStrike"/>
                        <a:t>MOL_TENSILE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729 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729 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105 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0 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729 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91" name="Google Shape;191;g20927775784_5_9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LOOM Matches among Sample</a:t>
            </a:r>
            <a:endParaRPr/>
          </a:p>
        </p:txBody>
      </p:sp>
      <p:graphicFrame>
        <p:nvGraphicFramePr>
          <p:cNvPr id="192" name="Google Shape;192;g20927775784_5_98"/>
          <p:cNvGraphicFramePr/>
          <p:nvPr/>
        </p:nvGraphicFramePr>
        <p:xfrm>
          <a:off x="6172201" y="25050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{6CDAC8CA-B463-43E2-9B88-4E35E622F955}</a:tableStyleId>
              </a:tblPr>
              <a:tblGrid>
                <a:gridCol w="828075"/>
                <a:gridCol w="828075"/>
                <a:gridCol w="828075"/>
                <a:gridCol w="828075"/>
                <a:gridCol w="828075"/>
                <a:gridCol w="1042875"/>
              </a:tblGrid>
              <a:tr h="55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u="none" cap="none" strike="noStrike"/>
                        <a:t>BWMD_DOM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LPBFO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MSEO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MM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u="none" cap="none" strike="noStrike"/>
                        <a:t>MOL_TENSILE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92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u="none" cap="none" strike="noStrike"/>
                        <a:t>BWMD_DOM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17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127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71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06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LPBFO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17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126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63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18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MSEO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127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126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112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126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MM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71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63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112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66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2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u="none" cap="none" strike="noStrike"/>
                        <a:t>MOL_TENSILE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126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66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2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Total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221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206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491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312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198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0927775784_5_10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Discussion</a:t>
            </a:r>
            <a:endParaRPr/>
          </a:p>
        </p:txBody>
      </p:sp>
      <p:sp>
        <p:nvSpPr>
          <p:cNvPr id="198" name="Google Shape;198;g20927775784_5_106"/>
          <p:cNvSpPr txBox="1"/>
          <p:nvPr>
            <p:ph idx="1" type="body"/>
          </p:nvPr>
        </p:nvSpPr>
        <p:spPr>
          <a:xfrm>
            <a:off x="838200" y="1591408"/>
            <a:ext cx="10515600" cy="4585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Small number of institutions providing backbone ontologies could lead to less interoperability, especially if they are geographically distinct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Reliance on upper ontologies such as BFO provide stable support, but over reliance on these can lead to compatibility issues when changing versions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Possible solutions for issues with term overlap: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Intermediary semantic schema such as Simple Standard for Sharing Ontological Mappings (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https://github.com/mapping-commons/sssom</a:t>
            </a:r>
            <a:r>
              <a:rPr lang="en-GB"/>
              <a:t>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Drexel Metadata Research Center (MRC) initiaitves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GB"/>
              <a:t>YAMZ</a:t>
            </a:r>
            <a:r>
              <a:rPr lang="en-GB"/>
              <a:t> </a:t>
            </a:r>
            <a:r>
              <a:rPr b="1" lang="en-GB"/>
              <a:t>(Yet another Metadata Zoo) </a:t>
            </a:r>
            <a:r>
              <a:rPr lang="en-GB"/>
              <a:t>(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https://yamz.net</a:t>
            </a:r>
            <a:r>
              <a:rPr lang="en-GB"/>
              <a:t>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GB"/>
              <a:t>HIVE-4-MAT (Helping Interdisciplinary Vocabulary Engineering for Materials Science) </a:t>
            </a:r>
            <a:r>
              <a:rPr lang="en-GB"/>
              <a:t>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https://hive4mat.cci.drexel.edu/index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g1d1874b8185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163" y="1127475"/>
            <a:ext cx="5614886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1d1874b8185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175" y="0"/>
            <a:ext cx="2740150" cy="112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1d1874b8185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251" y="3928902"/>
            <a:ext cx="4892475" cy="292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g1d1874b8185_0_1"/>
          <p:cNvCxnSpPr/>
          <p:nvPr/>
        </p:nvCxnSpPr>
        <p:spPr>
          <a:xfrm flipH="1">
            <a:off x="6220750" y="368900"/>
            <a:ext cx="33600" cy="625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7" name="Google Shape;207;g1d1874b8185_0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1350" y="802250"/>
            <a:ext cx="5632850" cy="382744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1d1874b8185_0_1"/>
          <p:cNvSpPr txBox="1"/>
          <p:nvPr/>
        </p:nvSpPr>
        <p:spPr>
          <a:xfrm>
            <a:off x="3157188" y="148100"/>
            <a:ext cx="3219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HIVE-4-Materials Science</a:t>
            </a:r>
            <a:endParaRPr b="1" sz="2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Font typeface="Calibri"/>
              <a:buChar char="●"/>
            </a:pPr>
            <a:r>
              <a:rPr b="1" lang="en-GB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21+ontologies</a:t>
            </a:r>
            <a:endParaRPr b="1" sz="2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d1874b8185_0_1"/>
          <p:cNvSpPr txBox="1"/>
          <p:nvPr/>
        </p:nvSpPr>
        <p:spPr>
          <a:xfrm>
            <a:off x="6572950" y="302138"/>
            <a:ext cx="4892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YAMZ: YET ANOTHER METADATA ZOO</a:t>
            </a:r>
            <a:endParaRPr b="1" sz="2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1d1874b8185_0_1"/>
          <p:cNvSpPr txBox="1"/>
          <p:nvPr/>
        </p:nvSpPr>
        <p:spPr>
          <a:xfrm>
            <a:off x="6556175" y="4963250"/>
            <a:ext cx="5047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22222"/>
                </a:solidFill>
                <a:highlight>
                  <a:srgbClr val="FFFFFF"/>
                </a:highlight>
              </a:rPr>
              <a:t>Greenberg, J., Zhao, X., Adair, J., Boone, J., &amp; Hu, X. T. (2021). HIVE-4-MAT: Advancing the ontology infrastructure for materials science. In </a:t>
            </a:r>
            <a:r>
              <a:rPr i="1" lang="en-GB" sz="1000">
                <a:solidFill>
                  <a:srgbClr val="222222"/>
                </a:solidFill>
                <a:highlight>
                  <a:srgbClr val="FFFFFF"/>
                </a:highlight>
              </a:rPr>
              <a:t>Metadata and Semantic Research: 14th International Conference, MTSR 2020, Madrid, Spain, December 2–4, 2020, Revised Selected Papers 14</a:t>
            </a:r>
            <a:r>
              <a:rPr lang="en-GB" sz="1000">
                <a:solidFill>
                  <a:srgbClr val="222222"/>
                </a:solidFill>
                <a:highlight>
                  <a:srgbClr val="FFFFFF"/>
                </a:highlight>
              </a:rPr>
              <a:t> (pp. 297-307). Springer International Publishing.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222222"/>
                </a:solidFill>
                <a:highlight>
                  <a:srgbClr val="FFFFFF"/>
                </a:highlight>
              </a:rPr>
              <a:t>Greenberg, J., McClellan, S., Rauch, C., Zhao, X., Kelly, M., An, Y., ... &amp; Toberer, E. (2023). Building community consensus for scientific metadata with YAMZ. </a:t>
            </a:r>
            <a:r>
              <a:rPr i="1" lang="en-GB" sz="1000">
                <a:solidFill>
                  <a:srgbClr val="222222"/>
                </a:solidFill>
                <a:highlight>
                  <a:srgbClr val="FFFFFF"/>
                </a:highlight>
              </a:rPr>
              <a:t>Data Intelligence</a:t>
            </a:r>
            <a:r>
              <a:rPr lang="en-GB" sz="10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-GB" sz="1000">
                <a:solidFill>
                  <a:srgbClr val="222222"/>
                </a:solidFill>
                <a:highlight>
                  <a:srgbClr val="FFFFFF"/>
                </a:highlight>
              </a:rPr>
              <a:t>5</a:t>
            </a:r>
            <a:r>
              <a:rPr lang="en-GB" sz="1000">
                <a:solidFill>
                  <a:srgbClr val="222222"/>
                </a:solidFill>
                <a:highlight>
                  <a:srgbClr val="FFFFFF"/>
                </a:highlight>
              </a:rPr>
              <a:t>(1), 242-260.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0927775784_5_1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/>
              <a:t>Thank you</a:t>
            </a:r>
            <a:br>
              <a:rPr lang="en-GB"/>
            </a:br>
            <a:r>
              <a:rPr lang="en-GB"/>
              <a:t>Questions</a:t>
            </a:r>
            <a:endParaRPr/>
          </a:p>
        </p:txBody>
      </p:sp>
      <p:sp>
        <p:nvSpPr>
          <p:cNvPr id="216" name="Google Shape;216;g20927775784_5_1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2023-03-04T13:35:00Z</dcterms:created>
  <dc:creator>Secretariat</dc:creator>
</cp:coreProperties>
</file>